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Lst>
  <p:notesMasterIdLst>
    <p:notesMasterId r:id="rId20"/>
  </p:notesMasterIdLst>
  <p:sldIdLst>
    <p:sldId id="257" r:id="rId3"/>
    <p:sldId id="259" r:id="rId4"/>
    <p:sldId id="264" r:id="rId5"/>
    <p:sldId id="2636" r:id="rId6"/>
    <p:sldId id="310" r:id="rId7"/>
    <p:sldId id="316" r:id="rId8"/>
    <p:sldId id="325" r:id="rId9"/>
    <p:sldId id="326" r:id="rId10"/>
    <p:sldId id="2637" r:id="rId11"/>
    <p:sldId id="318" r:id="rId12"/>
    <p:sldId id="319" r:id="rId13"/>
    <p:sldId id="320" r:id="rId14"/>
    <p:sldId id="269" r:id="rId15"/>
    <p:sldId id="2638" r:id="rId16"/>
    <p:sldId id="2639" r:id="rId17"/>
    <p:sldId id="2640" r:id="rId18"/>
    <p:sldId id="261" r:id="rId1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73" d="100"/>
          <a:sy n="73" d="100"/>
        </p:scale>
        <p:origin x="768"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77E327-1825-4A95-9FF4-EA7819D6B779}" type="datetimeFigureOut">
              <a:rPr lang="en-US" smtClean="0"/>
              <a:t>27/01/2023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55A3C3-7C74-4A8F-9DC7-A937CD65984A}" type="slidenum">
              <a:rPr lang="en-US" smtClean="0"/>
              <a:t>‹#›</a:t>
            </a:fld>
            <a:endParaRPr lang="en-US"/>
          </a:p>
        </p:txBody>
      </p:sp>
    </p:spTree>
    <p:extLst>
      <p:ext uri="{BB962C8B-B14F-4D97-AF65-F5344CB8AC3E}">
        <p14:creationId xmlns:p14="http://schemas.microsoft.com/office/powerpoint/2010/main" val="2378265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40279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138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3340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623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9220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17213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14.pn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6382617" y="1578276"/>
            <a:ext cx="4173889" cy="2786197"/>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5333"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3015218" y="1611314"/>
            <a:ext cx="2632116" cy="12032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2133">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275172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6DF10BD-A049-4E16-8D62-126B709B9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A7D0DFF0-46F8-4187-942E-DEA6A4808A7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493623" y="182880"/>
            <a:ext cx="7406640" cy="5525284"/>
          </a:xfrm>
          <a:prstGeom prst="rect">
            <a:avLst/>
          </a:prstGeom>
        </p:spPr>
      </p:pic>
      <p:pic>
        <p:nvPicPr>
          <p:cNvPr id="8" name="图片 7" descr="图片包含 矢量图形&#10;&#10;描述已自动生成">
            <a:extLst>
              <a:ext uri="{FF2B5EF4-FFF2-40B4-BE49-F238E27FC236}">
                <a16:creationId xmlns:a16="http://schemas.microsoft.com/office/drawing/2014/main" id="{C7F48FFE-631C-4540-807B-CB3B602A1B0D}"/>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0629" y="182880"/>
            <a:ext cx="2573382" cy="232518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05602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296B9FBB-375B-4234-8084-D21169B3D7C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AD825717-EB93-4D97-8146-7B6F069812A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4" name="图片 3">
            <a:extLst>
              <a:ext uri="{FF2B5EF4-FFF2-40B4-BE49-F238E27FC236}">
                <a16:creationId xmlns:a16="http://schemas.microsoft.com/office/drawing/2014/main" id="{70B9CAD3-6FBF-4316-9AFA-3E4E5603A45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5" name="图片 4" descr="图片包含 矢量图形&#10;&#10;描述已自动生成">
            <a:extLst>
              <a:ext uri="{FF2B5EF4-FFF2-40B4-BE49-F238E27FC236}">
                <a16:creationId xmlns:a16="http://schemas.microsoft.com/office/drawing/2014/main" id="{19EB3F4D-4A1E-4A61-9D3D-3A5A195B16CC}"/>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39987" y="142638"/>
            <a:ext cx="2747350" cy="242355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5361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151A1023-4220-4CE5-B5EF-344DCFB667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17AB1272-66D6-4F7C-8D48-6903E68214CA}"/>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377524" y="182880"/>
            <a:ext cx="11436951" cy="6492241"/>
          </a:xfrm>
          <a:prstGeom prst="rect">
            <a:avLst/>
          </a:prstGeom>
        </p:spPr>
      </p:pic>
      <p:pic>
        <p:nvPicPr>
          <p:cNvPr id="5" name="图片 4" descr="图片包含 矢量图形&#10;&#10;描述已自动生成">
            <a:extLst>
              <a:ext uri="{FF2B5EF4-FFF2-40B4-BE49-F238E27FC236}">
                <a16:creationId xmlns:a16="http://schemas.microsoft.com/office/drawing/2014/main" id="{AD4EFE15-4A23-403E-8AF7-9B5B0641F98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flipH="1">
            <a:off x="10192905" y="0"/>
            <a:ext cx="1999094" cy="1763486"/>
          </a:xfrm>
          <a:prstGeom prst="rect">
            <a:avLst/>
          </a:prstGeom>
          <a:effectLst>
            <a:outerShdw blurRad="50800" dist="38100" dir="2700000" algn="tl" rotWithShape="0">
              <a:prstClr val="black">
                <a:alpha val="40000"/>
              </a:prstClr>
            </a:outerShdw>
          </a:effectLst>
        </p:spPr>
      </p:pic>
      <p:sp>
        <p:nvSpPr>
          <p:cNvPr id="6" name="矩形: 圆角 5">
            <a:extLst>
              <a:ext uri="{FF2B5EF4-FFF2-40B4-BE49-F238E27FC236}">
                <a16:creationId xmlns:a16="http://schemas.microsoft.com/office/drawing/2014/main" id="{3C33D859-34D3-4234-AB03-95A8549D8C6D}"/>
              </a:ext>
            </a:extLst>
          </p:cNvPr>
          <p:cNvSpPr/>
          <p:nvPr userDrawn="1"/>
        </p:nvSpPr>
        <p:spPr>
          <a:xfrm>
            <a:off x="4306387" y="992777"/>
            <a:ext cx="3579223" cy="535577"/>
          </a:xfrm>
          <a:prstGeom prst="roundRect">
            <a:avLst>
              <a:gd name="adj" fmla="val 50000"/>
            </a:avLst>
          </a:prstGeom>
          <a:solidFill>
            <a:srgbClr val="396B67"/>
          </a:solidFill>
          <a:ln w="508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2607983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872C1917-4A94-41D7-817F-74CD2F2A0B4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9" name="图片 8">
            <a:extLst>
              <a:ext uri="{FF2B5EF4-FFF2-40B4-BE49-F238E27FC236}">
                <a16:creationId xmlns:a16="http://schemas.microsoft.com/office/drawing/2014/main" id="{65570613-31EB-44B1-B34B-ED17A47DBAE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0" name="图片 9">
            <a:extLst>
              <a:ext uri="{FF2B5EF4-FFF2-40B4-BE49-F238E27FC236}">
                <a16:creationId xmlns:a16="http://schemas.microsoft.com/office/drawing/2014/main" id="{DB8F8CF6-17E6-4DF0-A26B-C4FA7E13137A}"/>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11" name="图片 10">
            <a:extLst>
              <a:ext uri="{FF2B5EF4-FFF2-40B4-BE49-F238E27FC236}">
                <a16:creationId xmlns:a16="http://schemas.microsoft.com/office/drawing/2014/main" id="{E8EBB76D-25D6-4143-8107-479AA58A618F}"/>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79989" y="22860"/>
            <a:ext cx="9432022" cy="5854499"/>
          </a:xfrm>
          <a:prstGeom prst="rect">
            <a:avLst/>
          </a:prstGeom>
        </p:spPr>
      </p:pic>
      <p:pic>
        <p:nvPicPr>
          <p:cNvPr id="12" name="图片 11" descr="图片包含 屏幕截图&#10;&#10;描述已自动生成">
            <a:extLst>
              <a:ext uri="{FF2B5EF4-FFF2-40B4-BE49-F238E27FC236}">
                <a16:creationId xmlns:a16="http://schemas.microsoft.com/office/drawing/2014/main" id="{CB8760D8-84F5-48F1-B4FE-BC163B1CD806}"/>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spTree>
    <p:extLst>
      <p:ext uri="{BB962C8B-B14F-4D97-AF65-F5344CB8AC3E}">
        <p14:creationId xmlns:p14="http://schemas.microsoft.com/office/powerpoint/2010/main" val="4241040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BBFFCB55-A78E-4DE0-92B1-EAB6AD237F0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sp>
        <p:nvSpPr>
          <p:cNvPr id="3" name="矩形: 圆角 2">
            <a:extLst>
              <a:ext uri="{FF2B5EF4-FFF2-40B4-BE49-F238E27FC236}">
                <a16:creationId xmlns:a16="http://schemas.microsoft.com/office/drawing/2014/main" id="{338ADA5F-C62D-4273-AD50-E22051455C04}"/>
              </a:ext>
            </a:extLst>
          </p:cNvPr>
          <p:cNvSpPr/>
          <p:nvPr userDrawn="1"/>
        </p:nvSpPr>
        <p:spPr>
          <a:xfrm>
            <a:off x="992504" y="422910"/>
            <a:ext cx="10206990" cy="6023610"/>
          </a:xfrm>
          <a:prstGeom prst="round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3767207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460979" y="2309433"/>
            <a:ext cx="3779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667" b="1"/>
            </a:lvl1pPr>
            <a:lvl2pPr lvl="1" algn="ctr" rtl="0">
              <a:spcBef>
                <a:spcPts val="0"/>
              </a:spcBef>
              <a:spcAft>
                <a:spcPts val="0"/>
              </a:spcAft>
              <a:buSzPts val="3500"/>
              <a:buNone/>
              <a:defRPr sz="4667" b="1"/>
            </a:lvl2pPr>
            <a:lvl3pPr lvl="2" algn="ctr" rtl="0">
              <a:spcBef>
                <a:spcPts val="0"/>
              </a:spcBef>
              <a:spcAft>
                <a:spcPts val="0"/>
              </a:spcAft>
              <a:buSzPts val="3500"/>
              <a:buNone/>
              <a:defRPr sz="4667" b="1"/>
            </a:lvl3pPr>
            <a:lvl4pPr lvl="3" algn="ctr" rtl="0">
              <a:spcBef>
                <a:spcPts val="0"/>
              </a:spcBef>
              <a:spcAft>
                <a:spcPts val="0"/>
              </a:spcAft>
              <a:buSzPts val="3500"/>
              <a:buNone/>
              <a:defRPr sz="4667" b="1"/>
            </a:lvl4pPr>
            <a:lvl5pPr lvl="4" algn="ctr" rtl="0">
              <a:spcBef>
                <a:spcPts val="0"/>
              </a:spcBef>
              <a:spcAft>
                <a:spcPts val="0"/>
              </a:spcAft>
              <a:buSzPts val="3500"/>
              <a:buNone/>
              <a:defRPr sz="4667" b="1"/>
            </a:lvl5pPr>
            <a:lvl6pPr lvl="5" algn="ctr" rtl="0">
              <a:spcBef>
                <a:spcPts val="0"/>
              </a:spcBef>
              <a:spcAft>
                <a:spcPts val="0"/>
              </a:spcAft>
              <a:buSzPts val="3500"/>
              <a:buNone/>
              <a:defRPr sz="4667" b="1"/>
            </a:lvl6pPr>
            <a:lvl7pPr lvl="6" algn="ctr" rtl="0">
              <a:spcBef>
                <a:spcPts val="0"/>
              </a:spcBef>
              <a:spcAft>
                <a:spcPts val="0"/>
              </a:spcAft>
              <a:buSzPts val="3500"/>
              <a:buNone/>
              <a:defRPr sz="4667" b="1"/>
            </a:lvl7pPr>
            <a:lvl8pPr lvl="7" algn="ctr" rtl="0">
              <a:spcBef>
                <a:spcPts val="0"/>
              </a:spcBef>
              <a:spcAft>
                <a:spcPts val="0"/>
              </a:spcAft>
              <a:buSzPts val="3500"/>
              <a:buNone/>
              <a:defRPr sz="4667" b="1"/>
            </a:lvl8pPr>
            <a:lvl9pPr lvl="8" algn="ctr" rtl="0">
              <a:spcBef>
                <a:spcPts val="0"/>
              </a:spcBef>
              <a:spcAft>
                <a:spcPts val="0"/>
              </a:spcAft>
              <a:buSzPts val="3500"/>
              <a:buNone/>
              <a:defRPr sz="4667" b="1"/>
            </a:lvl9pPr>
          </a:lstStyle>
          <a:p>
            <a:endParaRPr/>
          </a:p>
        </p:txBody>
      </p:sp>
      <p:sp>
        <p:nvSpPr>
          <p:cNvPr id="13" name="Google Shape;13;p3"/>
          <p:cNvSpPr txBox="1">
            <a:spLocks noGrp="1"/>
          </p:cNvSpPr>
          <p:nvPr>
            <p:ph type="title" idx="2" hasCustomPrompt="1"/>
          </p:nvPr>
        </p:nvSpPr>
        <p:spPr>
          <a:xfrm>
            <a:off x="8286367" y="2053496"/>
            <a:ext cx="1892800" cy="2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3333" b="1">
                <a:solidFill>
                  <a:schemeClr val="accent5"/>
                </a:solidFill>
              </a:defRPr>
            </a:lvl1pPr>
            <a:lvl2pPr lvl="1" algn="ctr" rtl="0">
              <a:spcBef>
                <a:spcPts val="0"/>
              </a:spcBef>
              <a:spcAft>
                <a:spcPts val="0"/>
              </a:spcAft>
              <a:buClr>
                <a:schemeClr val="accent5"/>
              </a:buClr>
              <a:buSzPts val="12000"/>
              <a:buNone/>
              <a:defRPr sz="16000" b="1">
                <a:solidFill>
                  <a:schemeClr val="accent5"/>
                </a:solidFill>
              </a:defRPr>
            </a:lvl2pPr>
            <a:lvl3pPr lvl="2" algn="ctr" rtl="0">
              <a:spcBef>
                <a:spcPts val="0"/>
              </a:spcBef>
              <a:spcAft>
                <a:spcPts val="0"/>
              </a:spcAft>
              <a:buClr>
                <a:schemeClr val="accent5"/>
              </a:buClr>
              <a:buSzPts val="12000"/>
              <a:buNone/>
              <a:defRPr sz="16000" b="1">
                <a:solidFill>
                  <a:schemeClr val="accent5"/>
                </a:solidFill>
              </a:defRPr>
            </a:lvl3pPr>
            <a:lvl4pPr lvl="3" algn="ctr" rtl="0">
              <a:spcBef>
                <a:spcPts val="0"/>
              </a:spcBef>
              <a:spcAft>
                <a:spcPts val="0"/>
              </a:spcAft>
              <a:buClr>
                <a:schemeClr val="accent5"/>
              </a:buClr>
              <a:buSzPts val="12000"/>
              <a:buNone/>
              <a:defRPr sz="16000" b="1">
                <a:solidFill>
                  <a:schemeClr val="accent5"/>
                </a:solidFill>
              </a:defRPr>
            </a:lvl4pPr>
            <a:lvl5pPr lvl="4" algn="ctr" rtl="0">
              <a:spcBef>
                <a:spcPts val="0"/>
              </a:spcBef>
              <a:spcAft>
                <a:spcPts val="0"/>
              </a:spcAft>
              <a:buClr>
                <a:schemeClr val="accent5"/>
              </a:buClr>
              <a:buSzPts val="12000"/>
              <a:buNone/>
              <a:defRPr sz="16000" b="1">
                <a:solidFill>
                  <a:schemeClr val="accent5"/>
                </a:solidFill>
              </a:defRPr>
            </a:lvl5pPr>
            <a:lvl6pPr lvl="5" algn="ctr" rtl="0">
              <a:spcBef>
                <a:spcPts val="0"/>
              </a:spcBef>
              <a:spcAft>
                <a:spcPts val="0"/>
              </a:spcAft>
              <a:buClr>
                <a:schemeClr val="accent5"/>
              </a:buClr>
              <a:buSzPts val="12000"/>
              <a:buNone/>
              <a:defRPr sz="16000" b="1">
                <a:solidFill>
                  <a:schemeClr val="accent5"/>
                </a:solidFill>
              </a:defRPr>
            </a:lvl6pPr>
            <a:lvl7pPr lvl="6" algn="ctr" rtl="0">
              <a:spcBef>
                <a:spcPts val="0"/>
              </a:spcBef>
              <a:spcAft>
                <a:spcPts val="0"/>
              </a:spcAft>
              <a:buClr>
                <a:schemeClr val="accent5"/>
              </a:buClr>
              <a:buSzPts val="12000"/>
              <a:buNone/>
              <a:defRPr sz="16000" b="1">
                <a:solidFill>
                  <a:schemeClr val="accent5"/>
                </a:solidFill>
              </a:defRPr>
            </a:lvl7pPr>
            <a:lvl8pPr lvl="7" algn="ctr" rtl="0">
              <a:spcBef>
                <a:spcPts val="0"/>
              </a:spcBef>
              <a:spcAft>
                <a:spcPts val="0"/>
              </a:spcAft>
              <a:buClr>
                <a:schemeClr val="accent5"/>
              </a:buClr>
              <a:buSzPts val="12000"/>
              <a:buNone/>
              <a:defRPr sz="16000" b="1">
                <a:solidFill>
                  <a:schemeClr val="accent5"/>
                </a:solidFill>
              </a:defRPr>
            </a:lvl8pPr>
            <a:lvl9pPr lvl="8" algn="ctr" rtl="0">
              <a:spcBef>
                <a:spcPts val="0"/>
              </a:spcBef>
              <a:spcAft>
                <a:spcPts val="0"/>
              </a:spcAft>
              <a:buClr>
                <a:schemeClr val="accent5"/>
              </a:buClr>
              <a:buSzPts val="12000"/>
              <a:buNone/>
              <a:defRPr sz="16000" b="1">
                <a:solidFill>
                  <a:schemeClr val="accent5"/>
                </a:solidFill>
              </a:defRPr>
            </a:lvl9pPr>
          </a:lstStyle>
          <a:p>
            <a:r>
              <a:t>xx%</a:t>
            </a:r>
          </a:p>
        </p:txBody>
      </p:sp>
      <p:sp>
        <p:nvSpPr>
          <p:cNvPr id="14" name="Google Shape;14;p3"/>
          <p:cNvSpPr txBox="1">
            <a:spLocks noGrp="1"/>
          </p:cNvSpPr>
          <p:nvPr>
            <p:ph type="subTitle" idx="1"/>
          </p:nvPr>
        </p:nvSpPr>
        <p:spPr>
          <a:xfrm>
            <a:off x="3460979" y="3285167"/>
            <a:ext cx="3779600" cy="9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5" name="Google Shape;15;p3"/>
          <p:cNvGrpSpPr/>
          <p:nvPr/>
        </p:nvGrpSpPr>
        <p:grpSpPr>
          <a:xfrm rot="-1298308">
            <a:off x="11254940" y="325901"/>
            <a:ext cx="497280" cy="1076247"/>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 name="Google Shape;18;p3"/>
          <p:cNvGrpSpPr/>
          <p:nvPr/>
        </p:nvGrpSpPr>
        <p:grpSpPr>
          <a:xfrm rot="-3008970">
            <a:off x="10782713" y="1204818"/>
            <a:ext cx="497324" cy="1076341"/>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3"/>
          <p:cNvGrpSpPr/>
          <p:nvPr/>
        </p:nvGrpSpPr>
        <p:grpSpPr>
          <a:xfrm rot="-1298308">
            <a:off x="384307" y="5599885"/>
            <a:ext cx="497280" cy="1076247"/>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3"/>
          <p:cNvGrpSpPr/>
          <p:nvPr/>
        </p:nvGrpSpPr>
        <p:grpSpPr>
          <a:xfrm rot="-3320677">
            <a:off x="384291" y="4542318"/>
            <a:ext cx="497328" cy="1076348"/>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240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5049997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3862200" y="4346400"/>
            <a:ext cx="4467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667"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3862200" y="1637667"/>
            <a:ext cx="4467600" cy="25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9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3" name="Google Shape;133;p14"/>
          <p:cNvGrpSpPr/>
          <p:nvPr/>
        </p:nvGrpSpPr>
        <p:grpSpPr>
          <a:xfrm rot="-1298308">
            <a:off x="10725940" y="1058151"/>
            <a:ext cx="497280" cy="1076247"/>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14"/>
          <p:cNvGrpSpPr/>
          <p:nvPr/>
        </p:nvGrpSpPr>
        <p:grpSpPr>
          <a:xfrm rot="-506915">
            <a:off x="11318917" y="202950"/>
            <a:ext cx="497336" cy="1076365"/>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0272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93023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4" name="Google Shape;154;p16"/>
          <p:cNvSpPr txBox="1">
            <a:spLocks noGrp="1"/>
          </p:cNvSpPr>
          <p:nvPr>
            <p:ph type="subTitle" idx="2"/>
          </p:nvPr>
        </p:nvSpPr>
        <p:spPr>
          <a:xfrm>
            <a:off x="1930263"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801296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6" name="Google Shape;156;p16"/>
          <p:cNvSpPr txBox="1">
            <a:spLocks noGrp="1"/>
          </p:cNvSpPr>
          <p:nvPr>
            <p:ph type="subTitle" idx="4"/>
          </p:nvPr>
        </p:nvSpPr>
        <p:spPr>
          <a:xfrm>
            <a:off x="8012979"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497157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8" name="Google Shape;158;p16"/>
          <p:cNvSpPr txBox="1">
            <a:spLocks noGrp="1"/>
          </p:cNvSpPr>
          <p:nvPr>
            <p:ph type="subTitle" idx="6"/>
          </p:nvPr>
        </p:nvSpPr>
        <p:spPr>
          <a:xfrm>
            <a:off x="4971596"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649817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740351"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2" name="Google Shape;162;p17"/>
          <p:cNvSpPr txBox="1">
            <a:spLocks noGrp="1"/>
          </p:cNvSpPr>
          <p:nvPr>
            <p:ph type="subTitle" idx="2"/>
          </p:nvPr>
        </p:nvSpPr>
        <p:spPr>
          <a:xfrm>
            <a:off x="2740372"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8823083"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4" name="Google Shape;164;p17"/>
          <p:cNvSpPr txBox="1">
            <a:spLocks noGrp="1"/>
          </p:cNvSpPr>
          <p:nvPr>
            <p:ph type="subTitle" idx="4"/>
          </p:nvPr>
        </p:nvSpPr>
        <p:spPr>
          <a:xfrm>
            <a:off x="8823093"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5781684"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6" name="Google Shape;166;p17"/>
          <p:cNvSpPr txBox="1">
            <a:spLocks noGrp="1"/>
          </p:cNvSpPr>
          <p:nvPr>
            <p:ph type="subTitle" idx="6"/>
          </p:nvPr>
        </p:nvSpPr>
        <p:spPr>
          <a:xfrm>
            <a:off x="5781700"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740351"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8" name="Google Shape;168;p17"/>
          <p:cNvSpPr txBox="1">
            <a:spLocks noGrp="1"/>
          </p:cNvSpPr>
          <p:nvPr>
            <p:ph type="subTitle" idx="8"/>
          </p:nvPr>
        </p:nvSpPr>
        <p:spPr>
          <a:xfrm>
            <a:off x="2740372"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8823083"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0" name="Google Shape;170;p17"/>
          <p:cNvSpPr txBox="1">
            <a:spLocks noGrp="1"/>
          </p:cNvSpPr>
          <p:nvPr>
            <p:ph type="subTitle" idx="13"/>
          </p:nvPr>
        </p:nvSpPr>
        <p:spPr>
          <a:xfrm>
            <a:off x="8823093"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5781684"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2" name="Google Shape;172;p17"/>
          <p:cNvSpPr txBox="1">
            <a:spLocks noGrp="1"/>
          </p:cNvSpPr>
          <p:nvPr>
            <p:ph type="subTitle" idx="15"/>
          </p:nvPr>
        </p:nvSpPr>
        <p:spPr>
          <a:xfrm>
            <a:off x="5781700"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3766843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41755958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B5F65422-4F15-4F65-BF63-A810BB43A49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15" name="图片 14">
            <a:extLst>
              <a:ext uri="{FF2B5EF4-FFF2-40B4-BE49-F238E27FC236}">
                <a16:creationId xmlns:a16="http://schemas.microsoft.com/office/drawing/2014/main" id="{78B06899-8EB2-4232-8660-AEC4B0BD752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6" name="图片 15">
            <a:extLst>
              <a:ext uri="{FF2B5EF4-FFF2-40B4-BE49-F238E27FC236}">
                <a16:creationId xmlns:a16="http://schemas.microsoft.com/office/drawing/2014/main" id="{FEE96F2F-E668-4B9C-A4FF-78DC61D5223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3" name="图片 2" descr="图片包含 文字&#10;&#10;描述已自动生成">
            <a:extLst>
              <a:ext uri="{FF2B5EF4-FFF2-40B4-BE49-F238E27FC236}">
                <a16:creationId xmlns:a16="http://schemas.microsoft.com/office/drawing/2014/main" id="{F19FEB38-260B-4884-88F0-932576E65CF0}"/>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319642" y="131198"/>
            <a:ext cx="9571530" cy="5972859"/>
          </a:xfrm>
          <a:prstGeom prst="rect">
            <a:avLst/>
          </a:prstGeom>
        </p:spPr>
      </p:pic>
      <p:pic>
        <p:nvPicPr>
          <p:cNvPr id="18" name="图片 17" descr="图片包含 屏幕截图&#10;&#10;描述已自动生成">
            <a:extLst>
              <a:ext uri="{FF2B5EF4-FFF2-40B4-BE49-F238E27FC236}">
                <a16:creationId xmlns:a16="http://schemas.microsoft.com/office/drawing/2014/main" id="{15798669-13D6-4E0C-973B-7AE155AFC93C}"/>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pic>
        <p:nvPicPr>
          <p:cNvPr id="9" name="图片 8" descr="图片包含 矢量图形&#10;&#10;描述已自动生成">
            <a:extLst>
              <a:ext uri="{FF2B5EF4-FFF2-40B4-BE49-F238E27FC236}">
                <a16:creationId xmlns:a16="http://schemas.microsoft.com/office/drawing/2014/main" id="{08906958-A621-4AA1-BB37-4729008BD301}"/>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1133851" y="441609"/>
            <a:ext cx="3033543" cy="267601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24275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930B1641-9EB7-4B70-856B-460AB458EF5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7ABEDC77-C7EB-4647-8B12-BB4B09C6C9E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367083" y="678654"/>
            <a:ext cx="9457833" cy="5368785"/>
          </a:xfrm>
          <a:prstGeom prst="rect">
            <a:avLst/>
          </a:prstGeom>
        </p:spPr>
      </p:pic>
      <p:pic>
        <p:nvPicPr>
          <p:cNvPr id="3" name="图片 2" descr="图片包含 矢量图形&#10;&#10;描述已自动生成">
            <a:extLst>
              <a:ext uri="{FF2B5EF4-FFF2-40B4-BE49-F238E27FC236}">
                <a16:creationId xmlns:a16="http://schemas.microsoft.com/office/drawing/2014/main" id="{089F4924-B610-4B01-AAF0-EB6D4C2B84E7}"/>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flipH="1">
            <a:off x="8837625" y="182880"/>
            <a:ext cx="2828348" cy="249500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9649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2.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id="{B02785A5-11D8-4144-800F-B0B680BBE16E}"/>
              </a:ext>
            </a:extLst>
          </p:cNvPr>
          <p:cNvPicPr>
            <a:picLocks noChangeAspect="1"/>
          </p:cNvPicPr>
          <p:nvPr userDrawn="1"/>
        </p:nvPicPr>
        <p:blipFill>
          <a:blip r:embed="rId9" cstate="hqprint">
            <a:extLst>
              <a:ext uri="{28A0092B-C50C-407E-A947-70E740481C1C}">
                <a14:useLocalDpi xmlns:a14="http://schemas.microsoft.com/office/drawing/2010/main" val="0"/>
              </a:ext>
            </a:extLst>
          </a:blip>
          <a:stretch>
            <a:fillRect/>
          </a:stretch>
        </p:blipFill>
        <p:spPr>
          <a:xfrm>
            <a:off x="-1550505" y="344556"/>
            <a:ext cx="1201509" cy="1201509"/>
          </a:xfrm>
          <a:prstGeom prst="rect">
            <a:avLst/>
          </a:prstGeom>
        </p:spPr>
      </p:pic>
    </p:spTree>
    <p:extLst>
      <p:ext uri="{BB962C8B-B14F-4D97-AF65-F5344CB8AC3E}">
        <p14:creationId xmlns:p14="http://schemas.microsoft.com/office/powerpoint/2010/main" val="316556471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descr="图片包含 户外&#10;&#10;描述已自动生成">
            <a:extLst>
              <a:ext uri="{FF2B5EF4-FFF2-40B4-BE49-F238E27FC236}">
                <a16:creationId xmlns:a16="http://schemas.microsoft.com/office/drawing/2014/main" id="{51D981AD-9FC1-4415-8F8F-8DBB61E1CAAF}"/>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91564308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6.png"/></Relationships>
</file>

<file path=ppt/slides/_rels/slide1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4.png"/></Relationships>
</file>

<file path=ppt/slides/_rels/slide1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7.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9.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340516" y="172761"/>
            <a:ext cx="11104048" cy="6421452"/>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nvGrpSpPr>
          <p:cNvPr id="1869" name="Google Shape;1869;p33"/>
          <p:cNvGrpSpPr/>
          <p:nvPr/>
        </p:nvGrpSpPr>
        <p:grpSpPr>
          <a:xfrm>
            <a:off x="9304667" y="1134915"/>
            <a:ext cx="778984" cy="524375"/>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p:cNvPicPr>
            <a:picLocks noChangeAspect="1"/>
          </p:cNvPicPr>
          <p:nvPr/>
        </p:nvPicPr>
        <p:blipFill>
          <a:blip r:embed="rId3"/>
          <a:stretch>
            <a:fillRect/>
          </a:stretch>
        </p:blipFill>
        <p:spPr>
          <a:xfrm>
            <a:off x="-291096" y="-10922"/>
            <a:ext cx="12258087" cy="6779340"/>
          </a:xfrm>
          <a:prstGeom prst="rect">
            <a:avLst/>
          </a:prstGeom>
        </p:spPr>
      </p:pic>
      <p:grpSp>
        <p:nvGrpSpPr>
          <p:cNvPr id="1881" name="Google Shape;1881;p33"/>
          <p:cNvGrpSpPr/>
          <p:nvPr/>
        </p:nvGrpSpPr>
        <p:grpSpPr>
          <a:xfrm rot="-8298370" flipH="1">
            <a:off x="823998" y="5877171"/>
            <a:ext cx="778977" cy="524383"/>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66" name="Google Shape;1866;p33"/>
          <p:cNvSpPr/>
          <p:nvPr/>
        </p:nvSpPr>
        <p:spPr>
          <a:xfrm>
            <a:off x="4147182" y="2910865"/>
            <a:ext cx="3490717" cy="6096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Rounded Rectangle 3">
            <a:extLst>
              <a:ext uri="{FF2B5EF4-FFF2-40B4-BE49-F238E27FC236}">
                <a16:creationId xmlns:a16="http://schemas.microsoft.com/office/drawing/2014/main" id="{89670B22-6B8A-4C95-933F-8812BEDBD9FF}"/>
              </a:ext>
            </a:extLst>
          </p:cNvPr>
          <p:cNvSpPr/>
          <p:nvPr/>
        </p:nvSpPr>
        <p:spPr>
          <a:xfrm>
            <a:off x="3811811" y="2338404"/>
            <a:ext cx="3853287" cy="498885"/>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vi-VN" sz="3467" b="1" kern="0" dirty="0">
                <a:solidFill>
                  <a:srgbClr val="29486D"/>
                </a:solidFill>
                <a:latin typeface="Calibri" panose="020F0502020204030204" pitchFamily="34" charset="0"/>
                <a:cs typeface="Calibri" panose="020F0502020204030204" pitchFamily="34" charset="0"/>
                <a:sym typeface="Arial"/>
              </a:rPr>
              <a:t>Tiếng Việt</a:t>
            </a:r>
            <a:endParaRPr lang="en-US" sz="3467" b="1" kern="0" dirty="0">
              <a:solidFill>
                <a:srgbClr val="29486D"/>
              </a:solidFill>
              <a:latin typeface="Calibri" panose="020F0502020204030204" pitchFamily="34" charset="0"/>
              <a:cs typeface="Calibri" panose="020F0502020204030204" pitchFamily="34" charset="0"/>
              <a:sym typeface="Arial"/>
            </a:endParaRPr>
          </a:p>
        </p:txBody>
      </p:sp>
      <p:pic>
        <p:nvPicPr>
          <p:cNvPr id="4" name="Picture 3">
            <a:extLst>
              <a:ext uri="{FF2B5EF4-FFF2-40B4-BE49-F238E27FC236}">
                <a16:creationId xmlns:a16="http://schemas.microsoft.com/office/drawing/2014/main" id="{F4EBD287-B5DB-4698-89F7-736C7AB33629}"/>
              </a:ext>
            </a:extLst>
          </p:cNvPr>
          <p:cNvPicPr>
            <a:picLocks noChangeAspect="1"/>
          </p:cNvPicPr>
          <p:nvPr/>
        </p:nvPicPr>
        <p:blipFill>
          <a:blip r:embed="rId4"/>
          <a:stretch>
            <a:fillRect/>
          </a:stretch>
        </p:blipFill>
        <p:spPr>
          <a:xfrm>
            <a:off x="1430241" y="3052890"/>
            <a:ext cx="9541067" cy="14570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par>
                                <p:cTn id="10" presetID="16" presetClass="entr" presetSubtype="37" fill="hold" grpId="0"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barn(outVertical)">
                                      <p:cBhvr>
                                        <p:cTn id="12" dur="11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P spid="3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344026" y="566397"/>
            <a:ext cx="7503951" cy="854888"/>
          </a:xfrm>
          <a:prstGeom prst="rect">
            <a:avLst/>
          </a:prstGeom>
        </p:spPr>
        <p:txBody>
          <a:bodyPr spcFirstLastPara="1" wrap="square" lIns="121900" tIns="121900" rIns="121900" bIns="121900" anchor="t" anchorCtr="0">
            <a:noAutofit/>
          </a:bodyPr>
          <a:lstStyle/>
          <a:p>
            <a:pPr rtl="0"/>
            <a:r>
              <a:rPr lang="pl-PL" sz="3733" dirty="0">
                <a:solidFill>
                  <a:srgbClr val="FC6460"/>
                </a:solidFill>
                <a:latin typeface="Calibri" panose="020F0502020204030204" pitchFamily="34" charset="0"/>
                <a:cs typeface="Calibri" panose="020F0502020204030204" pitchFamily="34" charset="0"/>
              </a:rPr>
              <a:t>Lưu ý </a:t>
            </a:r>
            <a:r>
              <a:rPr lang="en-US" sz="3733" dirty="0" err="1">
                <a:solidFill>
                  <a:srgbClr val="FC6460"/>
                </a:solidFill>
                <a:latin typeface="Calibri" panose="020F0502020204030204" pitchFamily="34" charset="0"/>
                <a:cs typeface="Calibri" panose="020F0502020204030204" pitchFamily="34" charset="0"/>
              </a:rPr>
              <a:t>về</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tư</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thế</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khi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ngồi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viết</a:t>
            </a:r>
            <a:endParaRPr lang="pl-PL" sz="3733" dirty="0">
              <a:solidFill>
                <a:srgbClr val="FC6460"/>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89" name="TextBox 988"/>
          <p:cNvSpPr txBox="1"/>
          <p:nvPr/>
        </p:nvSpPr>
        <p:spPr>
          <a:xfrm>
            <a:off x="1391051" y="1734152"/>
            <a:ext cx="4579704" cy="1077218"/>
          </a:xfrm>
          <a:prstGeom prst="rect">
            <a:avLst/>
          </a:prstGeom>
          <a:solidFill>
            <a:schemeClr val="accent1">
              <a:lumMod val="20000"/>
              <a:lumOff val="80000"/>
            </a:schemeClr>
          </a:solidFill>
        </p:spPr>
        <p:txBody>
          <a:bodyPr wrap="square" rtlCol="0">
            <a:spAutoFit/>
          </a:bodyPr>
          <a:lstStyle/>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cầm</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viết</a:t>
            </a:r>
            <a:endParaRPr lang="en-US" sz="3200" dirty="0">
              <a:solidFill>
                <a:srgbClr val="002060"/>
              </a:solidFill>
              <a:latin typeface="Arial" panose="020B0604020202020204" pitchFamily="34" charset="0"/>
              <a:cs typeface="Arial"/>
              <a:sym typeface="Arial"/>
            </a:endParaRPr>
          </a:p>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giữ</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trang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endParaRPr lang="en-US" sz="3200" dirty="0">
              <a:solidFill>
                <a:srgbClr val="002060"/>
              </a:solidFill>
              <a:latin typeface="Arial" panose="020B0604020202020204" pitchFamily="34" charset="0"/>
              <a:cs typeface="Arial"/>
              <a:sym typeface="Arial"/>
            </a:endParaRPr>
          </a:p>
        </p:txBody>
      </p:sp>
      <p:sp>
        <p:nvSpPr>
          <p:cNvPr id="990" name="TextBox 989"/>
          <p:cNvSpPr txBox="1"/>
          <p:nvPr/>
        </p:nvSpPr>
        <p:spPr>
          <a:xfrm>
            <a:off x="1391051" y="3011643"/>
            <a:ext cx="4514319" cy="1077218"/>
          </a:xfrm>
          <a:prstGeom prst="rect">
            <a:avLst/>
          </a:prstGeom>
          <a:solidFill>
            <a:schemeClr val="accent4">
              <a:lumMod val="20000"/>
              <a:lumOff val="80000"/>
            </a:schemeClr>
          </a:solidFill>
        </p:spPr>
        <p:txBody>
          <a:bodyPr wrap="square" rtlCol="0">
            <a:spAutoFit/>
          </a:bodyPr>
          <a:lstStyle/>
          <a:p>
            <a:pPr defTabSz="1219170">
              <a:buClr>
                <a:srgbClr val="000000"/>
              </a:buClr>
            </a:pPr>
            <a:r>
              <a:rPr lang="vi-VN" sz="3200" dirty="0">
                <a:solidFill>
                  <a:srgbClr val="002060"/>
                </a:solidFill>
                <a:latin typeface="Arial" panose="020B0604020202020204" pitchFamily="34" charset="0"/>
                <a:cs typeface="Arial"/>
                <a:sym typeface="Arial"/>
              </a:rPr>
              <a:t>Thẳng lưng</a:t>
            </a:r>
          </a:p>
          <a:p>
            <a:pPr defTabSz="1219170">
              <a:buClr>
                <a:srgbClr val="000000"/>
              </a:buClr>
            </a:pPr>
            <a:r>
              <a:rPr lang="en-US" sz="3200" dirty="0" err="1">
                <a:solidFill>
                  <a:srgbClr val="002060"/>
                </a:solidFill>
                <a:latin typeface="Arial" panose="020B0604020202020204" pitchFamily="34" charset="0"/>
                <a:cs typeface="Arial"/>
                <a:sym typeface="Arial"/>
              </a:rPr>
              <a:t>Chân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đặt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đúng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vị</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trí</a:t>
            </a:r>
            <a:endParaRPr lang="en-US" sz="3200" dirty="0">
              <a:solidFill>
                <a:srgbClr val="002060"/>
              </a:solidFill>
              <a:latin typeface="Arial" panose="020B0604020202020204" pitchFamily="34" charset="0"/>
              <a:cs typeface="Arial"/>
              <a:sym typeface="Arial"/>
            </a:endParaRPr>
          </a:p>
        </p:txBody>
      </p:sp>
      <p:sp>
        <p:nvSpPr>
          <p:cNvPr id="991" name="Rectangle 990"/>
          <p:cNvSpPr/>
          <p:nvPr/>
        </p:nvSpPr>
        <p:spPr>
          <a:xfrm>
            <a:off x="1388030" y="4305370"/>
            <a:ext cx="4553607" cy="1136069"/>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1219170">
              <a:buClr>
                <a:srgbClr val="000000"/>
              </a:buClr>
            </a:pPr>
            <a:r>
              <a:rPr lang="en-US" sz="3200" dirty="0" err="1">
                <a:solidFill>
                  <a:srgbClr val="002060"/>
                </a:solidFill>
                <a:latin typeface="Arial" panose="020B0604020202020204" pitchFamily="34" charset="0"/>
                <a:cs typeface="Arial"/>
                <a:sym typeface="Arial"/>
              </a:rPr>
              <a:t>Khoảng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cách</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từ</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mắt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đến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r>
              <a:rPr lang="en-US" sz="3200" dirty="0">
                <a:solidFill>
                  <a:srgbClr val="002060"/>
                </a:solidFill>
                <a:latin typeface="Arial" panose="020B0604020202020204" pitchFamily="34" charset="0"/>
                <a:cs typeface="Arial"/>
                <a:sym typeface="Arial"/>
              </a:rPr>
              <a:t> 25 – 30cm</a:t>
            </a: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6476826" y="1697559"/>
            <a:ext cx="4162759" cy="39421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6206478" y="3304249"/>
            <a:ext cx="738335"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Giữ</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trái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994" name="Rectangle 993"/>
          <p:cNvSpPr/>
          <p:nvPr/>
        </p:nvSpPr>
        <p:spPr>
          <a:xfrm>
            <a:off x="8423030" y="2819450"/>
            <a:ext cx="836717"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Viết</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phải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93" name="Rectangle 992"/>
          <p:cNvSpPr/>
          <p:nvPr/>
        </p:nvSpPr>
        <p:spPr>
          <a:xfrm>
            <a:off x="2883964" y="520879"/>
            <a:ext cx="6614181" cy="1405641"/>
          </a:xfrm>
          <a:prstGeom prst="rect">
            <a:avLst/>
          </a:prstGeom>
        </p:spPr>
        <p:txBody>
          <a:bodyPr wrap="square">
            <a:spAutoFit/>
          </a:bodyPr>
          <a:lstStyle/>
          <a:p>
            <a:pPr algn="ctr" defTabSz="1219170">
              <a:buClr>
                <a:srgbClr val="000000"/>
              </a:buClr>
            </a:pPr>
            <a:r>
              <a:rPr lang="en-US" sz="4267" u="sng" kern="0" dirty="0" err="1">
                <a:solidFill>
                  <a:srgbClr val="000000"/>
                </a:solidFill>
                <a:latin typeface="Arial" panose="020B0604020202020204" pitchFamily="34" charset="0"/>
                <a:cs typeface="Arial"/>
                <a:sym typeface="Arial"/>
              </a:rPr>
              <a:t>Chính</a:t>
            </a:r>
            <a:r>
              <a:rPr lang="en-US" sz="4267" u="sng" kern="0" dirty="0">
                <a:solidFill>
                  <a:srgbClr val="000000"/>
                </a:solidFill>
                <a:latin typeface="Arial" panose="020B0604020202020204" pitchFamily="34" charset="0"/>
                <a:cs typeface="Arial"/>
                <a:sym typeface="Arial"/>
              </a:rPr>
              <a:t> </a:t>
            </a:r>
            <a:r>
              <a:rPr lang="en-US" sz="4267" u="sng" kern="0" dirty="0" err="1">
                <a:solidFill>
                  <a:srgbClr val="000000"/>
                </a:solidFill>
                <a:latin typeface="Arial" panose="020B0604020202020204" pitchFamily="34" charset="0"/>
                <a:cs typeface="Arial"/>
                <a:sym typeface="Arial"/>
              </a:rPr>
              <a:t>tả</a:t>
            </a:r>
            <a:endParaRPr lang="en-US" sz="4267" u="sng" kern="0" dirty="0">
              <a:solidFill>
                <a:srgbClr val="000000"/>
              </a:solidFill>
              <a:latin typeface="Arial" panose="020B0604020202020204" pitchFamily="34" charset="0"/>
              <a:cs typeface="Arial"/>
              <a:sym typeface="Arial"/>
            </a:endParaRPr>
          </a:p>
          <a:p>
            <a:pPr algn="ctr" defTabSz="1219170">
              <a:buClr>
                <a:srgbClr val="000000"/>
              </a:buClr>
            </a:pPr>
            <a:r>
              <a:rPr lang="en-US" sz="4267" kern="0" dirty="0" err="1">
                <a:solidFill>
                  <a:srgbClr val="FA110B"/>
                </a:solidFill>
                <a:latin typeface="Arial" panose="020B0604020202020204" pitchFamily="34" charset="0"/>
                <a:cs typeface="Arial"/>
                <a:sym typeface="Arial"/>
              </a:rPr>
              <a:t>Trăng</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trên</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biển</a:t>
            </a:r>
            <a:endParaRPr lang="en-US" sz="4267" kern="0" dirty="0">
              <a:solidFill>
                <a:srgbClr val="FA110B"/>
              </a:solidFill>
              <a:latin typeface="Arial" panose="020B0604020202020204" pitchFamily="34" charset="0"/>
              <a:cs typeface="Arial"/>
              <a:sym typeface="Arial"/>
            </a:endParaRPr>
          </a:p>
        </p:txBody>
      </p:sp>
      <p:sp>
        <p:nvSpPr>
          <p:cNvPr id="3" name="Rounded Rectangular Callout 2"/>
          <p:cNvSpPr/>
          <p:nvPr/>
        </p:nvSpPr>
        <p:spPr>
          <a:xfrm>
            <a:off x="7303253" y="2618390"/>
            <a:ext cx="3661767"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r>
              <a:rPr lang="en-US" sz="3200" kern="0">
                <a:solidFill>
                  <a:srgbClr val="52A2A5">
                    <a:lumMod val="75000"/>
                  </a:srgbClr>
                </a:solidFill>
                <a:latin typeface="Calibri" panose="020F0502020204030204" pitchFamily="34" charset="0"/>
                <a:cs typeface="Calibri" panose="020F0502020204030204" pitchFamily="34" charset="0"/>
                <a:sym typeface="Arial"/>
              </a:rPr>
              <a:t>Em hãy tự đánh giá phần viết của mình và của bạn</a:t>
            </a:r>
          </a:p>
        </p:txBody>
      </p:sp>
      <p:sp>
        <p:nvSpPr>
          <p:cNvPr id="991" name="Rectangle 990"/>
          <p:cNvSpPr/>
          <p:nvPr/>
        </p:nvSpPr>
        <p:spPr>
          <a:xfrm>
            <a:off x="1362239" y="2293327"/>
            <a:ext cx="5748690" cy="2390141"/>
          </a:xfrm>
          <a:prstGeom prst="rect">
            <a:avLst/>
          </a:prstGeom>
          <a:solidFill>
            <a:schemeClr val="accent1">
              <a:lumMod val="20000"/>
              <a:lumOff val="80000"/>
            </a:schemeClr>
          </a:solidFill>
        </p:spPr>
        <p:txBody>
          <a:bodyPr wrap="none">
            <a:spAutoFit/>
          </a:bodyPr>
          <a:lstStyle/>
          <a:p>
            <a:pPr defTabSz="1219170">
              <a:buClr>
                <a:srgbClr val="000000"/>
              </a:buClr>
            </a:pPr>
            <a:r>
              <a:rPr lang="en-US" sz="3733" b="1" kern="0" dirty="0" err="1">
                <a:solidFill>
                  <a:srgbClr val="7030A0"/>
                </a:solidFill>
                <a:latin typeface="Calibri" panose="020F0502020204030204" pitchFamily="34" charset="0"/>
                <a:cs typeface="Calibri" panose="020F0502020204030204" pitchFamily="34" charset="0"/>
                <a:sym typeface="Arial"/>
              </a:rPr>
              <a:t>Tiêu</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chí</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đánh</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giá</a:t>
            </a:r>
            <a:endParaRPr lang="en-US" sz="3733" b="1" kern="0" dirty="0">
              <a:solidFill>
                <a:srgbClr val="7030A0"/>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fi-FI" sz="3733" kern="0" dirty="0">
                <a:solidFill>
                  <a:srgbClr val="142436"/>
                </a:solidFill>
                <a:latin typeface="Calibri" panose="020F0502020204030204" pitchFamily="34" charset="0"/>
                <a:cs typeface="Calibri" panose="020F0502020204030204" pitchFamily="34" charset="0"/>
                <a:sym typeface="Arial"/>
              </a:rPr>
              <a:t>1  Sai không quá </a:t>
            </a:r>
            <a:r>
              <a:rPr lang="fi-FI" sz="3733" b="1" kern="0" dirty="0">
                <a:solidFill>
                  <a:srgbClr val="FFCF06">
                    <a:lumMod val="75000"/>
                  </a:srgbClr>
                </a:solidFill>
                <a:latin typeface="Calibri" panose="020F0502020204030204" pitchFamily="34" charset="0"/>
                <a:cs typeface="Calibri" panose="020F0502020204030204" pitchFamily="34" charset="0"/>
                <a:sym typeface="Arial"/>
              </a:rPr>
              <a:t>5 lỗi </a:t>
            </a: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2  </a:t>
            </a:r>
            <a:r>
              <a:rPr lang="en-US" sz="3733" kern="0" dirty="0" err="1">
                <a:solidFill>
                  <a:srgbClr val="142436"/>
                </a:solidFill>
                <a:latin typeface="Calibri" panose="020F0502020204030204" pitchFamily="34" charset="0"/>
                <a:cs typeface="Calibri" panose="020F0502020204030204" pitchFamily="34" charset="0"/>
                <a:sym typeface="Arial"/>
              </a:rPr>
              <a:t>Chữ</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viết</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rõ</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ràng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sạch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đẹp</a:t>
            </a:r>
            <a:endParaRPr lang="en-US" sz="3733" kern="0" dirty="0">
              <a:solidFill>
                <a:srgbClr val="142436"/>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3  </a:t>
            </a:r>
            <a:r>
              <a:rPr lang="en-US" sz="3733" kern="0" dirty="0" err="1">
                <a:solidFill>
                  <a:srgbClr val="142436"/>
                </a:solidFill>
                <a:latin typeface="Calibri" panose="020F0502020204030204" pitchFamily="34" charset="0"/>
                <a:cs typeface="Calibri" panose="020F0502020204030204" pitchFamily="34" charset="0"/>
                <a:sym typeface="Arial"/>
              </a:rPr>
              <a:t>Trình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bày</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đúng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hình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thức</a:t>
            </a:r>
            <a:endParaRPr lang="en-US" sz="3733"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54106" y="4419252"/>
            <a:ext cx="2086924" cy="1469441"/>
          </a:xfrm>
          <a:prstGeom prst="rect">
            <a:avLst/>
          </a:prstGeom>
        </p:spPr>
      </p:pic>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84994" y="752581"/>
            <a:ext cx="8469863" cy="5011217"/>
            <a:chOff x="1244257" y="715688"/>
            <a:chExt cx="6352397"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4" cy="3688692"/>
              <a:chOff x="2028553" y="3013100"/>
              <a:chExt cx="3565604"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5515862" y="3793421"/>
            <a:ext cx="2124273" cy="153852"/>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roup 73">
            <a:extLst>
              <a:ext uri="{FF2B5EF4-FFF2-40B4-BE49-F238E27FC236}">
                <a16:creationId xmlns:a16="http://schemas.microsoft.com/office/drawing/2014/main" id="{4E9EC3C3-030C-442D-990C-B2CF604CCD47}"/>
              </a:ext>
            </a:extLst>
          </p:cNvPr>
          <p:cNvGrpSpPr/>
          <p:nvPr/>
        </p:nvGrpSpPr>
        <p:grpSpPr>
          <a:xfrm>
            <a:off x="2157516" y="2206220"/>
            <a:ext cx="1191648" cy="892600"/>
            <a:chOff x="9916940" y="2795035"/>
            <a:chExt cx="893736" cy="669450"/>
          </a:xfrm>
        </p:grpSpPr>
        <p:pic>
          <p:nvPicPr>
            <p:cNvPr id="75" name="Picture 74" descr="Shape, square&#10;&#10;Description automatically generated">
              <a:extLst>
                <a:ext uri="{FF2B5EF4-FFF2-40B4-BE49-F238E27FC236}">
                  <a16:creationId xmlns:a16="http://schemas.microsoft.com/office/drawing/2014/main" id="{B6455CEA-4275-40E6-B54C-01C8F73B4A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16940" y="2832712"/>
              <a:ext cx="692734" cy="631773"/>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id="{B1AD2127-948F-4215-8CDA-C28D86785F28}"/>
                </a:ext>
              </a:extLst>
            </p:cNvPr>
            <p:cNvPicPr>
              <a:picLocks noChangeAspect="1"/>
            </p:cNvPicPr>
            <p:nvPr/>
          </p:nvPicPr>
          <p:blipFill rotWithShape="1">
            <a:blip r:embed="rId4">
              <a:extLst>
                <a:ext uri="{28A0092B-C50C-407E-A947-70E740481C1C}">
                  <a14:useLocalDpi xmlns:a14="http://schemas.microsoft.com/office/drawing/2010/main" val="0"/>
                </a:ext>
              </a:extLst>
            </a:blip>
            <a:srcRect l="11417" b="30143"/>
            <a:stretch/>
          </p:blipFill>
          <p:spPr>
            <a:xfrm>
              <a:off x="9931940" y="2795035"/>
              <a:ext cx="878736" cy="598126"/>
            </a:xfrm>
            <a:prstGeom prst="rect">
              <a:avLst/>
            </a:prstGeom>
          </p:spPr>
        </p:pic>
      </p:grpSp>
      <p:sp>
        <p:nvSpPr>
          <p:cNvPr id="2" name="TextBox 1">
            <a:extLst>
              <a:ext uri="{FF2B5EF4-FFF2-40B4-BE49-F238E27FC236}">
                <a16:creationId xmlns:a16="http://schemas.microsoft.com/office/drawing/2014/main" id="{A4C692BD-4759-4BDF-A2DF-0BF2B282D3BB}"/>
              </a:ext>
            </a:extLst>
          </p:cNvPr>
          <p:cNvSpPr txBox="1"/>
          <p:nvPr/>
        </p:nvSpPr>
        <p:spPr>
          <a:xfrm>
            <a:off x="4075043" y="2464904"/>
            <a:ext cx="6072809" cy="769441"/>
          </a:xfrm>
          <a:prstGeom prst="rect">
            <a:avLst/>
          </a:prstGeom>
          <a:noFill/>
        </p:spPr>
        <p:txBody>
          <a:bodyPr wrap="square" rtlCol="0">
            <a:spAutoFit/>
          </a:bodyPr>
          <a:lstStyle/>
          <a:p>
            <a:r>
              <a:rPr lang="en-US" sz="4400" b="1" dirty="0" err="1"/>
              <a:t>Làm</a:t>
            </a:r>
            <a:r>
              <a:rPr lang="en-US" sz="4400" b="1" dirty="0"/>
              <a:t> </a:t>
            </a:r>
            <a:r>
              <a:rPr lang="en-US" sz="4400" b="1" dirty="0" err="1"/>
              <a:t>bài</a:t>
            </a:r>
            <a:r>
              <a:rPr lang="en-US" sz="4400" b="1" dirty="0"/>
              <a:t> </a:t>
            </a:r>
            <a:r>
              <a:rPr lang="en-US" sz="4400" b="1" dirty="0" err="1"/>
              <a:t>tập</a:t>
            </a:r>
            <a:r>
              <a:rPr lang="en-US" sz="4400" b="1" dirty="0"/>
              <a:t> a </a:t>
            </a:r>
            <a:r>
              <a:rPr lang="en-US" sz="4400" b="1" dirty="0" err="1"/>
              <a:t>hoặc</a:t>
            </a:r>
            <a:r>
              <a:rPr lang="en-US" sz="4400" b="1" dirty="0"/>
              <a:t> b</a:t>
            </a:r>
          </a:p>
        </p:txBody>
      </p:sp>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998" name="Google Shape;5317;p41"/>
          <p:cNvSpPr txBox="1">
            <a:spLocks noGrp="1"/>
          </p:cNvSpPr>
          <p:nvPr>
            <p:ph type="title"/>
          </p:nvPr>
        </p:nvSpPr>
        <p:spPr>
          <a:xfrm>
            <a:off x="701747" y="305081"/>
            <a:ext cx="9275036"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a. Chọn tiếng phù hợp thay cho ô vuông</a:t>
            </a:r>
            <a:br>
              <a:rPr lang="vi-VN" sz="4267" dirty="0">
                <a:latin typeface="Calibri" panose="020F0502020204030204" pitchFamily="34" charset="0"/>
                <a:cs typeface="Calibri" panose="020F0502020204030204" pitchFamily="34" charset="0"/>
              </a:rPr>
            </a:br>
            <a:endParaRPr lang="en-US" sz="4267" dirty="0">
              <a:solidFill>
                <a:schemeClr val="accent5"/>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03DDB06D-ADC2-4CDC-AB01-42DB91C7FCAA}"/>
              </a:ext>
            </a:extLst>
          </p:cNvPr>
          <p:cNvPicPr>
            <a:picLocks noChangeAspect="1"/>
          </p:cNvPicPr>
          <p:nvPr/>
        </p:nvPicPr>
        <p:blipFill>
          <a:blip r:embed="rId3"/>
          <a:stretch>
            <a:fillRect/>
          </a:stretch>
        </p:blipFill>
        <p:spPr>
          <a:xfrm>
            <a:off x="1499980" y="1632088"/>
            <a:ext cx="8953500" cy="3295650"/>
          </a:xfrm>
          <a:prstGeom prst="rect">
            <a:avLst/>
          </a:prstGeom>
        </p:spPr>
      </p:pic>
      <p:sp>
        <p:nvSpPr>
          <p:cNvPr id="5" name="Oval 4">
            <a:extLst>
              <a:ext uri="{FF2B5EF4-FFF2-40B4-BE49-F238E27FC236}">
                <a16:creationId xmlns:a16="http://schemas.microsoft.com/office/drawing/2014/main" id="{98EEF0DF-E651-4271-9C24-0C2A352EC49D}"/>
              </a:ext>
            </a:extLst>
          </p:cNvPr>
          <p:cNvSpPr/>
          <p:nvPr/>
        </p:nvSpPr>
        <p:spPr>
          <a:xfrm>
            <a:off x="3627783"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7" name="Oval 946">
            <a:extLst>
              <a:ext uri="{FF2B5EF4-FFF2-40B4-BE49-F238E27FC236}">
                <a16:creationId xmlns:a16="http://schemas.microsoft.com/office/drawing/2014/main" id="{B106ABF2-5E39-4E9C-93F4-E7839BBEF609}"/>
              </a:ext>
            </a:extLst>
          </p:cNvPr>
          <p:cNvSpPr/>
          <p:nvPr/>
        </p:nvSpPr>
        <p:spPr>
          <a:xfrm>
            <a:off x="8219661"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9" name="Oval 948">
            <a:extLst>
              <a:ext uri="{FF2B5EF4-FFF2-40B4-BE49-F238E27FC236}">
                <a16:creationId xmlns:a16="http://schemas.microsoft.com/office/drawing/2014/main" id="{8ABE9AEE-822E-44E0-93C9-7F62EC3A0231}"/>
              </a:ext>
            </a:extLst>
          </p:cNvPr>
          <p:cNvSpPr/>
          <p:nvPr/>
        </p:nvSpPr>
        <p:spPr>
          <a:xfrm>
            <a:off x="4721087" y="3925957"/>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50" name="Oval 949">
            <a:extLst>
              <a:ext uri="{FF2B5EF4-FFF2-40B4-BE49-F238E27FC236}">
                <a16:creationId xmlns:a16="http://schemas.microsoft.com/office/drawing/2014/main" id="{336E1E33-86DD-4E48-8C38-87ED2A31ACE7}"/>
              </a:ext>
            </a:extLst>
          </p:cNvPr>
          <p:cNvSpPr/>
          <p:nvPr/>
        </p:nvSpPr>
        <p:spPr>
          <a:xfrm>
            <a:off x="8209722" y="3955775"/>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947"/>
                                        </p:tgtEl>
                                        <p:attrNameLst>
                                          <p:attrName>style.visibility</p:attrName>
                                        </p:attrNameLst>
                                      </p:cBhvr>
                                      <p:to>
                                        <p:strVal val="visible"/>
                                      </p:to>
                                    </p:set>
                                    <p:animEffect transition="in" filter="wipe(down)">
                                      <p:cBhvr>
                                        <p:cTn id="30" dur="500"/>
                                        <p:tgtEl>
                                          <p:spTgt spid="9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949"/>
                                        </p:tgtEl>
                                        <p:attrNameLst>
                                          <p:attrName>style.visibility</p:attrName>
                                        </p:attrNameLst>
                                      </p:cBhvr>
                                      <p:to>
                                        <p:strVal val="visible"/>
                                      </p:to>
                                    </p:set>
                                    <p:animEffect transition="in" filter="wipe(down)">
                                      <p:cBhvr>
                                        <p:cTn id="35" dur="500"/>
                                        <p:tgtEl>
                                          <p:spTgt spid="9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50"/>
                                        </p:tgtEl>
                                        <p:attrNameLst>
                                          <p:attrName>style.visibility</p:attrName>
                                        </p:attrNameLst>
                                      </p:cBhvr>
                                      <p:to>
                                        <p:strVal val="visible"/>
                                      </p:to>
                                    </p:set>
                                    <p:animEffect transition="in" filter="wipe(down)">
                                      <p:cBhvr>
                                        <p:cTn id="40" dur="500"/>
                                        <p:tgtEl>
                                          <p:spTgt spid="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5" grpId="0" animBg="1"/>
      <p:bldP spid="947" grpId="0" animBg="1"/>
      <p:bldP spid="949" grpId="0" animBg="1"/>
      <p:bldP spid="95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b. Tìm từ ngữ có tiếng chứa vần </a:t>
            </a:r>
            <a:r>
              <a:rPr lang="vi-VN" sz="4267" dirty="0">
                <a:solidFill>
                  <a:srgbClr val="FF0000"/>
                </a:solidFill>
                <a:latin typeface="Calibri" panose="020F0502020204030204" pitchFamily="34" charset="0"/>
                <a:cs typeface="Calibri" panose="020F0502020204030204" pitchFamily="34" charset="0"/>
              </a:rPr>
              <a:t>ăt</a:t>
            </a:r>
            <a:r>
              <a:rPr lang="vi-VN" sz="4267" dirty="0">
                <a:latin typeface="Calibri" panose="020F0502020204030204" pitchFamily="34" charset="0"/>
                <a:cs typeface="Calibri" panose="020F0502020204030204" pitchFamily="34" charset="0"/>
              </a:rPr>
              <a:t> hoặc </a:t>
            </a:r>
            <a:r>
              <a:rPr lang="vi-VN" sz="4267" dirty="0">
                <a:solidFill>
                  <a:srgbClr val="FF0000"/>
                </a:solidFill>
                <a:latin typeface="Calibri" panose="020F0502020204030204" pitchFamily="34" charset="0"/>
                <a:cs typeface="Calibri" panose="020F0502020204030204" pitchFamily="34" charset="0"/>
              </a:rPr>
              <a:t>ăc</a:t>
            </a:r>
            <a:r>
              <a:rPr lang="vi-VN" sz="4267" dirty="0">
                <a:latin typeface="Calibri" panose="020F0502020204030204" pitchFamily="34" charset="0"/>
                <a:cs typeface="Calibri" panose="020F0502020204030204" pitchFamily="34" charset="0"/>
              </a:rPr>
              <a:t> có nghĩa như sau:</a:t>
            </a:r>
            <a:endParaRPr lang="en-US" sz="4267" dirty="0">
              <a:solidFill>
                <a:schemeClr val="accent5"/>
              </a:solidFill>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8BB671EA-D262-49CF-BC4F-BA000F55B509}"/>
              </a:ext>
            </a:extLst>
          </p:cNvPr>
          <p:cNvSpPr txBox="1"/>
          <p:nvPr/>
        </p:nvSpPr>
        <p:spPr>
          <a:xfrm>
            <a:off x="208721" y="2206487"/>
            <a:ext cx="11161644" cy="2766911"/>
          </a:xfrm>
          <a:prstGeom prst="rect">
            <a:avLst/>
          </a:prstGeom>
          <a:noFill/>
        </p:spPr>
        <p:txBody>
          <a:bodyPr wrap="square" rtlCol="0">
            <a:spAutoFit/>
          </a:bodyPr>
          <a:lstStyle/>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Tàu thuyền vướng vào chỗ cạn không đi được</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Hoạt động thu hoạch lúa</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Làm sạch quần áo bằng cách vò, giũ trong nước</a:t>
            </a:r>
          </a:p>
        </p:txBody>
      </p:sp>
      <p:sp>
        <p:nvSpPr>
          <p:cNvPr id="942" name="Oval 941">
            <a:extLst>
              <a:ext uri="{FF2B5EF4-FFF2-40B4-BE49-F238E27FC236}">
                <a16:creationId xmlns:a16="http://schemas.microsoft.com/office/drawing/2014/main" id="{B672AA54-F428-4FE3-933A-09CB0979FE29}"/>
              </a:ext>
            </a:extLst>
          </p:cNvPr>
          <p:cNvSpPr/>
          <p:nvPr/>
        </p:nvSpPr>
        <p:spPr>
          <a:xfrm>
            <a:off x="10127974" y="2236304"/>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mắc</a:t>
            </a:r>
            <a:endParaRPr lang="en-US" sz="3200" b="1" dirty="0">
              <a:latin typeface="Calibri" panose="020F0502020204030204" pitchFamily="34" charset="0"/>
              <a:cs typeface="Calibri" panose="020F0502020204030204" pitchFamily="34" charset="0"/>
            </a:endParaRPr>
          </a:p>
        </p:txBody>
      </p:sp>
      <p:sp>
        <p:nvSpPr>
          <p:cNvPr id="943" name="Oval 942">
            <a:extLst>
              <a:ext uri="{FF2B5EF4-FFF2-40B4-BE49-F238E27FC236}">
                <a16:creationId xmlns:a16="http://schemas.microsoft.com/office/drawing/2014/main" id="{6DB3B3B9-A2F9-4B2D-8C66-62B3B7D8D351}"/>
              </a:ext>
            </a:extLst>
          </p:cNvPr>
          <p:cNvSpPr/>
          <p:nvPr/>
        </p:nvSpPr>
        <p:spPr>
          <a:xfrm>
            <a:off x="5764696" y="3190461"/>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gặt</a:t>
            </a:r>
            <a:endParaRPr lang="en-US" sz="3200" b="1" dirty="0">
              <a:latin typeface="Calibri" panose="020F0502020204030204" pitchFamily="34" charset="0"/>
              <a:cs typeface="Calibri" panose="020F0502020204030204" pitchFamily="34" charset="0"/>
            </a:endParaRPr>
          </a:p>
        </p:txBody>
      </p:sp>
      <p:sp>
        <p:nvSpPr>
          <p:cNvPr id="944" name="Oval 943">
            <a:extLst>
              <a:ext uri="{FF2B5EF4-FFF2-40B4-BE49-F238E27FC236}">
                <a16:creationId xmlns:a16="http://schemas.microsoft.com/office/drawing/2014/main" id="{96FFFD0A-D254-41CF-8A82-DAAE4BB6BF95}"/>
              </a:ext>
            </a:extLst>
          </p:cNvPr>
          <p:cNvSpPr/>
          <p:nvPr/>
        </p:nvSpPr>
        <p:spPr>
          <a:xfrm>
            <a:off x="10485783" y="3975652"/>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giặt</a:t>
            </a:r>
            <a:endParaRPr lang="en-US" sz="3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31997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42"/>
                                        </p:tgtEl>
                                        <p:attrNameLst>
                                          <p:attrName>style.visibility</p:attrName>
                                        </p:attrNameLst>
                                      </p:cBhvr>
                                      <p:to>
                                        <p:strVal val="visible"/>
                                      </p:to>
                                    </p:set>
                                    <p:animEffect transition="in" filter="wipe(down)">
                                      <p:cBhvr>
                                        <p:cTn id="24" dur="500"/>
                                        <p:tgtEl>
                                          <p:spTgt spid="94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3"/>
                                        </p:tgtEl>
                                        <p:attrNameLst>
                                          <p:attrName>style.visibility</p:attrName>
                                        </p:attrNameLst>
                                      </p:cBhvr>
                                      <p:to>
                                        <p:strVal val="visible"/>
                                      </p:to>
                                    </p:set>
                                    <p:animEffect transition="in" filter="wipe(down)">
                                      <p:cBhvr>
                                        <p:cTn id="29" dur="500"/>
                                        <p:tgtEl>
                                          <p:spTgt spid="9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944"/>
                                        </p:tgtEl>
                                        <p:attrNameLst>
                                          <p:attrName>style.visibility</p:attrName>
                                        </p:attrNameLst>
                                      </p:cBhvr>
                                      <p:to>
                                        <p:strVal val="visible"/>
                                      </p:to>
                                    </p:set>
                                    <p:animEffect transition="in" filter="wipe(down)">
                                      <p:cBhvr>
                                        <p:cTn id="34" dur="500"/>
                                        <p:tgtEl>
                                          <p:spTgt spid="9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2" grpId="0"/>
      <p:bldP spid="942" grpId="0" animBg="1"/>
      <p:bldP spid="943" grpId="0" animBg="1"/>
      <p:bldP spid="94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en-US" sz="4267" dirty="0">
                <a:latin typeface="Calibri" panose="020F0502020204030204" pitchFamily="34" charset="0"/>
                <a:cs typeface="Calibri" panose="020F0502020204030204" pitchFamily="34" charset="0"/>
              </a:rPr>
              <a:t>3. </a:t>
            </a:r>
            <a:r>
              <a:rPr lang="vi-VN" sz="4267" dirty="0">
                <a:latin typeface="Calibri" panose="020F0502020204030204" pitchFamily="34" charset="0"/>
                <a:cs typeface="Calibri" panose="020F0502020204030204" pitchFamily="34" charset="0"/>
              </a:rPr>
              <a:t>Đặt 2 câu với từ ngữ tìm được ở bài tập 2</a:t>
            </a:r>
            <a:endParaRPr lang="en-US" sz="4267" dirty="0">
              <a:solidFill>
                <a:schemeClr val="accent5"/>
              </a:solidFill>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1056E958-49B3-4913-A29B-75917B0503CD}"/>
              </a:ext>
            </a:extLst>
          </p:cNvPr>
          <p:cNvSpPr/>
          <p:nvPr/>
        </p:nvSpPr>
        <p:spPr>
          <a:xfrm>
            <a:off x="1401417" y="3240157"/>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b="1" dirty="0" err="1">
                <a:solidFill>
                  <a:srgbClr val="FF0000"/>
                </a:solidFill>
                <a:latin typeface="Calibri" panose="020F0502020204030204" pitchFamily="34" charset="0"/>
                <a:cs typeface="Calibri" panose="020F0502020204030204" pitchFamily="34" charset="0"/>
              </a:rPr>
              <a:t>Các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bác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nông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dân</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đang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gặt</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lúa</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ngoài</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đồng</a:t>
            </a:r>
            <a:r>
              <a:rPr lang="en-US" sz="4000" b="1" dirty="0">
                <a:solidFill>
                  <a:srgbClr val="FF0000"/>
                </a:solidFill>
                <a:latin typeface="Calibri" panose="020F0502020204030204" pitchFamily="34" charset="0"/>
                <a:cs typeface="Calibri" panose="020F0502020204030204" pitchFamily="34" charset="0"/>
              </a:rPr>
              <a:t>.</a:t>
            </a:r>
          </a:p>
        </p:txBody>
      </p:sp>
      <p:sp>
        <p:nvSpPr>
          <p:cNvPr id="945" name="Rectangle: Rounded Corners 944">
            <a:extLst>
              <a:ext uri="{FF2B5EF4-FFF2-40B4-BE49-F238E27FC236}">
                <a16:creationId xmlns:a16="http://schemas.microsoft.com/office/drawing/2014/main" id="{7AB09390-5EC4-463C-89B8-BE261F9FC4D5}"/>
              </a:ext>
            </a:extLst>
          </p:cNvPr>
          <p:cNvSpPr/>
          <p:nvPr/>
        </p:nvSpPr>
        <p:spPr>
          <a:xfrm>
            <a:off x="1391478" y="4661453"/>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Em thường tự giặt áo sơ mi của mình.</a:t>
            </a:r>
          </a:p>
        </p:txBody>
      </p:sp>
      <p:sp>
        <p:nvSpPr>
          <p:cNvPr id="946" name="Rectangle: Rounded Corners 945">
            <a:extLst>
              <a:ext uri="{FF2B5EF4-FFF2-40B4-BE49-F238E27FC236}">
                <a16:creationId xmlns:a16="http://schemas.microsoft.com/office/drawing/2014/main" id="{1AA5320B-2C01-43F7-8DB2-404C6B975F9F}"/>
              </a:ext>
            </a:extLst>
          </p:cNvPr>
          <p:cNvSpPr/>
          <p:nvPr/>
        </p:nvSpPr>
        <p:spPr>
          <a:xfrm>
            <a:off x="1351722" y="1590262"/>
            <a:ext cx="9740348" cy="1222512"/>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Hàng chục chiếc xe ô tô </a:t>
            </a:r>
            <a:r>
              <a:rPr lang="en-US" sz="4000" b="1" dirty="0" err="1">
                <a:solidFill>
                  <a:srgbClr val="FF0000"/>
                </a:solidFill>
                <a:latin typeface="Calibri" panose="020F0502020204030204" pitchFamily="34" charset="0"/>
                <a:cs typeface="Calibri" panose="020F0502020204030204" pitchFamily="34" charset="0"/>
              </a:rPr>
              <a:t>bị</a:t>
            </a:r>
            <a:r>
              <a:rPr lang="en-US" sz="4000" b="1" dirty="0">
                <a:solidFill>
                  <a:srgbClr val="FF0000"/>
                </a:solidFill>
                <a:latin typeface="Calibri" panose="020F0502020204030204" pitchFamily="34" charset="0"/>
                <a:cs typeface="Calibri" panose="020F0502020204030204" pitchFamily="34" charset="0"/>
              </a:rPr>
              <a:t> </a:t>
            </a:r>
            <a:r>
              <a:rPr lang="vi-VN" sz="4000" b="1" dirty="0">
                <a:solidFill>
                  <a:srgbClr val="FF0000"/>
                </a:solidFill>
                <a:latin typeface="Calibri" panose="020F0502020204030204" pitchFamily="34" charset="0"/>
                <a:cs typeface="Calibri" panose="020F0502020204030204" pitchFamily="34" charset="0"/>
              </a:rPr>
              <a:t>mắc cạn trên đường phố</a:t>
            </a:r>
            <a:r>
              <a:rPr lang="en-US" sz="4000" b="1" dirty="0">
                <a:solidFill>
                  <a:srgbClr val="FF0000"/>
                </a:solidFill>
                <a:latin typeface="Calibri" panose="020F0502020204030204" pitchFamily="34" charset="0"/>
                <a:cs typeface="Calibri" panose="020F0502020204030204" pitchFamily="34" charset="0"/>
              </a:rPr>
              <a:t>.</a:t>
            </a:r>
            <a:endParaRPr lang="vi-VN" sz="4000" b="1"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877138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6"/>
                                        </p:tgtEl>
                                        <p:attrNameLst>
                                          <p:attrName>style.visibility</p:attrName>
                                        </p:attrNameLst>
                                      </p:cBhvr>
                                      <p:to>
                                        <p:strVal val="visible"/>
                                      </p:to>
                                    </p:set>
                                    <p:animEffect transition="in" filter="wipe(down)">
                                      <p:cBhvr>
                                        <p:cTn id="19" dur="500"/>
                                        <p:tgtEl>
                                          <p:spTgt spid="94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5"/>
                                        </p:tgtEl>
                                        <p:attrNameLst>
                                          <p:attrName>style.visibility</p:attrName>
                                        </p:attrNameLst>
                                      </p:cBhvr>
                                      <p:to>
                                        <p:strVal val="visible"/>
                                      </p:to>
                                    </p:set>
                                    <p:animEffect transition="in" filter="wipe(down)">
                                      <p:cBhvr>
                                        <p:cTn id="29" dur="500"/>
                                        <p:tgtEl>
                                          <p:spTgt spid="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4" grpId="0" animBg="1"/>
      <p:bldP spid="945" grpId="0" animBg="1"/>
      <p:bldP spid="9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 name="Rounded Rectangular Callout 2"/>
          <p:cNvSpPr/>
          <p:nvPr/>
        </p:nvSpPr>
        <p:spPr>
          <a:xfrm>
            <a:off x="2166730" y="1664234"/>
            <a:ext cx="8587409"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FF0000"/>
                </a:solidFill>
                <a:effectLst/>
                <a:uLnTx/>
                <a:uFillTx/>
                <a:latin typeface="Calibri" panose="020F0502020204030204" pitchFamily="34" charset="0"/>
                <a:cs typeface="Calibri" panose="020F0502020204030204" pitchFamily="34" charset="0"/>
                <a:sym typeface="Arial"/>
              </a:rPr>
              <a:t>Về</a:t>
            </a:r>
            <a:r>
              <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rPr>
              <a:t> </a:t>
            </a:r>
            <a:r>
              <a:rPr kumimoji="0" lang="en-US" sz="3200" b="1" i="0" u="none" strike="noStrike" kern="0" cap="none" spc="0" normalizeH="0" noProof="0" dirty="0" err="1">
                <a:ln>
                  <a:noFill/>
                </a:ln>
                <a:solidFill>
                  <a:srgbClr val="FF0000"/>
                </a:solidFill>
                <a:effectLst/>
                <a:uLnTx/>
                <a:uFillTx/>
                <a:latin typeface="Calibri" panose="020F0502020204030204" pitchFamily="34" charset="0"/>
                <a:cs typeface="Calibri" panose="020F0502020204030204" pitchFamily="34" charset="0"/>
                <a:sym typeface="Arial"/>
              </a:rPr>
              <a:t>nhà</a:t>
            </a:r>
            <a:endPar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lang="en-US" sz="3200" b="1" kern="0" baseline="0" dirty="0" err="1">
                <a:solidFill>
                  <a:srgbClr val="002060"/>
                </a:solidFill>
                <a:latin typeface="Calibri" panose="020F0502020204030204" pitchFamily="34" charset="0"/>
                <a:cs typeface="Calibri" panose="020F0502020204030204" pitchFamily="34" charset="0"/>
                <a:sym typeface="Arial"/>
              </a:rPr>
              <a:t>Kể</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cho</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người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nghe</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câu</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chuyện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kiện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trời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và</a:t>
            </a:r>
            <a:r>
              <a:rPr lang="en-US" sz="3200" b="1" kern="0" dirty="0">
                <a:solidFill>
                  <a:srgbClr val="002060"/>
                </a:solidFill>
                <a:latin typeface="Calibri" panose="020F0502020204030204" pitchFamily="34" charset="0"/>
                <a:cs typeface="Calibri" panose="020F0502020204030204" pitchFamily="34" charset="0"/>
                <a:sym typeface="Arial"/>
              </a:rPr>
              <a:t> chia </a:t>
            </a:r>
            <a:r>
              <a:rPr lang="en-US" sz="3200" b="1" kern="0" dirty="0" err="1">
                <a:solidFill>
                  <a:srgbClr val="002060"/>
                </a:solidFill>
                <a:latin typeface="Calibri" panose="020F0502020204030204" pitchFamily="34" charset="0"/>
                <a:cs typeface="Calibri" panose="020F0502020204030204" pitchFamily="34" charset="0"/>
                <a:sym typeface="Arial"/>
              </a:rPr>
              <a:t>sẻ</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cảm</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nghĩ</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về</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vật</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7695" y="3532902"/>
            <a:ext cx="2936378" cy="2067557"/>
          </a:xfrm>
          <a:prstGeom prst="rect">
            <a:avLst/>
          </a:prstGeom>
        </p:spPr>
      </p:pic>
    </p:spTree>
    <p:extLst>
      <p:ext uri="{BB962C8B-B14F-4D97-AF65-F5344CB8AC3E}">
        <p14:creationId xmlns:p14="http://schemas.microsoft.com/office/powerpoint/2010/main" val="3860572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8680443" y="3421402"/>
            <a:ext cx="1358176" cy="1004383"/>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1" name="Google Shape;2461;p38"/>
          <p:cNvGrpSpPr/>
          <p:nvPr/>
        </p:nvGrpSpPr>
        <p:grpSpPr>
          <a:xfrm>
            <a:off x="8500998" y="2188170"/>
            <a:ext cx="1353409" cy="1055813"/>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481" name="Google Shape;2481;p38"/>
          <p:cNvSpPr/>
          <p:nvPr/>
        </p:nvSpPr>
        <p:spPr>
          <a:xfrm rot="159171">
            <a:off x="2460956" y="119346"/>
            <a:ext cx="1613368" cy="3266103"/>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2" name="Google Shape;2482;p38"/>
          <p:cNvGrpSpPr/>
          <p:nvPr/>
        </p:nvGrpSpPr>
        <p:grpSpPr>
          <a:xfrm>
            <a:off x="-4648194" y="83773"/>
            <a:ext cx="14844873" cy="10978071"/>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56" name="Google Shape;3656;p38"/>
          <p:cNvSpPr/>
          <p:nvPr/>
        </p:nvSpPr>
        <p:spPr>
          <a:xfrm>
            <a:off x="4642733" y="4888867"/>
            <a:ext cx="3064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57" name="Google Shape;3657;p38"/>
          <p:cNvGrpSpPr/>
          <p:nvPr/>
        </p:nvGrpSpPr>
        <p:grpSpPr>
          <a:xfrm rot="-1326266">
            <a:off x="7567443" y="835685"/>
            <a:ext cx="778975" cy="524367"/>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38"/>
          <p:cNvGrpSpPr/>
          <p:nvPr/>
        </p:nvGrpSpPr>
        <p:grpSpPr>
          <a:xfrm rot="-3201496" flipH="1">
            <a:off x="5580029" y="5232039"/>
            <a:ext cx="789376" cy="140552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38"/>
          <p:cNvGrpSpPr/>
          <p:nvPr/>
        </p:nvGrpSpPr>
        <p:grpSpPr>
          <a:xfrm rot="6764415">
            <a:off x="6106490" y="5564866"/>
            <a:ext cx="873921" cy="1002533"/>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ext&#10;&#10;Description automatically generated">
            <a:extLst>
              <a:ext uri="{FF2B5EF4-FFF2-40B4-BE49-F238E27FC236}">
                <a16:creationId xmlns:a16="http://schemas.microsoft.com/office/drawing/2014/main" id="{2B30079C-A7EF-472E-9750-F95874169322}"/>
              </a:ext>
            </a:extLst>
          </p:cNvPr>
          <p:cNvPicPr>
            <a:picLocks noChangeAspect="1"/>
          </p:cNvPicPr>
          <p:nvPr/>
        </p:nvPicPr>
        <p:blipFill>
          <a:blip r:embed="rId3"/>
          <a:stretch>
            <a:fillRect/>
          </a:stretch>
        </p:blipFill>
        <p:spPr>
          <a:xfrm>
            <a:off x="3213767" y="2536573"/>
            <a:ext cx="5922413" cy="268596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72418" y="910728"/>
            <a:ext cx="8469860" cy="5011217"/>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4748791" y="1868819"/>
            <a:ext cx="3201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Rectangle 2"/>
          <p:cNvSpPr/>
          <p:nvPr/>
        </p:nvSpPr>
        <p:spPr>
          <a:xfrm>
            <a:off x="3346514" y="2327598"/>
            <a:ext cx="6610237" cy="748988"/>
          </a:xfrm>
          <a:prstGeom prst="rect">
            <a:avLst/>
          </a:prstGeom>
        </p:spPr>
        <p:txBody>
          <a:bodyPr wrap="square">
            <a:spAutoFit/>
          </a:bodyPr>
          <a:lstStyle/>
          <a:p>
            <a:pPr algn="ctr" defTabSz="1219170">
              <a:buClr>
                <a:srgbClr val="000000"/>
              </a:buClr>
            </a:pPr>
            <a:r>
              <a:rPr lang="en-US" sz="4267" b="1" kern="0" dirty="0" err="1">
                <a:solidFill>
                  <a:srgbClr val="142436"/>
                </a:solidFill>
                <a:latin typeface="Calibri" panose="020F0502020204030204" pitchFamily="34" charset="0"/>
                <a:cs typeface="Calibri" panose="020F0502020204030204" pitchFamily="34" charset="0"/>
                <a:sym typeface="Arial"/>
              </a:rPr>
              <a:t>Trăng</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trên</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biển</a:t>
            </a:r>
            <a:endParaRPr lang="en-US" sz="4267"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descr="Logo&#10;&#10;Description automatically generated">
            <a:extLst>
              <a:ext uri="{FF2B5EF4-FFF2-40B4-BE49-F238E27FC236}">
                <a16:creationId xmlns:a16="http://schemas.microsoft.com/office/drawing/2014/main" id="{88DAC7E1-04B4-4DA5-8EFE-534B9D907E07}"/>
              </a:ext>
            </a:extLst>
          </p:cNvPr>
          <p:cNvPicPr>
            <a:picLocks noChangeAspect="1"/>
          </p:cNvPicPr>
          <p:nvPr/>
        </p:nvPicPr>
        <p:blipFill>
          <a:blip r:embed="rId3"/>
          <a:stretch>
            <a:fillRect/>
          </a:stretch>
        </p:blipFill>
        <p:spPr>
          <a:xfrm>
            <a:off x="1950582" y="1063005"/>
            <a:ext cx="1237685" cy="1285715"/>
          </a:xfrm>
          <a:prstGeom prst="rect">
            <a:avLst/>
          </a:prstGeom>
        </p:spPr>
      </p:pic>
      <p:pic>
        <p:nvPicPr>
          <p:cNvPr id="8" name="Picture 7" descr="A picture containing icon&#10;&#10;Description automatically generated">
            <a:extLst>
              <a:ext uri="{FF2B5EF4-FFF2-40B4-BE49-F238E27FC236}">
                <a16:creationId xmlns:a16="http://schemas.microsoft.com/office/drawing/2014/main" id="{1C9B682F-925A-4F6F-AA66-16ACE5B0E327}"/>
              </a:ext>
            </a:extLst>
          </p:cNvPr>
          <p:cNvPicPr>
            <a:picLocks noChangeAspect="1"/>
          </p:cNvPicPr>
          <p:nvPr/>
        </p:nvPicPr>
        <p:blipFill>
          <a:blip r:embed="rId4"/>
          <a:stretch>
            <a:fillRect/>
          </a:stretch>
        </p:blipFill>
        <p:spPr>
          <a:xfrm>
            <a:off x="4194062" y="1077784"/>
            <a:ext cx="4178572" cy="12709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3"/>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4" name="Google Shape;5344;p41"/>
          <p:cNvGrpSpPr/>
          <p:nvPr/>
        </p:nvGrpSpPr>
        <p:grpSpPr>
          <a:xfrm rot="-4011279">
            <a:off x="1007797" y="596654"/>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10444205" y="32885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6" name="Google Shape;5342;p41"/>
          <p:cNvSpPr/>
          <p:nvPr/>
        </p:nvSpPr>
        <p:spPr>
          <a:xfrm rot="11700014">
            <a:off x="1411884" y="3771613"/>
            <a:ext cx="850305" cy="743903"/>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5317;p41">
            <a:extLst>
              <a:ext uri="{FF2B5EF4-FFF2-40B4-BE49-F238E27FC236}">
                <a16:creationId xmlns:a16="http://schemas.microsoft.com/office/drawing/2014/main" id="{B1DB14EE-F7EA-4239-A983-E29EFBB8D010}"/>
              </a:ext>
            </a:extLst>
          </p:cNvPr>
          <p:cNvSpPr txBox="1">
            <a:spLocks/>
          </p:cNvSpPr>
          <p:nvPr/>
        </p:nvSpPr>
        <p:spPr>
          <a:xfrm>
            <a:off x="1544148" y="894522"/>
            <a:ext cx="9316009" cy="4572000"/>
          </a:xfrm>
          <a:prstGeom prst="rect">
            <a:avLst/>
          </a:prstGeom>
          <a:solidFill>
            <a:schemeClr val="accent6">
              <a:lumMod val="20000"/>
              <a:lumOff val="80000"/>
            </a:schemeClr>
          </a:solid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defTabSz="1219170">
              <a:buClr>
                <a:srgbClr val="29486D"/>
              </a:buClr>
            </a:pPr>
            <a:r>
              <a:rPr lang="vi-VN" sz="3000" kern="0" dirty="0">
                <a:solidFill>
                  <a:srgbClr val="29486D"/>
                </a:solidFill>
                <a:latin typeface="Calibri" panose="020F0502020204030204" pitchFamily="34" charset="0"/>
                <a:cs typeface="Calibri" panose="020F0502020204030204" pitchFamily="34" charset="0"/>
              </a:rPr>
              <a:t>Trăng trên biển</a:t>
            </a:r>
          </a:p>
          <a:p>
            <a:pPr algn="just" defTabSz="1219170">
              <a:buClr>
                <a:srgbClr val="29486D"/>
              </a:buClr>
            </a:pP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Trăng trên sông, trên đồng, trên làng quê, tôi đã thấy nhiều.</a:t>
            </a: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Duy trăng trên biển lúc mới mọc thì đây là lần đầu tiên tôi được thấy. Đẹp quá sức tưởng tượng! Màu lòng đỏ trứng mỗi lúc một sáng hồng lên, rất trong. Càng lên cao, trăng càng nhỏ dần, càng vàng dần, càng nhẹ dần. Bầu trời cũng sáng xanh lên. Mặt nước lóa sáng. Cả một vùng nước sóng sánh, vàng chói lọi.</a:t>
            </a:r>
          </a:p>
          <a:p>
            <a:pPr algn="r" defTabSz="1219170">
              <a:buClr>
                <a:srgbClr val="29486D"/>
              </a:buClr>
            </a:pPr>
            <a:r>
              <a:rPr lang="vi-VN" sz="3000" b="0" kern="0" dirty="0">
                <a:solidFill>
                  <a:srgbClr val="29486D"/>
                </a:solidFill>
                <a:latin typeface="Calibri" panose="020F0502020204030204" pitchFamily="34" charset="0"/>
                <a:cs typeface="Calibri" panose="020F0502020204030204" pitchFamily="34" charset="0"/>
              </a:rPr>
              <a:t>(Theo Trần Hoài Dương)</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wipe(left)">
                                      <p:cBhvr>
                                        <p:cTn id="7" dur="500"/>
                                        <p:tgtEl>
                                          <p:spTgt spid="1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ách tạo nền bảng xanh trên Powerpoint - Cách tạo nền slide trong  Powerpoint - VnDoc.com">
            <a:extLst>
              <a:ext uri="{FF2B5EF4-FFF2-40B4-BE49-F238E27FC236}">
                <a16:creationId xmlns:a16="http://schemas.microsoft.com/office/drawing/2014/main" id="{EA6F740B-2DAE-42C0-8D11-2E6658332D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12192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ABB1ACF6-457D-4A6B-8124-0F0826308099}"/>
              </a:ext>
            </a:extLst>
          </p:cNvPr>
          <p:cNvSpPr/>
          <p:nvPr/>
        </p:nvSpPr>
        <p:spPr>
          <a:xfrm>
            <a:off x="4183526" y="404630"/>
            <a:ext cx="2786340" cy="523220"/>
          </a:xfrm>
          <a:prstGeom prst="rect">
            <a:avLst/>
          </a:prstGeom>
        </p:spPr>
        <p:txBody>
          <a:bodyPr wrap="none">
            <a:spAutoFit/>
          </a:bodyPr>
          <a:lstStyle/>
          <a:p>
            <a:pPr marL="0" marR="0" lvl="0" indent="0" algn="ctr" defTabSz="914400" rtl="0" eaLnBrk="1" fontAlgn="auto" latinLnBrk="0" hangingPunct="1">
              <a:lnSpc>
                <a:spcPct val="100000"/>
              </a:lnSpc>
              <a:spcBef>
                <a:spcPts val="3000"/>
              </a:spcBef>
              <a:spcAft>
                <a:spcPts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rPr>
              <a:t>T</a:t>
            </a:r>
            <a:r>
              <a:rPr kumimoji="0" lang="el-GR" sz="2800" b="1" i="0" u="none" strike="noStrike" kern="1200" cap="none" spc="0" normalizeH="0" baseline="0" noProof="0" dirty="0">
                <a:ln>
                  <a:noFill/>
                </a:ln>
                <a:solidFill>
                  <a:srgbClr val="FFFF00"/>
                </a:solidFill>
                <a:effectLst/>
                <a:uLnTx/>
                <a:uFillTx/>
                <a:latin typeface="HP001 4 hàng" panose="020B0603050302020204" pitchFamily="34" charset="0"/>
              </a:rPr>
              <a:t>ς</a:t>
            </a:r>
            <a:r>
              <a:rPr kumimoji="0" lang="en-US" sz="2800" b="1" i="0" u="none" strike="noStrike" kern="1200" cap="none" spc="0" normalizeH="0" baseline="0" noProof="0" dirty="0" err="1">
                <a:ln>
                  <a:noFill/>
                </a:ln>
                <a:solidFill>
                  <a:srgbClr val="FFFF00"/>
                </a:solidFill>
                <a:effectLst/>
                <a:uLnTx/>
                <a:uFillTx/>
                <a:latin typeface="HP001 4 hàng" panose="020B0603050302020204" pitchFamily="34" charset="0"/>
                <a:ea typeface="+mn-ea"/>
                <a:cs typeface="+mn-cs"/>
              </a:rPr>
              <a:t>ăng</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trên</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biển</a:t>
            </a:r>
            <a:endPar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endParaRPr>
          </a:p>
        </p:txBody>
      </p:sp>
      <p:sp>
        <p:nvSpPr>
          <p:cNvPr id="4" name="TextBox 3">
            <a:extLst>
              <a:ext uri="{FF2B5EF4-FFF2-40B4-BE49-F238E27FC236}">
                <a16:creationId xmlns:a16="http://schemas.microsoft.com/office/drawing/2014/main" id="{B731248C-7A5B-4CE7-BB7B-E62E8BCC47B5}"/>
              </a:ext>
            </a:extLst>
          </p:cNvPr>
          <p:cNvSpPr txBox="1"/>
          <p:nvPr/>
        </p:nvSpPr>
        <p:spPr>
          <a:xfrm>
            <a:off x="933445" y="994699"/>
            <a:ext cx="1089660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Tǟăng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sŪg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Μ,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Ǉċ</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đã</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ηΗϛ</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u.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Duy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trên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6" name="TextBox 25">
            <a:extLst>
              <a:ext uri="{FF2B5EF4-FFF2-40B4-BE49-F238E27FC236}">
                <a16:creationId xmlns:a16="http://schemas.microsoft.com/office/drawing/2014/main" id="{2ACA82B0-5C8A-4819-B5F6-0C5AAC2529BC}"/>
              </a:ext>
            </a:extLst>
          </p:cNvPr>
          <p:cNvSpPr txBox="1"/>
          <p:nvPr/>
        </p:nvSpPr>
        <p:spPr>
          <a:xfrm>
            <a:off x="-209551" y="1528099"/>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λμϜ</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n lúc jƞ jǌ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ì đây là lần đầu Ǉ</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Ǉċ đư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ϑ 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Đẹp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ί</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á ǧẁc Ǉưŋg ǇưŖg!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7" name="TextBox 26">
            <a:extLst>
              <a:ext uri="{FF2B5EF4-FFF2-40B4-BE49-F238E27FC236}">
                <a16:creationId xmlns:a16="http://schemas.microsoft.com/office/drawing/2014/main" id="{B8323761-A3BF-46C5-AF7E-FFF6B037D2CD}"/>
              </a:ext>
            </a:extLst>
          </p:cNvPr>
          <p:cNvSpPr txBox="1"/>
          <p:nvPr/>
        </p:nvSpPr>
        <p:spPr>
          <a:xfrm>
            <a:off x="-209551" y="2071024"/>
            <a:ext cx="1223962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lŜg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Ǉrứng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jĕ</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lúc</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sáng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hŬg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ǟất</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Ϊ</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g.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cao</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8" name="TextBox 27">
            <a:extLst>
              <a:ext uri="{FF2B5EF4-FFF2-40B4-BE49-F238E27FC236}">
                <a16:creationId xmlns:a16="http://schemas.microsoft.com/office/drawing/2014/main" id="{DA2FDDF3-9AC8-4E8F-B993-88DE8C62B474}"/>
              </a:ext>
            </a:extLst>
          </p:cNvPr>
          <p:cNvSpPr txBox="1"/>
          <p:nvPr/>
        </p:nvSpPr>
        <p:spPr>
          <a:xfrm>
            <a:off x="-333376" y="2604424"/>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ỏ dần, càng vàng dần, càng · dần.  Bầu ǇrƟ cũng sáng xa</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Δ</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Mặt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9" name="TextBox 28">
            <a:extLst>
              <a:ext uri="{FF2B5EF4-FFF2-40B4-BE49-F238E27FC236}">
                <a16:creationId xmlns:a16="http://schemas.microsoft.com/office/drawing/2014/main" id="{0337522F-EC6F-4C66-92CF-F952114FE15A}"/>
              </a:ext>
            </a:extLst>
          </p:cNvPr>
          <p:cNvSpPr txBox="1"/>
          <p:nvPr/>
        </p:nvSpPr>
        <p:spPr>
          <a:xfrm>
            <a:off x="-180976" y="3147349"/>
            <a:ext cx="12239625" cy="461665"/>
          </a:xfrm>
          <a:prstGeom prst="rect">
            <a:avLst/>
          </a:prstGeom>
          <a:noFill/>
        </p:spPr>
        <p:txBody>
          <a:bodyPr wrap="square" rtlCol="0">
            <a:spAutoFit/>
          </a:bodyPr>
          <a:lstStyle/>
          <a:p>
            <a:pPr lvl="0" indent="361950" algn="just">
              <a:spcAft>
                <a:spcPts val="500"/>
              </a:spcAft>
            </a:pP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lƢ sáng.  Cả jŎ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ν</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ǽng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sŗg sá</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vàng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ε</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Ā lĊ.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30" name="TextBox 29">
            <a:extLst>
              <a:ext uri="{FF2B5EF4-FFF2-40B4-BE49-F238E27FC236}">
                <a16:creationId xmlns:a16="http://schemas.microsoft.com/office/drawing/2014/main" id="{CB59E74F-CFE8-4562-AC85-1B4DA8B58D82}"/>
              </a:ext>
            </a:extLst>
          </p:cNvPr>
          <p:cNvSpPr txBox="1"/>
          <p:nvPr/>
        </p:nvSpPr>
        <p:spPr>
          <a:xfrm>
            <a:off x="7448549" y="3661699"/>
            <a:ext cx="4354997" cy="461665"/>
          </a:xfrm>
          <a:prstGeom prst="rect">
            <a:avLst/>
          </a:prstGeom>
          <a:noFill/>
        </p:spPr>
        <p:txBody>
          <a:bodyPr wrap="square" rtlCol="0">
            <a:spAutoFit/>
          </a:bodyPr>
          <a:lstStyle/>
          <a:p>
            <a:pPr lvl="0" indent="361950" algn="just">
              <a:spcAft>
                <a:spcPts val="500"/>
              </a:spcAft>
            </a:pP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(Theo T</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ς</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ần Hoài Dương)</a:t>
            </a:r>
          </a:p>
        </p:txBody>
      </p:sp>
    </p:spTree>
    <p:extLst>
      <p:ext uri="{BB962C8B-B14F-4D97-AF65-F5344CB8AC3E}">
        <p14:creationId xmlns:p14="http://schemas.microsoft.com/office/powerpoint/2010/main" val="1519273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down)">
                                      <p:cBhvr>
                                        <p:cTn id="13" dur="500"/>
                                        <p:tgtEl>
                                          <p:spTgt spid="2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down)">
                                      <p:cBhvr>
                                        <p:cTn id="16" dur="500"/>
                                        <p:tgtEl>
                                          <p:spTgt spid="2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
                                        <p:tgtEl>
                                          <p:spTgt spid="2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down)">
                                      <p:cBhvr>
                                        <p:cTn id="2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6" grpId="0"/>
      <p:bldP spid="27" grpId="0"/>
      <p:bldP spid="28" grpId="0"/>
      <p:bldP spid="29" grpId="0"/>
      <p:bldP spid="3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6713" y="90616"/>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204802" y="453676"/>
            <a:ext cx="7822725" cy="1350000"/>
          </a:xfrm>
          <a:prstGeom prst="rect">
            <a:avLst/>
          </a:prstGeom>
        </p:spPr>
        <p:txBody>
          <a:bodyPr spcFirstLastPara="1" wrap="square" lIns="121900" tIns="121900" rIns="121900" bIns="121900" anchor="t" anchorCtr="0">
            <a:noAutofit/>
          </a:bodyPr>
          <a:lstStyle/>
          <a:p>
            <a:r>
              <a:rPr lang="en-US" sz="4267" dirty="0" err="1">
                <a:solidFill>
                  <a:schemeClr val="accent5"/>
                </a:solidFill>
                <a:latin typeface="Calibri" panose="020F0502020204030204" pitchFamily="34" charset="0"/>
                <a:cs typeface="Calibri" panose="020F0502020204030204" pitchFamily="34" charset="0"/>
              </a:rPr>
              <a:t>Đọc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thầm</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đoạn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văn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và</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thực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hiện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các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yêu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cầu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sau</a:t>
            </a:r>
            <a:r>
              <a:rPr lang="en-US" sz="4267" dirty="0">
                <a:solidFill>
                  <a:schemeClr val="accent5"/>
                </a:solidFill>
                <a:latin typeface="Calibri" panose="020F0502020204030204" pitchFamily="34" charset="0"/>
                <a:cs typeface="Calibri" panose="020F0502020204030204" pitchFamily="34" charset="0"/>
              </a:rPr>
              <a:t>:</a:t>
            </a:r>
          </a:p>
        </p:txBody>
      </p:sp>
      <p:grpSp>
        <p:nvGrpSpPr>
          <p:cNvPr id="5344" name="Google Shape;5344;p41"/>
          <p:cNvGrpSpPr/>
          <p:nvPr/>
        </p:nvGrpSpPr>
        <p:grpSpPr>
          <a:xfrm rot="-4011279">
            <a:off x="1522591" y="893975"/>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9890358" y="893975"/>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154" y="4066764"/>
            <a:ext cx="2774817" cy="1953800"/>
          </a:xfrm>
          <a:prstGeom prst="rect">
            <a:avLst/>
          </a:prstGeom>
        </p:spPr>
      </p:pic>
      <p:sp>
        <p:nvSpPr>
          <p:cNvPr id="992" name="Google Shape;5317;p41">
            <a:extLst>
              <a:ext uri="{FF2B5EF4-FFF2-40B4-BE49-F238E27FC236}">
                <a16:creationId xmlns:a16="http://schemas.microsoft.com/office/drawing/2014/main" id="{9343AF96-93AE-4509-9C4B-34B3C5382BEA}"/>
              </a:ext>
            </a:extLst>
          </p:cNvPr>
          <p:cNvSpPr txBox="1">
            <a:spLocks/>
          </p:cNvSpPr>
          <p:nvPr/>
        </p:nvSpPr>
        <p:spPr>
          <a:xfrm>
            <a:off x="1473619" y="2031744"/>
            <a:ext cx="924476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E4FFFB">
                    <a:lumMod val="25000"/>
                  </a:srgbClr>
                </a:solidFill>
                <a:latin typeface="Calibri" panose="020F0502020204030204" pitchFamily="34" charset="0"/>
                <a:cs typeface="Calibri" panose="020F0502020204030204" pitchFamily="34" charset="0"/>
              </a:rPr>
              <a:t>1. Gạch ch</a:t>
            </a:r>
            <a:r>
              <a:rPr lang="en-US" sz="4267" b="0" kern="0" dirty="0">
                <a:solidFill>
                  <a:srgbClr val="E4FFFB">
                    <a:lumMod val="25000"/>
                  </a:srgbClr>
                </a:solidFill>
                <a:latin typeface="Calibri" panose="020F0502020204030204" pitchFamily="34" charset="0"/>
                <a:cs typeface="Calibri" panose="020F0502020204030204" pitchFamily="34" charset="0"/>
              </a:rPr>
              <a:t>â</a:t>
            </a:r>
            <a:r>
              <a:rPr lang="vi-VN" sz="4267" b="0" dirty="0">
                <a:solidFill>
                  <a:srgbClr val="E4FFFB">
                    <a:lumMod val="25000"/>
                  </a:srgbClr>
                </a:solidFill>
                <a:latin typeface="Calibri" panose="020F0502020204030204" pitchFamily="34" charset="0"/>
                <a:cs typeface="Calibri" panose="020F0502020204030204" pitchFamily="34" charset="0"/>
              </a:rPr>
              <a:t>n dưới tiếng/từ kh</a:t>
            </a:r>
            <a:r>
              <a:rPr lang="en-US" sz="4267" b="0" kern="0" dirty="0">
                <a:solidFill>
                  <a:srgbClr val="E4FFFB">
                    <a:lumMod val="25000"/>
                  </a:srgbClr>
                </a:solidFill>
                <a:latin typeface="Calibri" panose="020F0502020204030204" pitchFamily="34" charset="0"/>
                <a:cs typeface="Calibri" panose="020F0502020204030204" pitchFamily="34" charset="0"/>
              </a:rPr>
              <a:t>ó</a:t>
            </a:r>
            <a:r>
              <a:rPr lang="vi-VN" sz="4267" b="0" dirty="0">
                <a:solidFill>
                  <a:srgbClr val="E4FFFB">
                    <a:lumMod val="25000"/>
                  </a:srgbClr>
                </a:solidFill>
                <a:latin typeface="Calibri" panose="020F0502020204030204" pitchFamily="34" charset="0"/>
                <a:cs typeface="Calibri" panose="020F0502020204030204" pitchFamily="34" charset="0"/>
              </a:rPr>
              <a:t> đọc, dễ viết sai.</a:t>
            </a:r>
          </a:p>
        </p:txBody>
      </p:sp>
      <p:sp>
        <p:nvSpPr>
          <p:cNvPr id="994" name="Google Shape;5317;p41">
            <a:extLst>
              <a:ext uri="{FF2B5EF4-FFF2-40B4-BE49-F238E27FC236}">
                <a16:creationId xmlns:a16="http://schemas.microsoft.com/office/drawing/2014/main" id="{3AFE50D2-F0D0-4ECF-B7D5-0D8B9F7C3EEB}"/>
              </a:ext>
            </a:extLst>
          </p:cNvPr>
          <p:cNvSpPr txBox="1">
            <a:spLocks/>
          </p:cNvSpPr>
          <p:nvPr/>
        </p:nvSpPr>
        <p:spPr>
          <a:xfrm>
            <a:off x="1473619" y="3485363"/>
            <a:ext cx="1019370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FFCF06">
                    <a:lumMod val="75000"/>
                  </a:srgbClr>
                </a:solidFill>
                <a:latin typeface="Calibri" panose="020F0502020204030204" pitchFamily="34" charset="0"/>
                <a:cs typeface="Calibri" panose="020F0502020204030204" pitchFamily="34" charset="0"/>
              </a:rPr>
              <a:t>2. Em cần lưu ý điều gì khi trình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y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i viết.</a:t>
            </a:r>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317"/>
                                        </p:tgtEl>
                                        <p:attrNameLst>
                                          <p:attrName>style.visibility</p:attrName>
                                        </p:attrNameLst>
                                      </p:cBhvr>
                                      <p:to>
                                        <p:strVal val="visible"/>
                                      </p:to>
                                    </p:set>
                                    <p:animEffect transition="in" filter="fade">
                                      <p:cBhvr>
                                        <p:cTn id="13" dur="1000"/>
                                        <p:tgtEl>
                                          <p:spTgt spid="5317"/>
                                        </p:tgtEl>
                                      </p:cBhvr>
                                    </p:animEffect>
                                    <p:anim calcmode="lin" valueType="num">
                                      <p:cBhvr>
                                        <p:cTn id="14" dur="1000" fill="hold"/>
                                        <p:tgtEl>
                                          <p:spTgt spid="5317"/>
                                        </p:tgtEl>
                                        <p:attrNameLst>
                                          <p:attrName>ppt_x</p:attrName>
                                        </p:attrNameLst>
                                      </p:cBhvr>
                                      <p:tavLst>
                                        <p:tav tm="0">
                                          <p:val>
                                            <p:strVal val="#ppt_x"/>
                                          </p:val>
                                        </p:tav>
                                        <p:tav tm="100000">
                                          <p:val>
                                            <p:strVal val="#ppt_x"/>
                                          </p:val>
                                        </p:tav>
                                      </p:tavLst>
                                    </p:anim>
                                    <p:anim calcmode="lin" valueType="num">
                                      <p:cBhvr>
                                        <p:cTn id="15" dur="1000" fill="hold"/>
                                        <p:tgtEl>
                                          <p:spTgt spid="53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92"/>
                                        </p:tgtEl>
                                        <p:attrNameLst>
                                          <p:attrName>style.visibility</p:attrName>
                                        </p:attrNameLst>
                                      </p:cBhvr>
                                      <p:to>
                                        <p:strVal val="visible"/>
                                      </p:to>
                                    </p:set>
                                    <p:animEffect transition="in" filter="fade">
                                      <p:cBhvr>
                                        <p:cTn id="19" dur="1000"/>
                                        <p:tgtEl>
                                          <p:spTgt spid="992"/>
                                        </p:tgtEl>
                                      </p:cBhvr>
                                    </p:animEffect>
                                    <p:anim calcmode="lin" valueType="num">
                                      <p:cBhvr>
                                        <p:cTn id="20" dur="1000" fill="hold"/>
                                        <p:tgtEl>
                                          <p:spTgt spid="992"/>
                                        </p:tgtEl>
                                        <p:attrNameLst>
                                          <p:attrName>ppt_x</p:attrName>
                                        </p:attrNameLst>
                                      </p:cBhvr>
                                      <p:tavLst>
                                        <p:tav tm="0">
                                          <p:val>
                                            <p:strVal val="#ppt_x"/>
                                          </p:val>
                                        </p:tav>
                                        <p:tav tm="100000">
                                          <p:val>
                                            <p:strVal val="#ppt_x"/>
                                          </p:val>
                                        </p:tav>
                                      </p:tavLst>
                                    </p:anim>
                                    <p:anim calcmode="lin" valueType="num">
                                      <p:cBhvr>
                                        <p:cTn id="21" dur="1000" fill="hold"/>
                                        <p:tgtEl>
                                          <p:spTgt spid="99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94"/>
                                        </p:tgtEl>
                                        <p:attrNameLst>
                                          <p:attrName>style.visibility</p:attrName>
                                        </p:attrNameLst>
                                      </p:cBhvr>
                                      <p:to>
                                        <p:strVal val="visible"/>
                                      </p:to>
                                    </p:set>
                                    <p:animEffect transition="in" filter="fade">
                                      <p:cBhvr>
                                        <p:cTn id="25" dur="1000"/>
                                        <p:tgtEl>
                                          <p:spTgt spid="994"/>
                                        </p:tgtEl>
                                      </p:cBhvr>
                                    </p:animEffect>
                                    <p:anim calcmode="lin" valueType="num">
                                      <p:cBhvr>
                                        <p:cTn id="26" dur="1000" fill="hold"/>
                                        <p:tgtEl>
                                          <p:spTgt spid="994"/>
                                        </p:tgtEl>
                                        <p:attrNameLst>
                                          <p:attrName>ppt_x</p:attrName>
                                        </p:attrNameLst>
                                      </p:cBhvr>
                                      <p:tavLst>
                                        <p:tav tm="0">
                                          <p:val>
                                            <p:strVal val="#ppt_x"/>
                                          </p:val>
                                        </p:tav>
                                        <p:tav tm="100000">
                                          <p:val>
                                            <p:strVal val="#ppt_x"/>
                                          </p:val>
                                        </p:tav>
                                      </p:tavLst>
                                    </p:anim>
                                    <p:anim calcmode="lin" valueType="num">
                                      <p:cBhvr>
                                        <p:cTn id="27" dur="1000" fill="hold"/>
                                        <p:tgtEl>
                                          <p:spTgt spid="9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7" grpId="0"/>
      <p:bldP spid="992" grpId="0"/>
      <p:bldP spid="99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r>
              <a:rPr lang="en-US" sz="4800" u="sng" dirty="0" err="1">
                <a:solidFill>
                  <a:srgbClr val="002060"/>
                </a:solidFill>
                <a:latin typeface="Calibri" panose="020F0502020204030204" pitchFamily="34" charset="0"/>
                <a:cs typeface="Calibri" panose="020F0502020204030204" pitchFamily="34" charset="0"/>
              </a:rPr>
              <a:t>Cùng</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luyện</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từ</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khó</a:t>
            </a:r>
            <a:endParaRPr lang="en-US" sz="4800" u="sng" dirty="0">
              <a:solidFill>
                <a:srgbClr val="002060"/>
              </a:solidFill>
              <a:latin typeface="Calibri" panose="020F0502020204030204" pitchFamily="34" charset="0"/>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445570" y="2731870"/>
            <a:ext cx="3746538" cy="1107996"/>
          </a:xfrm>
          <a:prstGeom prst="rect">
            <a:avLst/>
          </a:prstGeom>
        </p:spPr>
        <p:txBody>
          <a:bodyPr wrap="none">
            <a:spAutoFit/>
          </a:bodyPr>
          <a:lstStyle/>
          <a:p>
            <a:pPr algn="ct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hồng</a:t>
            </a:r>
            <a:endPar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015"/>
                                        </p:tgtEl>
                                        <p:attrNameLst>
                                          <p:attrName>style.visibility</p:attrName>
                                        </p:attrNameLst>
                                      </p:cBhvr>
                                      <p:to>
                                        <p:strVal val="visible"/>
                                      </p:to>
                                    </p:set>
                                    <p:animEffect transition="in" filter="barn(inVertical)">
                                      <p:cBhvr>
                                        <p:cTn id="17" dur="500"/>
                                        <p:tgtEl>
                                          <p:spTgt spid="101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18"/>
                                        </p:tgtEl>
                                        <p:attrNameLst>
                                          <p:attrName>style.visibility</p:attrName>
                                        </p:attrNameLst>
                                      </p:cBhvr>
                                      <p:to>
                                        <p:strVal val="visible"/>
                                      </p:to>
                                    </p:set>
                                    <p:animEffect transition="in" filter="circle(in)">
                                      <p:cBhvr>
                                        <p:cTn id="22"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 grpId="0"/>
      <p:bldP spid="10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518122" y="2731870"/>
            <a:ext cx="3601435"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r>
              <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xanh</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330170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818271" y="2731870"/>
            <a:ext cx="3001143"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lóa</a:t>
            </a:r>
            <a:r>
              <a:rPr kumimoji="0" lang="en-US" sz="6600" b="0" i="0" u="none" strike="noStrike" kern="1200" cap="none" spc="0" normalizeH="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1883984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17" name="Picture 3">
            <a:extLst>
              <a:ext uri="{FF2B5EF4-FFF2-40B4-BE49-F238E27FC236}">
                <a16:creationId xmlns:a16="http://schemas.microsoft.com/office/drawing/2014/main" id="{19D622BA-4DC7-4A26-AC89-CD3E906E25B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20343892" flipH="1">
            <a:off x="9564030" y="-59353"/>
            <a:ext cx="2913325" cy="2913325"/>
          </a:xfrm>
          <a:prstGeom prst="rect">
            <a:avLst/>
          </a:prstGeom>
          <a:noFill/>
          <a:extLst>
            <a:ext uri="{909E8E84-426E-40DD-AFC4-6F175D3DCCD1}">
              <a14:hiddenFill xmlns:a14="http://schemas.microsoft.com/office/drawing/2010/main">
                <a:solidFill>
                  <a:srgbClr val="FFFFFF"/>
                </a:solidFill>
              </a14:hiddenFill>
            </a:ext>
          </a:extLst>
        </p:spPr>
      </p:pic>
      <p:grpSp>
        <p:nvGrpSpPr>
          <p:cNvPr id="1018" name="组合 12">
            <a:extLst>
              <a:ext uri="{FF2B5EF4-FFF2-40B4-BE49-F238E27FC236}">
                <a16:creationId xmlns:a16="http://schemas.microsoft.com/office/drawing/2014/main" id="{4CBCF8B0-0FFB-4B3E-AE0C-AA06B4F69C50}"/>
              </a:ext>
            </a:extLst>
          </p:cNvPr>
          <p:cNvGrpSpPr/>
          <p:nvPr/>
        </p:nvGrpSpPr>
        <p:grpSpPr>
          <a:xfrm>
            <a:off x="3600493" y="194687"/>
            <a:ext cx="5483041" cy="1434841"/>
            <a:chOff x="1828800" y="932844"/>
            <a:chExt cx="8382000" cy="4992311"/>
          </a:xfrm>
          <a:effectLst>
            <a:outerShdw blurRad="50800" dist="38100" dir="5400000" algn="t" rotWithShape="0">
              <a:prstClr val="black">
                <a:alpha val="40000"/>
              </a:prstClr>
            </a:outerShdw>
          </a:effectLst>
        </p:grpSpPr>
        <p:sp>
          <p:nvSpPr>
            <p:cNvPr id="1019" name="圆角矩形 16">
              <a:extLst>
                <a:ext uri="{FF2B5EF4-FFF2-40B4-BE49-F238E27FC236}">
                  <a16:creationId xmlns:a16="http://schemas.microsoft.com/office/drawing/2014/main" id="{CCFCFDE5-9557-4D8A-A37E-F40A86B8C6F4}"/>
                </a:ext>
              </a:extLst>
            </p:cNvPr>
            <p:cNvSpPr/>
            <p:nvPr/>
          </p:nvSpPr>
          <p:spPr>
            <a:xfrm flipV="1">
              <a:off x="1828800" y="932844"/>
              <a:ext cx="8382000" cy="4992311"/>
            </a:xfrm>
            <a:prstGeom prst="roundRect">
              <a:avLst>
                <a:gd name="adj" fmla="val 839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sp>
          <p:nvSpPr>
            <p:cNvPr id="1020" name="圆角矩形 17">
              <a:extLst>
                <a:ext uri="{FF2B5EF4-FFF2-40B4-BE49-F238E27FC236}">
                  <a16:creationId xmlns:a16="http://schemas.microsoft.com/office/drawing/2014/main" id="{62952B76-0020-460D-B215-836886047142}"/>
                </a:ext>
              </a:extLst>
            </p:cNvPr>
            <p:cNvSpPr/>
            <p:nvPr/>
          </p:nvSpPr>
          <p:spPr>
            <a:xfrm flipV="1">
              <a:off x="1930550" y="1007531"/>
              <a:ext cx="8178500" cy="4842936"/>
            </a:xfrm>
            <a:prstGeom prst="roundRect">
              <a:avLst>
                <a:gd name="adj" fmla="val 8395"/>
              </a:avLst>
            </a:prstGeom>
            <a:noFill/>
            <a:ln>
              <a:solidFill>
                <a:srgbClr val="F2DC8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grpSp>
      <p:sp>
        <p:nvSpPr>
          <p:cNvPr id="1021" name="TextBox 1020">
            <a:extLst>
              <a:ext uri="{FF2B5EF4-FFF2-40B4-BE49-F238E27FC236}">
                <a16:creationId xmlns:a16="http://schemas.microsoft.com/office/drawing/2014/main" id="{7CFC8287-709D-4963-8B5F-A44563EC8981}"/>
              </a:ext>
            </a:extLst>
          </p:cNvPr>
          <p:cNvSpPr txBox="1"/>
          <p:nvPr/>
        </p:nvSpPr>
        <p:spPr>
          <a:xfrm>
            <a:off x="2900539" y="617850"/>
            <a:ext cx="6882948" cy="748666"/>
          </a:xfrm>
          <a:prstGeom prst="rect">
            <a:avLst/>
          </a:prstGeom>
          <a:noFill/>
        </p:spPr>
        <p:txBody>
          <a:bodyPr wrap="square"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Lưu</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ý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khi</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trình</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bày</a:t>
            </a:r>
            <a:endPar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endParaRPr>
          </a:p>
        </p:txBody>
      </p:sp>
      <p:pic>
        <p:nvPicPr>
          <p:cNvPr id="1022" name="图片 22">
            <a:extLst>
              <a:ext uri="{FF2B5EF4-FFF2-40B4-BE49-F238E27FC236}">
                <a16:creationId xmlns:a16="http://schemas.microsoft.com/office/drawing/2014/main" id="{49308143-E4D9-4846-9764-D189F1FECF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14946" y="3445248"/>
            <a:ext cx="2372648" cy="3428378"/>
          </a:xfrm>
          <a:prstGeom prst="rect">
            <a:avLst/>
          </a:prstGeom>
        </p:spPr>
      </p:pic>
      <p:pic>
        <p:nvPicPr>
          <p:cNvPr id="1025" name="Picture 1024">
            <a:extLst>
              <a:ext uri="{FF2B5EF4-FFF2-40B4-BE49-F238E27FC236}">
                <a16:creationId xmlns:a16="http://schemas.microsoft.com/office/drawing/2014/main" id="{B5769AE1-959A-4BE3-89C2-F8F28710B0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108194" y="96743"/>
            <a:ext cx="1483691" cy="1483691"/>
          </a:xfrm>
          <a:prstGeom prst="rect">
            <a:avLst/>
          </a:prstGeom>
        </p:spPr>
      </p:pic>
      <p:pic>
        <p:nvPicPr>
          <p:cNvPr id="1026" name="Picture 1025">
            <a:extLst>
              <a:ext uri="{FF2B5EF4-FFF2-40B4-BE49-F238E27FC236}">
                <a16:creationId xmlns:a16="http://schemas.microsoft.com/office/drawing/2014/main" id="{5FEB8BAD-8A8B-4C61-91C6-5F04C1833077}"/>
              </a:ext>
            </a:extLst>
          </p:cNvPr>
          <p:cNvPicPr>
            <a:picLocks noChangeAspect="1"/>
          </p:cNvPicPr>
          <p:nvPr/>
        </p:nvPicPr>
        <p:blipFill>
          <a:blip r:embed="rId6"/>
          <a:stretch>
            <a:fillRect/>
          </a:stretch>
        </p:blipFill>
        <p:spPr>
          <a:xfrm>
            <a:off x="3087279" y="1718059"/>
            <a:ext cx="6742138" cy="4259893"/>
          </a:xfrm>
          <a:prstGeom prst="rect">
            <a:avLst/>
          </a:prstGeom>
        </p:spPr>
      </p:pic>
      <p:pic>
        <p:nvPicPr>
          <p:cNvPr id="1027" name="Picture 1026">
            <a:extLst>
              <a:ext uri="{FF2B5EF4-FFF2-40B4-BE49-F238E27FC236}">
                <a16:creationId xmlns:a16="http://schemas.microsoft.com/office/drawing/2014/main" id="{A2C455B7-1A21-4BA3-8966-61AED1FCB2EE}"/>
              </a:ext>
            </a:extLst>
          </p:cNvPr>
          <p:cNvPicPr>
            <a:picLocks noChangeAspect="1"/>
          </p:cNvPicPr>
          <p:nvPr/>
        </p:nvPicPr>
        <p:blipFill>
          <a:blip r:embed="rId7"/>
          <a:stretch>
            <a:fillRect/>
          </a:stretch>
        </p:blipFill>
        <p:spPr>
          <a:xfrm>
            <a:off x="3121597" y="2208888"/>
            <a:ext cx="545456" cy="525500"/>
          </a:xfrm>
          <a:prstGeom prst="rect">
            <a:avLst/>
          </a:prstGeom>
          <a:solidFill>
            <a:srgbClr val="FFFF00"/>
          </a:solidFill>
          <a:ln>
            <a:solidFill>
              <a:srgbClr val="FFFF00"/>
            </a:solidFill>
          </a:ln>
        </p:spPr>
      </p:pic>
      <p:sp>
        <p:nvSpPr>
          <p:cNvPr id="1028" name="Rectangle 1027">
            <a:extLst>
              <a:ext uri="{FF2B5EF4-FFF2-40B4-BE49-F238E27FC236}">
                <a16:creationId xmlns:a16="http://schemas.microsoft.com/office/drawing/2014/main" id="{A0686AFF-6C0D-47D0-A723-AC3AE19C45BE}"/>
              </a:ext>
            </a:extLst>
          </p:cNvPr>
          <p:cNvSpPr/>
          <p:nvPr/>
        </p:nvSpPr>
        <p:spPr>
          <a:xfrm>
            <a:off x="3607904" y="2419642"/>
            <a:ext cx="3617844" cy="420564"/>
          </a:xfrm>
          <a:prstGeom prst="rect">
            <a:avLst/>
          </a:prstGeom>
        </p:spPr>
        <p:txBody>
          <a:bodyPr wrap="square">
            <a:spAutoFit/>
          </a:bodyPr>
          <a:lstStyle/>
          <a:p>
            <a:pPr lvl="0" algn="just" defTabSz="1218804"/>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Tǟăng </a:t>
            </a:r>
            <a:r>
              <a:rPr lang="el-GR"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Λ</a:t>
            </a:r>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łn sŪg</a:t>
            </a:r>
            <a:endParaRPr kumimoji="0" lang="vi-VN" sz="2133" b="1" i="0" u="none" strike="noStrike" kern="1200" cap="none" spc="0" normalizeH="0" baseline="0" noProof="0" dirty="0">
              <a:ln>
                <a:noFill/>
              </a:ln>
              <a:solidFill>
                <a:srgbClr val="002060"/>
              </a:solidFill>
              <a:effectLst/>
              <a:uLnTx/>
              <a:uFillTx/>
              <a:latin typeface="HP001 5 hàng" panose="020B0603050302020204" pitchFamily="34" charset="0"/>
              <a:ea typeface="HP001" panose="020B0603050302020204" pitchFamily="34" charset="0"/>
              <a:cs typeface="Calibri" panose="020F0502020204030204" pitchFamily="34" charset="0"/>
            </a:endParaRPr>
          </a:p>
        </p:txBody>
      </p:sp>
      <p:sp>
        <p:nvSpPr>
          <p:cNvPr id="1029" name="Google Shape;5317;p41">
            <a:extLst>
              <a:ext uri="{FF2B5EF4-FFF2-40B4-BE49-F238E27FC236}">
                <a16:creationId xmlns:a16="http://schemas.microsoft.com/office/drawing/2014/main" id="{76C29F89-FEC7-4768-B250-DF96ACBCE088}"/>
              </a:ext>
            </a:extLst>
          </p:cNvPr>
          <p:cNvSpPr txBox="1">
            <a:spLocks/>
          </p:cNvSpPr>
          <p:nvPr/>
        </p:nvSpPr>
        <p:spPr>
          <a:xfrm>
            <a:off x="4168618" y="5313755"/>
            <a:ext cx="4815598" cy="698850"/>
          </a:xfrm>
          <a:prstGeom prst="roundRect">
            <a:avLst/>
          </a:prstGeom>
          <a:solidFill>
            <a:srgbClr val="FAAB36">
              <a:lumMod val="20000"/>
              <a:lumOff val="80000"/>
            </a:srgbClr>
          </a:solidFill>
          <a:ln>
            <a:noFill/>
          </a:ln>
        </p:spPr>
        <p:txBody>
          <a:bodyPr spcFirstLastPara="1" wrap="square" lIns="91397" tIns="91397" rIns="91397" bIns="91397"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marL="0" marR="0" lvl="0" indent="0" algn="ctr" defTabSz="914103" rtl="0" eaLnBrk="1" fontAlgn="auto" latinLnBrk="0" hangingPunct="1">
              <a:lnSpc>
                <a:spcPct val="100000"/>
              </a:lnSpc>
              <a:spcBef>
                <a:spcPts val="0"/>
              </a:spcBef>
              <a:spcAft>
                <a:spcPts val="0"/>
              </a:spcAft>
              <a:buClr>
                <a:prstClr val="black"/>
              </a:buClr>
              <a:buSzPts val="2800"/>
              <a:buFont typeface="Gloria Hallelujah"/>
              <a:buNone/>
              <a:tabLst/>
              <a:defRPr/>
            </a:pP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Cuối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mỗi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câu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có</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dấu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chấm</a:t>
            </a:r>
            <a:endParaRPr kumimoji="0" lang="vi-VN"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endParaRPr>
          </a:p>
        </p:txBody>
      </p:sp>
      <p:pic>
        <p:nvPicPr>
          <p:cNvPr id="1030" name="Picture 1029">
            <a:extLst>
              <a:ext uri="{FF2B5EF4-FFF2-40B4-BE49-F238E27FC236}">
                <a16:creationId xmlns:a16="http://schemas.microsoft.com/office/drawing/2014/main" id="{DBCBFE67-0305-4EC6-8367-71E85F286EE0}"/>
              </a:ext>
            </a:extLst>
          </p:cNvPr>
          <p:cNvPicPr>
            <a:picLocks noChangeAspect="1"/>
          </p:cNvPicPr>
          <p:nvPr/>
        </p:nvPicPr>
        <p:blipFill>
          <a:blip r:embed="rId8"/>
          <a:stretch>
            <a:fillRect/>
          </a:stretch>
        </p:blipFill>
        <p:spPr>
          <a:xfrm>
            <a:off x="1965002" y="2246817"/>
            <a:ext cx="1084457" cy="506081"/>
          </a:xfrm>
          <a:prstGeom prst="rect">
            <a:avLst/>
          </a:prstGeom>
        </p:spPr>
      </p:pic>
      <p:sp>
        <p:nvSpPr>
          <p:cNvPr id="1031" name="Rectangle 1030">
            <a:extLst>
              <a:ext uri="{FF2B5EF4-FFF2-40B4-BE49-F238E27FC236}">
                <a16:creationId xmlns:a16="http://schemas.microsoft.com/office/drawing/2014/main" id="{9D81DFAA-CB96-4DCD-855E-44C1DA43976D}"/>
              </a:ext>
            </a:extLst>
          </p:cNvPr>
          <p:cNvSpPr/>
          <p:nvPr/>
        </p:nvSpPr>
        <p:spPr>
          <a:xfrm>
            <a:off x="1031481" y="2665788"/>
            <a:ext cx="2050369" cy="502573"/>
          </a:xfrm>
          <a:prstGeom prst="rect">
            <a:avLst/>
          </a:prstGeom>
        </p:spPr>
        <p:txBody>
          <a:bodyPr wrap="none">
            <a:spAutoFit/>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Lùi</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vào</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1 ô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ly</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p>
        </p:txBody>
      </p:sp>
    </p:spTree>
    <p:extLst>
      <p:ext uri="{BB962C8B-B14F-4D97-AF65-F5344CB8AC3E}">
        <p14:creationId xmlns:p14="http://schemas.microsoft.com/office/powerpoint/2010/main" val="1504319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additive="base">
                                        <p:cTn id="7" dur="500" fill="hold"/>
                                        <p:tgtEl>
                                          <p:spTgt spid="1018"/>
                                        </p:tgtEl>
                                        <p:attrNameLst>
                                          <p:attrName>ppt_x</p:attrName>
                                        </p:attrNameLst>
                                      </p:cBhvr>
                                      <p:tavLst>
                                        <p:tav tm="0">
                                          <p:val>
                                            <p:strVal val="#ppt_x"/>
                                          </p:val>
                                        </p:tav>
                                        <p:tav tm="100000">
                                          <p:val>
                                            <p:strVal val="#ppt_x"/>
                                          </p:val>
                                        </p:tav>
                                      </p:tavLst>
                                    </p:anim>
                                    <p:anim calcmode="lin" valueType="num">
                                      <p:cBhvr additive="base">
                                        <p:cTn id="8" dur="500" fill="hold"/>
                                        <p:tgtEl>
                                          <p:spTgt spid="10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21"/>
                                        </p:tgtEl>
                                        <p:attrNameLst>
                                          <p:attrName>style.visibility</p:attrName>
                                        </p:attrNameLst>
                                      </p:cBhvr>
                                      <p:to>
                                        <p:strVal val="visible"/>
                                      </p:to>
                                    </p:set>
                                    <p:anim calcmode="lin" valueType="num">
                                      <p:cBhvr additive="base">
                                        <p:cTn id="11" dur="500" fill="hold"/>
                                        <p:tgtEl>
                                          <p:spTgt spid="1021"/>
                                        </p:tgtEl>
                                        <p:attrNameLst>
                                          <p:attrName>ppt_x</p:attrName>
                                        </p:attrNameLst>
                                      </p:cBhvr>
                                      <p:tavLst>
                                        <p:tav tm="0">
                                          <p:val>
                                            <p:strVal val="#ppt_x"/>
                                          </p:val>
                                        </p:tav>
                                        <p:tav tm="100000">
                                          <p:val>
                                            <p:strVal val="#ppt_x"/>
                                          </p:val>
                                        </p:tav>
                                      </p:tavLst>
                                    </p:anim>
                                    <p:anim calcmode="lin" valueType="num">
                                      <p:cBhvr additive="base">
                                        <p:cTn id="12" dur="500" fill="hold"/>
                                        <p:tgtEl>
                                          <p:spTgt spid="10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17"/>
                                        </p:tgtEl>
                                        <p:attrNameLst>
                                          <p:attrName>style.visibility</p:attrName>
                                        </p:attrNameLst>
                                      </p:cBhvr>
                                      <p:to>
                                        <p:strVal val="visible"/>
                                      </p:to>
                                    </p:set>
                                    <p:anim calcmode="lin" valueType="num">
                                      <p:cBhvr additive="base">
                                        <p:cTn id="15" dur="500" fill="hold"/>
                                        <p:tgtEl>
                                          <p:spTgt spid="1017"/>
                                        </p:tgtEl>
                                        <p:attrNameLst>
                                          <p:attrName>ppt_x</p:attrName>
                                        </p:attrNameLst>
                                      </p:cBhvr>
                                      <p:tavLst>
                                        <p:tav tm="0">
                                          <p:val>
                                            <p:strVal val="#ppt_x"/>
                                          </p:val>
                                        </p:tav>
                                        <p:tav tm="100000">
                                          <p:val>
                                            <p:strVal val="#ppt_x"/>
                                          </p:val>
                                        </p:tav>
                                      </p:tavLst>
                                    </p:anim>
                                    <p:anim calcmode="lin" valueType="num">
                                      <p:cBhvr additive="base">
                                        <p:cTn id="16" dur="500" fill="hold"/>
                                        <p:tgtEl>
                                          <p:spTgt spid="10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arn(inVertical)">
                                      <p:cBhvr>
                                        <p:cTn id="21" dur="500"/>
                                        <p:tgtEl>
                                          <p:spTgt spid="1030"/>
                                        </p:tgtEl>
                                      </p:cBhvr>
                                    </p:animEffect>
                                  </p:childTnLst>
                                </p:cTn>
                              </p:par>
                            </p:childTnLst>
                          </p:cTn>
                        </p:par>
                        <p:par>
                          <p:cTn id="22" fill="hold">
                            <p:stCondLst>
                              <p:cond delay="500"/>
                            </p:stCondLst>
                            <p:childTnLst>
                              <p:par>
                                <p:cTn id="23" presetID="42" presetClass="entr" presetSubtype="0" fill="hold" grpId="0" nodeType="after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1000"/>
                                        <p:tgtEl>
                                          <p:spTgt spid="1031"/>
                                        </p:tgtEl>
                                      </p:cBhvr>
                                    </p:animEffect>
                                    <p:anim calcmode="lin" valueType="num">
                                      <p:cBhvr>
                                        <p:cTn id="26" dur="1000" fill="hold"/>
                                        <p:tgtEl>
                                          <p:spTgt spid="1031"/>
                                        </p:tgtEl>
                                        <p:attrNameLst>
                                          <p:attrName>ppt_x</p:attrName>
                                        </p:attrNameLst>
                                      </p:cBhvr>
                                      <p:tavLst>
                                        <p:tav tm="0">
                                          <p:val>
                                            <p:strVal val="#ppt_x"/>
                                          </p:val>
                                        </p:tav>
                                        <p:tav tm="100000">
                                          <p:val>
                                            <p:strVal val="#ppt_x"/>
                                          </p:val>
                                        </p:tav>
                                      </p:tavLst>
                                    </p:anim>
                                    <p:anim calcmode="lin" valueType="num">
                                      <p:cBhvr>
                                        <p:cTn id="27"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027"/>
                                        </p:tgtEl>
                                        <p:attrNameLst>
                                          <p:attrName>style.visibility</p:attrName>
                                        </p:attrNameLst>
                                      </p:cBhvr>
                                      <p:to>
                                        <p:strVal val="visible"/>
                                      </p:to>
                                    </p:set>
                                    <p:animEffect transition="in" filter="wipe(down)">
                                      <p:cBhvr>
                                        <p:cTn id="32" dur="500"/>
                                        <p:tgtEl>
                                          <p:spTgt spid="10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wipe(down)">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randombar(horizontal)">
                                      <p:cBhvr>
                                        <p:cTn id="4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 grpId="0"/>
      <p:bldP spid="1028" grpId="0"/>
      <p:bldP spid="1029" grpId="0" animBg="1"/>
      <p:bldP spid="1031" grpId="0"/>
    </p:bldLst>
  </p:timing>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千图网海量PPT模板www.58pic.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29</TotalTime>
  <Words>545</Words>
  <Application>Microsoft Office PowerPoint</Application>
  <PresentationFormat>Widescreen</PresentationFormat>
  <Paragraphs>55</Paragraphs>
  <Slides>17</Slides>
  <Notes>16</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17</vt:i4>
      </vt:variant>
    </vt:vector>
  </HeadingPairs>
  <TitlesOfParts>
    <vt:vector size="32" baseType="lpstr">
      <vt:lpstr>微软雅黑</vt:lpstr>
      <vt:lpstr>宋体</vt:lpstr>
      <vt:lpstr>Arial</vt:lpstr>
      <vt:lpstr>Arial-Rounded</vt:lpstr>
      <vt:lpstr>Calibri</vt:lpstr>
      <vt:lpstr>Cambria</vt:lpstr>
      <vt:lpstr>Gloria Hallelujah</vt:lpstr>
      <vt:lpstr>HP001</vt:lpstr>
      <vt:lpstr>HP001 4 hàng</vt:lpstr>
      <vt:lpstr>HP001 5 hàng</vt:lpstr>
      <vt:lpstr>Indie Flower</vt:lpstr>
      <vt:lpstr>字魂59号-创粗黑</vt:lpstr>
      <vt:lpstr>字魂70号-灵悦黑体</vt:lpstr>
      <vt:lpstr>My New Year's Resolution by Slidesgo</vt:lpstr>
      <vt:lpstr>千图网海量PPT模板www.58pic.com​​</vt:lpstr>
      <vt:lpstr>PowerPoint Presentation</vt:lpstr>
      <vt:lpstr>PowerPoint Presentation</vt:lpstr>
      <vt:lpstr>PowerPoint Presentation</vt:lpstr>
      <vt:lpstr>PowerPoint Presentation</vt:lpstr>
      <vt:lpstr>Đọc thầm đoạn văn và thực hiện các yêu cầu sau:</vt:lpstr>
      <vt:lpstr>PowerPoint Presentation</vt:lpstr>
      <vt:lpstr>PowerPoint Presentation</vt:lpstr>
      <vt:lpstr>PowerPoint Presentation</vt:lpstr>
      <vt:lpstr>PowerPoint Presentation</vt:lpstr>
      <vt:lpstr>Lưu ý về tư thế khi ngồi viết</vt:lpstr>
      <vt:lpstr>PowerPoint Presentation</vt:lpstr>
      <vt:lpstr>PowerPoint Presentation</vt:lpstr>
      <vt:lpstr>a. Chọn tiếng phù hợp thay cho ô vuông </vt:lpstr>
      <vt:lpstr>b. Tìm từ ngữ có tiếng chứa vần ăt hoặc ăc có nghĩa như sau:</vt:lpstr>
      <vt:lpstr>3. Đặt 2 câu với từ ngữ tìm được ở bài tập 2</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Admin</cp:lastModifiedBy>
  <cp:revision>25</cp:revision>
  <dcterms:created xsi:type="dcterms:W3CDTF">2022-10-15T06:15:35Z</dcterms:created>
  <dcterms:modified xsi:type="dcterms:W3CDTF">2023-01-27T08:11:03Z</dcterms:modified>
</cp:coreProperties>
</file>