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1"/>
  </p:notesMasterIdLst>
  <p:sldIdLst>
    <p:sldId id="257" r:id="rId2"/>
    <p:sldId id="258" r:id="rId3"/>
    <p:sldId id="332" r:id="rId4"/>
    <p:sldId id="331" r:id="rId5"/>
    <p:sldId id="259" r:id="rId6"/>
    <p:sldId id="333" r:id="rId7"/>
    <p:sldId id="327" r:id="rId8"/>
    <p:sldId id="330" r:id="rId9"/>
    <p:sldId id="32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4D64A-4114-409D-ACD8-A2994A2B2A7A}" type="datetimeFigureOut">
              <a:rPr lang="en-US" smtClean="0"/>
              <a:t>27/01/2023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75ADB-6134-4137-8173-FDCC71011443}" type="slidenum">
              <a:rPr lang="en-US" smtClean="0"/>
              <a:t>‹#›</a:t>
            </a:fld>
            <a:endParaRPr lang="en-US"/>
          </a:p>
        </p:txBody>
      </p:sp>
    </p:spTree>
    <p:extLst>
      <p:ext uri="{BB962C8B-B14F-4D97-AF65-F5344CB8AC3E}">
        <p14:creationId xmlns:p14="http://schemas.microsoft.com/office/powerpoint/2010/main" val="98408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68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5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5673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113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854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532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12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1571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783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6F236-4CB8-4C50-9B77-8A286BA25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221FD0-4C55-43E0-ACE1-3649C1D42B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7CBC1A-4EC4-4180-8A53-7946A129D7E0}"/>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C43CF885-094D-48C8-A745-BBAEA9771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FC0E6-37CE-4C19-B570-685C11B1CD61}"/>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41074463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1D46C-EE7F-4077-BDCC-4779125A35D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2DF1D1-2ED5-436D-8275-0284C1336DF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0DBA5D-FFD0-4744-8E94-E2226CA89022}"/>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0A687527-558D-4CF1-B565-AD49CBEA36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E3A0C34-92E6-4538-9ABE-A9693887C48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029262142"/>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61366-BD69-4B31-B942-F22D10FC9B4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F54530-4071-4E30-B2FA-3631EC6AD7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41F7BD-FA3B-46D3-8A3C-371D18C670B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1A20877D-B18F-4FFD-AFEB-305B9D97AC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F7D88-840C-43A7-A6E6-1FC8E7812C10}"/>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4283439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165F-A4E7-4415-9D5D-CBCA444E4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535550-F150-4A4B-AE0F-72A887BEA3C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93ACA-83B2-449E-B78B-EE84CFCA811E}"/>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ED842BEC-8C90-4F6A-B4C7-D09366E537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0580DA4-E258-4196-915E-8D1A1B9BEDAB}"/>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839309029"/>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FB8FA-57F7-41C9-9947-C2792580AC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409E3E-FA31-4E2B-847F-C7E65ED4DE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AF8C54-F491-4206-9917-EBAF7CB73E2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1DF6ACBC-3A1D-4D88-ADBE-CFFDD76FB63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7B3CB6A-F863-4D52-B84D-73734F342DE9}"/>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280892713"/>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DBCC8-F4F0-4203-B866-B1537335E9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DBA32-0A02-421A-A0EC-B25E5B7FA77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55A870-132D-409A-A043-E6F4497FC58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ECB553-F5E8-4D85-AB48-0881136BD154}"/>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id="{C2BF17D4-BA03-4350-B841-CA95BFC7A5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0902F-42A8-4207-B4E0-F6B2E51280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07999506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34AD5-CF7C-4EA5-9DF8-BB8A548B192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A7AAD8-0AF3-4D22-8C9D-68FD250610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EA2A9E-551F-41FF-A8A5-6E2E40CDA0B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51B7E9-6CA2-41F3-87C5-D1BE3F9A90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771F3C-A631-4948-9A8A-95025DB58F41}"/>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613870-4C7E-482D-95BE-5F56DDF7FED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8" name="页脚占位符 7">
            <a:extLst>
              <a:ext uri="{FF2B5EF4-FFF2-40B4-BE49-F238E27FC236}">
                <a16:creationId xmlns:a16="http://schemas.microsoft.com/office/drawing/2014/main" id="{0E5ADAAD-A61A-4458-A74C-D62869B2720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D19F573-3191-4631-9DA9-BE2212E48B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083424914"/>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51DE8-54C8-41C3-8377-9BBA42C9A0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324F40-8108-4C3B-8289-66709A8E2896}"/>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4" name="页脚占位符 3">
            <a:extLst>
              <a:ext uri="{FF2B5EF4-FFF2-40B4-BE49-F238E27FC236}">
                <a16:creationId xmlns:a16="http://schemas.microsoft.com/office/drawing/2014/main" id="{5451AF8F-F9D1-4E5F-8099-D58D57919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2C2550-11DB-4D71-9BCB-3CCB892ACB27}"/>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9539997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FEE7D-5E26-42CA-8135-095771D2D0A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3" name="页脚占位符 2">
            <a:extLst>
              <a:ext uri="{FF2B5EF4-FFF2-40B4-BE49-F238E27FC236}">
                <a16:creationId xmlns:a16="http://schemas.microsoft.com/office/drawing/2014/main" id="{9BF641C7-DDAA-4158-ACAF-EA4C8FC82E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A52306-A01F-4ABB-9CAD-77430C1C8235}"/>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13563982"/>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48AA5-D1D0-4195-A1DA-2380A19A0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BA1C4-70F5-4010-8BA9-BB7C84C0E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D41E55-CEE6-4749-A4B0-BF6078CA0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D4F5ED-0E43-4A27-B17F-56290A62486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id="{5A7D9090-21C6-49ED-ADB7-4F5A37CFD8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46EB97-30CF-4C40-A139-E0921C982972}"/>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52149316"/>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77516-1E30-45A9-9607-75BDED788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CA7406-6E8C-4887-8D50-90A9568FAB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94757D-C98C-46ED-AF45-A3C697901C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527471-D7EB-4D33-B7DF-67E3877F1AB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id="{922F999E-A40A-4D35-99D5-F03F3B1C39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21EFC9-1E42-4933-AB55-8C5E72D15ECA}"/>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541560721"/>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850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9.png"/><Relationship Id="rId12" Type="http://schemas.microsoft.com/office/2007/relationships/hdphoto" Target="../media/hdphoto3.wdp"/><Relationship Id="rId2" Type="http://schemas.openxmlformats.org/officeDocument/2006/relationships/slideLayout" Target="../slideLayouts/slideLayout7.xml"/><Relationship Id="rId16" Type="http://schemas.microsoft.com/office/2007/relationships/hdphoto" Target="../media/hdphoto5.wdp"/><Relationship Id="rId1" Type="http://schemas.openxmlformats.org/officeDocument/2006/relationships/themeOverride" Target="../theme/themeOverride4.xml"/><Relationship Id="rId6" Type="http://schemas.openxmlformats.org/officeDocument/2006/relationships/image" Target="../media/image8.jpe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箭头: 五边形 10">
            <a:extLst>
              <a:ext uri="{FF2B5EF4-FFF2-40B4-BE49-F238E27FC236}">
                <a16:creationId xmlns:a16="http://schemas.microsoft.com/office/drawing/2014/main" id="{33E4879D-B77F-47B4-91FB-8FAA5380224F}"/>
              </a:ext>
            </a:extLst>
          </p:cNvPr>
          <p:cNvSpPr/>
          <p:nvPr/>
        </p:nvSpPr>
        <p:spPr>
          <a:xfrm>
            <a:off x="3908979" y="2143880"/>
            <a:ext cx="2066365" cy="707886"/>
          </a:xfrm>
          <a:prstGeom prst="homePlate">
            <a:avLst/>
          </a:prstGeom>
          <a:solidFill>
            <a:srgbClr val="F67C08"/>
          </a:solid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15">
            <a:extLst>
              <a:ext uri="{FF2B5EF4-FFF2-40B4-BE49-F238E27FC236}">
                <a16:creationId xmlns:a16="http://schemas.microsoft.com/office/drawing/2014/main" id="{1EC488CB-098D-40BA-A7F4-95A5EE9879F5}"/>
              </a:ext>
            </a:extLst>
          </p:cNvPr>
          <p:cNvPicPr>
            <a:picLocks noChangeAspect="1"/>
          </p:cNvPicPr>
          <p:nvPr/>
        </p:nvPicPr>
        <p:blipFill>
          <a:blip r:embed="rId4"/>
          <a:stretch>
            <a:fillRect/>
          </a:stretch>
        </p:blipFill>
        <p:spPr>
          <a:xfrm>
            <a:off x="7747234" y="635217"/>
            <a:ext cx="2206943" cy="1414395"/>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3935131" y="2174707"/>
            <a:ext cx="1914310" cy="646232"/>
          </a:xfrm>
          <a:prstGeom prst="rect">
            <a:avLst/>
          </a:prstGeom>
        </p:spPr>
      </p:pic>
      <p:pic>
        <p:nvPicPr>
          <p:cNvPr id="5" name="Picture 4">
            <a:extLst>
              <a:ext uri="{FF2B5EF4-FFF2-40B4-BE49-F238E27FC236}">
                <a16:creationId xmlns:a16="http://schemas.microsoft.com/office/drawing/2014/main" id="{867B3016-F44A-4AFF-A2FD-B552388DF677}"/>
              </a:ext>
            </a:extLst>
          </p:cNvPr>
          <p:cNvPicPr>
            <a:picLocks noChangeAspect="1"/>
          </p:cNvPicPr>
          <p:nvPr/>
        </p:nvPicPr>
        <p:blipFill>
          <a:blip r:embed="rId6"/>
          <a:stretch>
            <a:fillRect/>
          </a:stretch>
        </p:blipFill>
        <p:spPr>
          <a:xfrm>
            <a:off x="2099051" y="2823870"/>
            <a:ext cx="5974598" cy="2353260"/>
          </a:xfrm>
          <a:prstGeom prst="rect">
            <a:avLst/>
          </a:prstGeom>
        </p:spPr>
      </p:pic>
    </p:spTree>
    <p:extLst>
      <p:ext uri="{BB962C8B-B14F-4D97-AF65-F5344CB8AC3E}">
        <p14:creationId xmlns:p14="http://schemas.microsoft.com/office/powerpoint/2010/main" val="9168307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733727" cy="6361247"/>
          </a:xfrm>
          <a:prstGeom prst="rect">
            <a:avLst/>
          </a:prstGeom>
          <a:effectLst>
            <a:outerShdw blurRad="25400" algn="ctr" rotWithShape="0">
              <a:prstClr val="black">
                <a:alpha val="69000"/>
              </a:prstClr>
            </a:outerShdw>
          </a:effectLst>
        </p:spPr>
      </p:pic>
      <p:sp>
        <p:nvSpPr>
          <p:cNvPr id="3" name="TextBox 2">
            <a:extLst>
              <a:ext uri="{FF2B5EF4-FFF2-40B4-BE49-F238E27FC236}">
                <a16:creationId xmlns:a16="http://schemas.microsoft.com/office/drawing/2014/main" id="{6F678124-C633-4D0E-90CF-02E224EF71F1}"/>
              </a:ext>
            </a:extLst>
          </p:cNvPr>
          <p:cNvSpPr txBox="1"/>
          <p:nvPr/>
        </p:nvSpPr>
        <p:spPr>
          <a:xfrm>
            <a:off x="2857500" y="2505075"/>
            <a:ext cx="6038850" cy="1754326"/>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1.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câu chuyện, bài văn, bài thơ,...về hiện tượng tự nhiên: (mưa, nắng, gió …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956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E09C9B-3015-4452-B94B-15D69FFA29C6}"/>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7BAAF8A-EB52-4B50-A6EB-8AC4D6FBAB3C}"/>
              </a:ext>
            </a:extLst>
          </p:cNvPr>
          <p:cNvSpPr txBox="1"/>
          <p:nvPr/>
        </p:nvSpPr>
        <p:spPr>
          <a:xfrm>
            <a:off x="409575" y="304800"/>
            <a:ext cx="11449049" cy="594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Truyện: Nàng tiên mưa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Hôm nay, Vịt con được mẹ cho ra sông tắm mát. Vịt con thích lắm. Những hạt nước bé xíu tinh nghịch rủ nhau trèo lên lưng, lên đầu Vịt con rồi lại lăn xuống mặt nước. Bỗng nhiên, một hạt nước bé xíu chạy đến ghé vào tai Vịt con thì thầm: “Vịt con ơi, chúng tôi sắp xa ban để lên đường làm nhiệm vụ của mình rồi”. Vịt con ngơ ngác nhìn những hạt nước biến thành hơi bốc lên trời như những nàng tiên tuyệt diệu. Ông Mặt Trời càng lúc càng tươi, ánh nắng gay gắt hơn.</a:t>
            </a:r>
            <a:b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À, thì ra ánh nắng của ông Mặt Trời đã chiếu xuống mặt nước làm những hạt nước bốc thành hơi, nhưng hơi nước bốc lên trời để làm gì? – Vịt con vừa bơi vừa nghĩ.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Buổi chiều, những đám mây đen kéo về che lấp cả một khoảng trời rộng lớn. Từ trong đám mây, những giọng nói quen thuộc cất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Vịt con ơi, có thấy chúng mình không? Chúng mình là những giọt nước bé xíu từ sông, từ biển cả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Các bạn đang ở đâu? – Vịt con trả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Chúng tôi ở trên những đám mây đen nặng trĩu này.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Vậy các bạn có xuống mặt đất và trở lại thành những hạt nước bé xíu được nữa không? – Vịt con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Có chứ! Chúng tôi sắp gặp Vịt con để đùa nghịch rồi đấy.</a:t>
            </a:r>
          </a:p>
        </p:txBody>
      </p:sp>
    </p:spTree>
    <p:extLst>
      <p:ext uri="{BB962C8B-B14F-4D97-AF65-F5344CB8AC3E}">
        <p14:creationId xmlns:p14="http://schemas.microsoft.com/office/powerpoint/2010/main" val="1241188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E09C9B-3015-4452-B94B-15D69FFA29C6}"/>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A7BAAF8A-EB52-4B50-A6EB-8AC4D6FBAB3C}"/>
              </a:ext>
            </a:extLst>
          </p:cNvPr>
          <p:cNvSpPr txBox="1"/>
          <p:nvPr/>
        </p:nvSpPr>
        <p:spPr>
          <a:xfrm>
            <a:off x="704850" y="304800"/>
            <a:ext cx="10991850" cy="5847755"/>
          </a:xfrm>
          <a:prstGeom prst="rect">
            <a:avLst/>
          </a:prstGeom>
          <a:noFill/>
        </p:spPr>
        <p:txBody>
          <a:bodyPr wrap="square" rtlCol="0">
            <a:spAutoFit/>
          </a:bodyPr>
          <a:lstStyle/>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Giữa lúc đó, chị Gió ào tới làm những chiếc lá vàng rơi đầy một góc sân nhà Vịt con, những tia chớp ngang bầu trời loé lên. Thế là trận mưa rào chiều nay đã đổ xuống. Lộp bộp! Lộp bộp! Âm thanh vang lên như bản nhạc giao mùa. Vịt con ngắm nhìn và cảm thấy thích thú.</a:t>
            </a:r>
            <a:br>
              <a:rPr lang="vi-VN" sz="2200" i="0" dirty="0">
                <a:solidFill>
                  <a:srgbClr val="000000"/>
                </a:solidFill>
                <a:effectLst/>
                <a:latin typeface="Calibri" panose="020F0502020204030204" pitchFamily="34" charset="0"/>
                <a:cs typeface="Calibri" panose="020F0502020204030204" pitchFamily="34" charset="0"/>
              </a:rPr>
            </a:br>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Cơn mưa rào ngớt dần, bầu trời sáng hẳn ra. Những đám mây đen biến đâu mất. Vịt con lạch bạch chạy ra luống rau mới được trồng hôm trước: “Ôi chao! Sao những ngọn rau mơn mởn lạ lùng, những chồi non vừa mới nhú. Trên ngọn rau xanh, những giọt nước bé xíu e ấp trong sáng như những ngôi sao lấp lánh giữa bầu trời xanh”. Vịt con chạy ào tới, dang đôi tay nâng niu những giọt nước. Vịt con thì thầm: “Sao các bạn lại trở thành mưa thế?”</a:t>
            </a:r>
          </a:p>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 Vịt con biết không? Hơi nước bốc lên trời tạo thành những đám mây đen. Khi gặp không khí lạnh, những đám mây tụ lại rơi xuống mặt đất thành mưa, và chúng tôi lại trở thành những hạt nước bé xíu đấy!</a:t>
            </a:r>
          </a:p>
          <a:p>
            <a:pPr algn="just"/>
            <a:r>
              <a:rPr lang="en-US" sz="2200" i="0" dirty="0">
                <a:solidFill>
                  <a:srgbClr val="000000"/>
                </a:solidFill>
                <a:effectLst/>
                <a:latin typeface="Calibri" panose="020F0502020204030204" pitchFamily="34" charset="0"/>
                <a:cs typeface="Calibri" panose="020F0502020204030204" pitchFamily="34" charset="0"/>
              </a:rPr>
              <a:t>   - </a:t>
            </a:r>
            <a:r>
              <a:rPr lang="vi-VN" sz="2200" i="0" dirty="0">
                <a:solidFill>
                  <a:srgbClr val="000000"/>
                </a:solidFill>
                <a:effectLst/>
                <a:latin typeface="Calibri" panose="020F0502020204030204" pitchFamily="34" charset="0"/>
                <a:cs typeface="Calibri" panose="020F0502020204030204" pitchFamily="34" charset="0"/>
              </a:rPr>
              <a:t>Ôi hay quá! – Vịt con reo lên – Vậy thì từ nay, Vịt con không gọi các bạn là những hạt mưa bé xíu nữa đâu mà sẽ gọi các bạn bằng cái tên thật dễ mến: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Nàng</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tiên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mưa</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Các</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bạn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có</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thích</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không</a:t>
            </a:r>
            <a:r>
              <a:rPr lang="en-US" sz="2200" i="0" dirty="0">
                <a:solidFill>
                  <a:srgbClr val="000000"/>
                </a:solidFill>
                <a:effectLst/>
                <a:latin typeface="Calibri" panose="020F0502020204030204" pitchFamily="34" charset="0"/>
                <a:cs typeface="Calibri" panose="020F0502020204030204" pitchFamily="34" charset="0"/>
              </a:rPr>
              <a:t>?</a:t>
            </a:r>
          </a:p>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Các nàng tiên Mưa khoái chí, cười rung cả luống rau rồi tí tách rơi xuống. Chúng hợp với nhau thành một dòng suối trong vắt, mát lạnh. Vịt con soi bóng mình dưới nước. Dòng suối chở Vịt con ra cái ao trước nhà. Vịt con lại say sưa chơi cùng các nàng tiên Mưa.</a:t>
            </a:r>
          </a:p>
        </p:txBody>
      </p:sp>
    </p:spTree>
    <p:extLst>
      <p:ext uri="{BB962C8B-B14F-4D97-AF65-F5344CB8AC3E}">
        <p14:creationId xmlns:p14="http://schemas.microsoft.com/office/powerpoint/2010/main" val="2233037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0" b="99075" l="3713" r="93174"/>
                    </a14:imgEffect>
                  </a14:imgLayer>
                </a14:imgProps>
              </a:ext>
            </a:extLst>
          </a:blip>
          <a:stretch>
            <a:fillRect/>
          </a:stretch>
        </p:blipFill>
        <p:spPr>
          <a:xfrm>
            <a:off x="2105601" y="1924375"/>
            <a:ext cx="1993237" cy="1807042"/>
          </a:xfrm>
          <a:prstGeom prst="rect">
            <a:avLst/>
          </a:prstGeom>
        </p:spPr>
      </p:pic>
      <p:grpSp>
        <p:nvGrpSpPr>
          <p:cNvPr id="25" name="Group 24"/>
          <p:cNvGrpSpPr/>
          <p:nvPr/>
        </p:nvGrpSpPr>
        <p:grpSpPr>
          <a:xfrm>
            <a:off x="2400230" y="1907754"/>
            <a:ext cx="3521655" cy="2270891"/>
            <a:chOff x="1478807" y="2285081"/>
            <a:chExt cx="3521655" cy="2270891"/>
          </a:xfrm>
        </p:grpSpPr>
        <p:pic>
          <p:nvPicPr>
            <p:cNvPr id="3" name="Picture 2"/>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23" name="Rectangle 22"/>
            <p:cNvSpPr/>
            <p:nvPr/>
          </p:nvSpPr>
          <p:spPr>
            <a:xfrm>
              <a:off x="2230684" y="3240193"/>
              <a:ext cx="158889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Tên</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p:cNvGrpSpPr/>
          <p:nvPr/>
        </p:nvGrpSpPr>
        <p:grpSpPr>
          <a:xfrm>
            <a:off x="500905" y="4283237"/>
            <a:ext cx="3251857" cy="1846533"/>
            <a:chOff x="273950" y="4174854"/>
            <a:chExt cx="3562847" cy="2067213"/>
          </a:xfrm>
        </p:grpSpPr>
        <p:pic>
          <p:nvPicPr>
            <p:cNvPr id="5" name="Picture 4"/>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9217" b="100000" l="9626" r="98663"/>
                      </a14:imgEffect>
                    </a14:imgLayer>
                  </a14:imgProps>
                </a:ext>
              </a:extLst>
            </a:blip>
            <a:stretch>
              <a:fillRect/>
            </a:stretch>
          </p:blipFill>
          <p:spPr>
            <a:xfrm>
              <a:off x="273950" y="4174854"/>
              <a:ext cx="3562847" cy="2067213"/>
            </a:xfrm>
            <a:prstGeom prst="rect">
              <a:avLst/>
            </a:prstGeom>
          </p:spPr>
        </p:pic>
        <p:sp>
          <p:nvSpPr>
            <p:cNvPr id="28" name="Rectangle 27"/>
            <p:cNvSpPr/>
            <p:nvPr/>
          </p:nvSpPr>
          <p:spPr>
            <a:xfrm>
              <a:off x="1296628" y="4994650"/>
              <a:ext cx="2151825" cy="7235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6" name="Group 25"/>
          <p:cNvGrpSpPr/>
          <p:nvPr/>
        </p:nvGrpSpPr>
        <p:grpSpPr>
          <a:xfrm>
            <a:off x="6010100" y="1743716"/>
            <a:ext cx="3886375" cy="2026467"/>
            <a:chOff x="6546138" y="1401960"/>
            <a:chExt cx="3886375" cy="2026467"/>
          </a:xfrm>
        </p:grpSpPr>
        <p:pic>
          <p:nvPicPr>
            <p:cNvPr id="6" name="Picture 5"/>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29" name="Rectangle 28"/>
            <p:cNvSpPr/>
            <p:nvPr/>
          </p:nvSpPr>
          <p:spPr>
            <a:xfrm>
              <a:off x="7667163" y="2188885"/>
              <a:ext cx="15007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Tác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1" name="TextBox 20"/>
          <p:cNvSpPr txBox="1"/>
          <p:nvPr/>
        </p:nvSpPr>
        <p:spPr>
          <a:xfrm>
            <a:off x="3824814" y="652467"/>
            <a:ext cx="6752493" cy="715089"/>
          </a:xfrm>
          <a:prstGeom prst="roundRect">
            <a:avLst/>
          </a:prstGeom>
          <a:solidFill>
            <a:srgbClr val="FFDDE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Hoàn</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thành</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phiếu</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bài</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tập</a:t>
            </a:r>
            <a:endParaRPr kumimoji="0" lang="en-US" sz="3600" b="0"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15" cstate="hqprint">
            <a:extLst>
              <a:ext uri="{BEBA8EAE-BF5A-486C-A8C5-ECC9F3942E4B}">
                <a14:imgProps xmlns:a14="http://schemas.microsoft.com/office/drawing/2010/main">
                  <a14:imgLayer r:embed="rId16">
                    <a14:imgEffect>
                      <a14:backgroundRemoval t="0" b="100000" l="0" r="100000">
                        <a14:foregroundMark x1="6375" y1="24877" x2="19250" y2="68473"/>
                        <a14:foregroundMark x1="7250" y1="74384" x2="35375" y2="83744"/>
                        <a14:foregroundMark x1="30000" y1="49015" x2="49125" y2="76601"/>
                        <a14:foregroundMark x1="28000" y1="60345" x2="38000" y2="38916"/>
                        <a14:foregroundMark x1="59875" y1="32759" x2="66250" y2="35961"/>
                        <a14:foregroundMark x1="55125" y1="41133" x2="64500" y2="53695"/>
                        <a14:foregroundMark x1="66875" y1="52463" x2="79375" y2="42857"/>
                        <a14:foregroundMark x1="74625" y1="22906" x2="78625" y2="22906"/>
                        <a14:foregroundMark x1="76250" y1="74384" x2="81750" y2="79557"/>
                        <a14:foregroundMark x1="11625" y1="96552" x2="94750" y2="71429"/>
                        <a14:foregroundMark x1="5625" y1="70197" x2="7500" y2="92365"/>
                        <a14:foregroundMark x1="9250" y1="63300" x2="15875" y2="60837"/>
                        <a14:foregroundMark x1="3250" y1="46798" x2="5500" y2="22414"/>
                        <a14:foregroundMark x1="7875" y1="22414" x2="18875" y2="22660"/>
                        <a14:foregroundMark x1="24000" y1="71921" x2="60875" y2="71429"/>
                        <a14:foregroundMark x1="44500" y1="41872" x2="44625" y2="45320"/>
                        <a14:foregroundMark x1="35500" y1="97537" x2="84250" y2="97291"/>
                        <a14:foregroundMark x1="28250" y1="98276" x2="42125" y2="98276"/>
                        <a14:foregroundMark x1="32000" y1="77094" x2="54625" y2="78325"/>
                        <a14:foregroundMark x1="66500" y1="87931" x2="75000" y2="92857"/>
                        <a14:foregroundMark x1="46625" y1="96305" x2="51000" y2="91626"/>
                        <a14:foregroundMark x1="83625" y1="84236" x2="92000" y2="76355"/>
                        <a14:foregroundMark x1="95500" y1="59606" x2="95375" y2="90394"/>
                        <a14:foregroundMark x1="88250" y1="88670" x2="95000" y2="98768"/>
                        <a14:foregroundMark x1="69875" y1="48030" x2="75500" y2="42857"/>
                        <a14:foregroundMark x1="25625" y1="46798" x2="30875" y2="46305"/>
                      </a14:backgroundRemoval>
                    </a14:imgEffect>
                  </a14:imgLayer>
                </a14:imgProps>
              </a:ext>
              <a:ext uri="{28A0092B-C50C-407E-A947-70E740481C1C}">
                <a14:useLocalDpi xmlns:a14="http://schemas.microsoft.com/office/drawing/2010/main" val="0"/>
              </a:ext>
            </a:extLst>
          </a:blip>
          <a:stretch>
            <a:fillRect/>
          </a:stretch>
        </p:blipFill>
        <p:spPr>
          <a:xfrm>
            <a:off x="1736159" y="927610"/>
            <a:ext cx="1746943" cy="886574"/>
          </a:xfrm>
          <a:prstGeom prst="ellipse">
            <a:avLst/>
          </a:prstGeom>
          <a:solidFill>
            <a:srgbClr val="3DBAD3">
              <a:lumMod val="20000"/>
              <a:lumOff val="80000"/>
            </a:srgbClr>
          </a:solidFill>
          <a:ln w="12700">
            <a:solidFill>
              <a:srgbClr val="3DBAD3"/>
            </a:solidFill>
          </a:ln>
          <a:effectLst/>
        </p:spPr>
      </p:pic>
      <p:grpSp>
        <p:nvGrpSpPr>
          <p:cNvPr id="16" name="Group 15">
            <a:extLst>
              <a:ext uri="{FF2B5EF4-FFF2-40B4-BE49-F238E27FC236}">
                <a16:creationId xmlns:a16="http://schemas.microsoft.com/office/drawing/2014/main" id="{3B151B07-B171-4C10-A7AB-E07FC8F72E78}"/>
              </a:ext>
            </a:extLst>
          </p:cNvPr>
          <p:cNvGrpSpPr/>
          <p:nvPr/>
        </p:nvGrpSpPr>
        <p:grpSpPr>
          <a:xfrm>
            <a:off x="3981380" y="3174579"/>
            <a:ext cx="5438844" cy="2270891"/>
            <a:chOff x="1478807" y="2285081"/>
            <a:chExt cx="3521655" cy="2270891"/>
          </a:xfrm>
        </p:grpSpPr>
        <p:pic>
          <p:nvPicPr>
            <p:cNvPr id="17" name="Picture 16">
              <a:extLst>
                <a:ext uri="{FF2B5EF4-FFF2-40B4-BE49-F238E27FC236}">
                  <a16:creationId xmlns:a16="http://schemas.microsoft.com/office/drawing/2014/main" id="{C8E16029-F339-43A0-85A6-7F26D803C9E0}"/>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18" name="Rectangle 17">
              <a:extLst>
                <a:ext uri="{FF2B5EF4-FFF2-40B4-BE49-F238E27FC236}">
                  <a16:creationId xmlns:a16="http://schemas.microsoft.com/office/drawing/2014/main" id="{D17A8B9A-82CD-459E-95BC-1865B0A3E780}"/>
                </a:ext>
              </a:extLst>
            </p:cNvPr>
            <p:cNvSpPr/>
            <p:nvPr/>
          </p:nvSpPr>
          <p:spPr>
            <a:xfrm>
              <a:off x="2317028" y="3040168"/>
              <a:ext cx="1939090"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Thông</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tin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đối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với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9" name="Group 18">
            <a:extLst>
              <a:ext uri="{FF2B5EF4-FFF2-40B4-BE49-F238E27FC236}">
                <a16:creationId xmlns:a16="http://schemas.microsoft.com/office/drawing/2014/main" id="{257CC6C5-0436-49D5-8B99-23900A02D21D}"/>
              </a:ext>
            </a:extLst>
          </p:cNvPr>
          <p:cNvGrpSpPr/>
          <p:nvPr/>
        </p:nvGrpSpPr>
        <p:grpSpPr>
          <a:xfrm>
            <a:off x="7315025" y="4439291"/>
            <a:ext cx="4362625" cy="2026467"/>
            <a:chOff x="6546138" y="1401960"/>
            <a:chExt cx="3886375" cy="2026467"/>
          </a:xfrm>
        </p:grpSpPr>
        <p:pic>
          <p:nvPicPr>
            <p:cNvPr id="27" name="Picture 26">
              <a:extLst>
                <a:ext uri="{FF2B5EF4-FFF2-40B4-BE49-F238E27FC236}">
                  <a16:creationId xmlns:a16="http://schemas.microsoft.com/office/drawing/2014/main" id="{03A85A60-93B6-49C2-AA7E-7E278C878F05}"/>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30" name="Rectangle 29">
              <a:extLst>
                <a:ext uri="{FF2B5EF4-FFF2-40B4-BE49-F238E27FC236}">
                  <a16:creationId xmlns:a16="http://schemas.microsoft.com/office/drawing/2014/main" id="{E33D4475-5458-4857-8BD6-B0C597228192}"/>
                </a:ext>
              </a:extLst>
            </p:cNvPr>
            <p:cNvSpPr/>
            <p:nvPr/>
          </p:nvSpPr>
          <p:spPr>
            <a:xfrm>
              <a:off x="7675648" y="2093635"/>
              <a:ext cx="175959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Mức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err="1">
                  <a:solidFill>
                    <a:prstClr val="black"/>
                  </a:solidFill>
                  <a:latin typeface="Calibri" panose="020F0502020204030204" pitchFamily="34" charset="0"/>
                  <a:cs typeface="Calibri" panose="020F0502020204030204" pitchFamily="34" charset="0"/>
                </a:rPr>
                <a:t>yêu</a:t>
              </a:r>
              <a:r>
                <a:rPr lang="en-US" sz="3600" b="1" kern="0" dirty="0">
                  <a:solidFill>
                    <a:prstClr val="black"/>
                  </a:solidFill>
                  <a:latin typeface="Calibri" panose="020F0502020204030204" pitchFamily="34" charset="0"/>
                  <a:cs typeface="Calibri" panose="020F0502020204030204" pitchFamily="34" charset="0"/>
                </a:rPr>
                <a:t> </a:t>
              </a:r>
              <a:r>
                <a:rPr lang="en-US" sz="3600" b="1" kern="0" dirty="0" err="1">
                  <a:solidFill>
                    <a:prstClr val="black"/>
                  </a:solidFill>
                  <a:latin typeface="Calibri" panose="020F0502020204030204" pitchFamily="34" charset="0"/>
                  <a:cs typeface="Calibri" panose="020F0502020204030204" pitchFamily="34" charset="0"/>
                </a:rPr>
                <a:t>thích</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39831408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1"/>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graphicFrame>
        <p:nvGraphicFramePr>
          <p:cNvPr id="2" name="Table 1">
            <a:extLst>
              <a:ext uri="{FF2B5EF4-FFF2-40B4-BE49-F238E27FC236}">
                <a16:creationId xmlns:a16="http://schemas.microsoft.com/office/drawing/2014/main" id="{D6049B1D-DC29-4D66-8F43-F007BD60B822}"/>
              </a:ext>
            </a:extLst>
          </p:cNvPr>
          <p:cNvGraphicFramePr>
            <a:graphicFrameLocks noGrp="1"/>
          </p:cNvGraphicFramePr>
          <p:nvPr>
            <p:extLst>
              <p:ext uri="{D42A27DB-BD31-4B8C-83A1-F6EECF244321}">
                <p14:modId xmlns:p14="http://schemas.microsoft.com/office/powerpoint/2010/main" val="4055064585"/>
              </p:ext>
            </p:extLst>
          </p:nvPr>
        </p:nvGraphicFramePr>
        <p:xfrm>
          <a:off x="1152526" y="1162050"/>
          <a:ext cx="10058400" cy="5059680"/>
        </p:xfrm>
        <a:graphic>
          <a:graphicData uri="http://schemas.openxmlformats.org/drawingml/2006/table">
            <a:tbl>
              <a:tblPr>
                <a:tableStyleId>{C4B1156A-380E-4F78-BDF5-A606A8083BF9}</a:tableStyleId>
              </a:tblPr>
              <a:tblGrid>
                <a:gridCol w="3251947">
                  <a:extLst>
                    <a:ext uri="{9D8B030D-6E8A-4147-A177-3AD203B41FA5}">
                      <a16:colId xmlns:a16="http://schemas.microsoft.com/office/drawing/2014/main" val="2166191726"/>
                    </a:ext>
                  </a:extLst>
                </a:gridCol>
                <a:gridCol w="6806453">
                  <a:extLst>
                    <a:ext uri="{9D8B030D-6E8A-4147-A177-3AD203B41FA5}">
                      <a16:colId xmlns:a16="http://schemas.microsoft.com/office/drawing/2014/main" val="870884806"/>
                    </a:ext>
                  </a:extLst>
                </a:gridCol>
              </a:tblGrid>
              <a:tr h="466804">
                <a:tc gridSpan="2">
                  <a:txBody>
                    <a:bodyPr/>
                    <a:lstStyle/>
                    <a:p>
                      <a:pPr algn="ctr" fontAlgn="t"/>
                      <a:r>
                        <a:rPr lang="en-US" sz="2800" b="1" dirty="0">
                          <a:solidFill>
                            <a:srgbClr val="002060"/>
                          </a:solidFill>
                          <a:effectLst/>
                          <a:latin typeface="Calibri" panose="020F0502020204030204" pitchFamily="34" charset="0"/>
                          <a:cs typeface="Calibri" panose="020F0502020204030204" pitchFamily="34" charset="0"/>
                        </a:rPr>
                        <a:t>PHIẾU ĐỌC SÁCH</a:t>
                      </a:r>
                    </a:p>
                  </a:txBody>
                  <a:tcPr/>
                </a:tc>
                <a:tc hMerge="1">
                  <a:txBody>
                    <a:bodyPr/>
                    <a:lstStyle/>
                    <a:p>
                      <a:endParaRPr lang="en-US"/>
                    </a:p>
                  </a:txBody>
                  <a:tcPr/>
                </a:tc>
                <a:extLst>
                  <a:ext uri="{0D108BD9-81ED-4DB2-BD59-A6C34878D82A}">
                    <a16:rowId xmlns:a16="http://schemas.microsoft.com/office/drawing/2014/main" val="3605355896"/>
                  </a:ext>
                </a:extLst>
              </a:tr>
              <a:tr h="816908">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bài: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cuốn sách: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extLst>
                  <a:ext uri="{0D108BD9-81ED-4DB2-BD59-A6C34878D82A}">
                    <a16:rowId xmlns:a16="http://schemas.microsoft.com/office/drawing/2014/main" val="3250219974"/>
                  </a:ext>
                </a:extLst>
              </a:tr>
              <a:tr h="2217321">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Tác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giả</a:t>
                      </a:r>
                      <a:r>
                        <a:rPr lang="en-US" sz="2800" b="1"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Phạm</a:t>
                      </a:r>
                      <a:r>
                        <a:rPr lang="en-US" sz="2800" b="0"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Hoan</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Thông tin mới đối với em: </a:t>
                      </a:r>
                      <a:r>
                        <a:rPr lang="vi-VN" sz="2800" b="0" dirty="0">
                          <a:solidFill>
                            <a:srgbClr val="333333"/>
                          </a:solidFill>
                          <a:effectLst/>
                          <a:latin typeface="Calibri" panose="020F0502020204030204" pitchFamily="34" charset="0"/>
                          <a:cs typeface="Calibri" panose="020F0502020204030204" pitchFamily="34" charset="0"/>
                        </a:rPr>
                        <a:t>Hơi nước bốc lên trời tạo thành những đám mây đen. Khi gặp không khí lạnh, những đám mây tụ lại rơi xuống mặt đất thành mưa, và lại trở thành những hạt nước bé xíu.</a:t>
                      </a:r>
                      <a:endParaRPr lang="vi-VN" sz="2800" b="0" dirty="0">
                        <a:solidFill>
                          <a:srgbClr val="000000"/>
                        </a:solidFill>
                        <a:effectLst/>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364716859"/>
                  </a:ext>
                </a:extLst>
              </a:tr>
              <a:tr h="1167011">
                <a:tc>
                  <a:txBody>
                    <a:bodyPr/>
                    <a:lstStyle/>
                    <a:p>
                      <a:pPr algn="just"/>
                      <a:r>
                        <a:rPr lang="vi-VN" sz="2800" b="1" dirty="0">
                          <a:solidFill>
                            <a:srgbClr val="000000"/>
                          </a:solidFill>
                          <a:effectLst/>
                          <a:latin typeface="Calibri" panose="020F0502020204030204" pitchFamily="34" charset="0"/>
                          <a:cs typeface="Calibri" panose="020F0502020204030204" pitchFamily="34" charset="0"/>
                        </a:rPr>
                        <a:t>Hiện tượng tự nhiên được viết trong bài: </a:t>
                      </a:r>
                      <a:r>
                        <a:rPr lang="vi-VN" sz="2800" b="0" dirty="0">
                          <a:solidFill>
                            <a:srgbClr val="000000"/>
                          </a:solidFill>
                          <a:effectLst/>
                          <a:latin typeface="Calibri" panose="020F0502020204030204" pitchFamily="34" charset="0"/>
                          <a:cs typeface="Calibri" panose="020F0502020204030204" pitchFamily="34" charset="0"/>
                        </a:rPr>
                        <a:t>Mưa</a:t>
                      </a:r>
                    </a:p>
                  </a:txBody>
                  <a:tcPr marL="68580" marR="68580" anchor="ctr"/>
                </a:tc>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Mức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độ</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yêu</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thích</a:t>
                      </a:r>
                      <a:r>
                        <a:rPr lang="en-US" sz="2800" b="0" dirty="0">
                          <a:solidFill>
                            <a:srgbClr val="000000"/>
                          </a:solidFill>
                          <a:effectLst/>
                          <a:latin typeface="Calibri" panose="020F0502020204030204" pitchFamily="34" charset="0"/>
                          <a:cs typeface="Calibri" panose="020F0502020204030204" pitchFamily="34" charset="0"/>
                        </a:rPr>
                        <a:t>: 5 </a:t>
                      </a:r>
                      <a:r>
                        <a:rPr lang="en-US" sz="2800" b="0" dirty="0" err="1">
                          <a:solidFill>
                            <a:srgbClr val="000000"/>
                          </a:solidFill>
                          <a:effectLst/>
                          <a:latin typeface="Calibri" panose="020F0502020204030204" pitchFamily="34" charset="0"/>
                          <a:cs typeface="Calibri" panose="020F0502020204030204" pitchFamily="34" charset="0"/>
                        </a:rPr>
                        <a:t>sao</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extLst>
                  <a:ext uri="{0D108BD9-81ED-4DB2-BD59-A6C34878D82A}">
                    <a16:rowId xmlns:a16="http://schemas.microsoft.com/office/drawing/2014/main" val="3750558091"/>
                  </a:ext>
                </a:extLst>
              </a:tr>
            </a:tbl>
          </a:graphicData>
        </a:graphic>
      </p:graphicFrame>
    </p:spTree>
    <p:extLst>
      <p:ext uri="{BB962C8B-B14F-4D97-AF65-F5344CB8AC3E}">
        <p14:creationId xmlns:p14="http://schemas.microsoft.com/office/powerpoint/2010/main" val="3410290283"/>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446905" cy="6361247"/>
          </a:xfrm>
          <a:prstGeom prst="rect">
            <a:avLst/>
          </a:prstGeom>
          <a:effectLst>
            <a:outerShdw blurRad="25400" algn="ctr" rotWithShape="0">
              <a:prstClr val="black">
                <a:alpha val="69000"/>
              </a:prstClr>
            </a:outerShdw>
          </a:effectLst>
        </p:spPr>
      </p:pic>
      <p:pic>
        <p:nvPicPr>
          <p:cNvPr id="4" name="Picture 3">
            <a:extLst>
              <a:ext uri="{FF2B5EF4-FFF2-40B4-BE49-F238E27FC236}">
                <a16:creationId xmlns:a16="http://schemas.microsoft.com/office/drawing/2014/main" id="{10371448-E3BB-4077-9A35-1449491403BF}"/>
              </a:ext>
            </a:extLst>
          </p:cNvPr>
          <p:cNvPicPr>
            <a:picLocks noChangeAspect="1"/>
          </p:cNvPicPr>
          <p:nvPr/>
        </p:nvPicPr>
        <p:blipFill>
          <a:blip r:embed="rId6"/>
          <a:stretch>
            <a:fillRect/>
          </a:stretch>
        </p:blipFill>
        <p:spPr>
          <a:xfrm>
            <a:off x="2694517" y="2748457"/>
            <a:ext cx="6822015" cy="1780186"/>
          </a:xfrm>
          <a:prstGeom prst="rect">
            <a:avLst/>
          </a:prstGeom>
        </p:spPr>
      </p:pic>
    </p:spTree>
    <p:extLst>
      <p:ext uri="{BB962C8B-B14F-4D97-AF65-F5344CB8AC3E}">
        <p14:creationId xmlns:p14="http://schemas.microsoft.com/office/powerpoint/2010/main" val="2757042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39C0BE2-9349-46AE-AF4F-F7048EBD1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21" y="0"/>
            <a:ext cx="11389659" cy="7404853"/>
          </a:xfrm>
          <a:prstGeom prst="rect">
            <a:avLst/>
          </a:prstGeom>
          <a:effectLst>
            <a:outerShdw blurRad="25400" algn="ctr" rotWithShape="0">
              <a:prstClr val="black">
                <a:alpha val="67000"/>
              </a:prstClr>
            </a:outerShdw>
          </a:effectLst>
        </p:spPr>
      </p:pic>
      <p:sp>
        <p:nvSpPr>
          <p:cNvPr id="14" name="Rectangle 13"/>
          <p:cNvSpPr/>
          <p:nvPr/>
        </p:nvSpPr>
        <p:spPr>
          <a:xfrm>
            <a:off x="3370408" y="1239472"/>
            <a:ext cx="5780346" cy="1077218"/>
          </a:xfrm>
          <a:prstGeom prst="rect">
            <a:avLst/>
          </a:prstGeom>
        </p:spPr>
        <p:txBody>
          <a:bodyPr wrap="square">
            <a:spAutoFit/>
          </a:bodyPr>
          <a:lstStyle/>
          <a:p>
            <a:pPr lvl="0" algn="ctr"/>
            <a:r>
              <a:rPr lang="en-US" sz="3200" kern="0" dirty="0">
                <a:solidFill>
                  <a:srgbClr val="FF0066"/>
                </a:solidFill>
                <a:latin typeface="Calibri" panose="020F0502020204030204" pitchFamily="34" charset="0"/>
                <a:cs typeface="Calibri" panose="020F0502020204030204" pitchFamily="34" charset="0"/>
              </a:rPr>
              <a:t>Chia </a:t>
            </a:r>
            <a:r>
              <a:rPr lang="en-US" sz="3200" kern="0" dirty="0" err="1">
                <a:solidFill>
                  <a:srgbClr val="FF0066"/>
                </a:solidFill>
                <a:latin typeface="Calibri" panose="020F0502020204030204" pitchFamily="34" charset="0"/>
                <a:cs typeface="Calibri" panose="020F0502020204030204" pitchFamily="34" charset="0"/>
              </a:rPr>
              <a:t>sẻ</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với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bạn</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về</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những</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thông</a:t>
            </a:r>
            <a:r>
              <a:rPr lang="en-US" sz="3200" kern="0" dirty="0">
                <a:solidFill>
                  <a:srgbClr val="FF0066"/>
                </a:solidFill>
                <a:latin typeface="Calibri" panose="020F0502020204030204" pitchFamily="34" charset="0"/>
                <a:cs typeface="Calibri" panose="020F0502020204030204" pitchFamily="34" charset="0"/>
              </a:rPr>
              <a:t> tin </a:t>
            </a:r>
            <a:r>
              <a:rPr lang="en-US" sz="3200" kern="0" dirty="0" err="1">
                <a:solidFill>
                  <a:srgbClr val="FF0066"/>
                </a:solidFill>
                <a:latin typeface="Calibri" panose="020F0502020204030204" pitchFamily="34" charset="0"/>
                <a:cs typeface="Calibri" panose="020F0502020204030204" pitchFamily="34" charset="0"/>
              </a:rPr>
              <a:t>mới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mà</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em</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biết</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sau</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khi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đọc</a:t>
            </a:r>
            <a:r>
              <a:rPr lang="en-US" sz="3200" kern="0" dirty="0">
                <a:solidFill>
                  <a:srgbClr val="FF0066"/>
                </a:solidFill>
                <a:latin typeface="Calibri" panose="020F0502020204030204" pitchFamily="34" charset="0"/>
                <a:cs typeface="Calibri" panose="020F0502020204030204" pitchFamily="34" charset="0"/>
              </a:rPr>
              <a:t>.</a:t>
            </a:r>
            <a:endParaRPr kumimoji="0" lang="en-US" sz="16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0" b="100000" l="1163" r="96512">
                        <a14:backgroundMark x1="12791" y1="89474" x2="48256" y2="87368"/>
                        <a14:backgroundMark x1="74419" y1="96842" x2="93023" y2="97895"/>
                        <a14:backgroundMark x1="67442" y1="96842" x2="72674" y2="92632"/>
                      </a14:backgroundRemoval>
                    </a14:imgEffect>
                    <a14:imgEffect>
                      <a14:sharpenSoften amount="25000"/>
                    </a14:imgEffect>
                    <a14:imgEffect>
                      <a14:saturation sat="300000"/>
                    </a14:imgEffect>
                  </a14:imgLayer>
                </a14:imgProps>
              </a:ext>
            </a:extLst>
          </a:blip>
          <a:stretch>
            <a:fillRect/>
          </a:stretch>
        </p:blipFill>
        <p:spPr>
          <a:xfrm>
            <a:off x="733468" y="4854632"/>
            <a:ext cx="3085336" cy="1704109"/>
          </a:xfrm>
          <a:prstGeom prst="rect">
            <a:avLst/>
          </a:prstGeom>
        </p:spPr>
      </p:pic>
      <p:sp>
        <p:nvSpPr>
          <p:cNvPr id="15" name="矩形: 圆角 6">
            <a:extLst>
              <a:ext uri="{FF2B5EF4-FFF2-40B4-BE49-F238E27FC236}">
                <a16:creationId xmlns:a16="http://schemas.microsoft.com/office/drawing/2014/main" id="{B5FFE863-37B3-4F1A-8D55-751956D26D5A}"/>
              </a:ext>
            </a:extLst>
          </p:cNvPr>
          <p:cNvSpPr/>
          <p:nvPr/>
        </p:nvSpPr>
        <p:spPr>
          <a:xfrm>
            <a:off x="4245312" y="2923327"/>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rPr>
              <a:t>1</a:t>
            </a:r>
            <a:endParaRPr kumimoji="0" lang="zh-CN" altLang="en-US"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6" name="Rectangle 15"/>
          <p:cNvSpPr/>
          <p:nvPr/>
        </p:nvSpPr>
        <p:spPr>
          <a:xfrm>
            <a:off x="4842073" y="2655025"/>
            <a:ext cx="5780346" cy="1077218"/>
          </a:xfrm>
          <a:prstGeom prst="rect">
            <a:avLst/>
          </a:prstGeom>
        </p:spPr>
        <p:txBody>
          <a:bodyPr wrap="square">
            <a:spAutoFit/>
          </a:bodyPr>
          <a:lstStyle/>
          <a:p>
            <a:pPr lvl="0"/>
            <a:r>
              <a:rPr lang="en-US" sz="3200" b="1" kern="0">
                <a:solidFill>
                  <a:srgbClr val="1E7D8A"/>
                </a:solidFill>
                <a:latin typeface="Calibri" panose="020F0502020204030204" pitchFamily="34" charset="0"/>
                <a:cs typeface="Calibri" panose="020F0502020204030204" pitchFamily="34" charset="0"/>
              </a:rPr>
              <a:t>Nhờ bài đọc này, em biết thêm những điều gì?</a:t>
            </a:r>
            <a:endParaRPr kumimoji="0" lang="en-US" sz="1600" b="1" i="0" u="none" strike="noStrike" kern="1200" cap="none" spc="0" normalizeH="0" baseline="0" noProof="0" dirty="0">
              <a:ln>
                <a:noFill/>
              </a:ln>
              <a:solidFill>
                <a:srgbClr val="1E7D8A"/>
              </a:solidFill>
              <a:effectLst/>
              <a:uLnTx/>
              <a:uFillTx/>
              <a:latin typeface="Calibri" panose="020F0502020204030204" pitchFamily="34" charset="0"/>
              <a:cs typeface="Calibri" panose="020F0502020204030204" pitchFamily="34" charset="0"/>
            </a:endParaRPr>
          </a:p>
        </p:txBody>
      </p:sp>
      <p:sp>
        <p:nvSpPr>
          <p:cNvPr id="18" name="Rectangle 17"/>
          <p:cNvSpPr/>
          <p:nvPr/>
        </p:nvSpPr>
        <p:spPr>
          <a:xfrm>
            <a:off x="4842072" y="4099054"/>
            <a:ext cx="5149825" cy="1077218"/>
          </a:xfrm>
          <a:prstGeom prst="rect">
            <a:avLst/>
          </a:prstGeom>
        </p:spPr>
        <p:txBody>
          <a:bodyPr wrap="square">
            <a:spAutoFit/>
          </a:bodyPr>
          <a:lstStyle/>
          <a:p>
            <a:pPr lvl="0"/>
            <a:r>
              <a:rPr lang="vi-VN" sz="3200" b="1" kern="0">
                <a:solidFill>
                  <a:srgbClr val="1E7D8A"/>
                </a:solidFill>
                <a:latin typeface="Calibri" panose="020F0502020204030204" pitchFamily="34" charset="0"/>
                <a:cs typeface="Calibri" panose="020F0502020204030204" pitchFamily="34" charset="0"/>
              </a:rPr>
              <a:t>Em ấn tượng nhất với thông tin mới nào?</a:t>
            </a:r>
            <a:endParaRPr kumimoji="0" lang="en-US" sz="1600" b="1" i="0" u="none" strike="noStrike" kern="1200" cap="none" spc="0" normalizeH="0" baseline="0" noProof="0" dirty="0">
              <a:ln>
                <a:noFill/>
              </a:ln>
              <a:solidFill>
                <a:srgbClr val="1E7D8A"/>
              </a:solidFill>
              <a:effectLst/>
              <a:uLnTx/>
              <a:uFillTx/>
              <a:latin typeface="Calibri" panose="020F0502020204030204" pitchFamily="34" charset="0"/>
              <a:cs typeface="Calibri" panose="020F0502020204030204" pitchFamily="34" charset="0"/>
            </a:endParaRPr>
          </a:p>
        </p:txBody>
      </p:sp>
      <p:sp>
        <p:nvSpPr>
          <p:cNvPr id="19" name="矩形: 圆角 6">
            <a:extLst>
              <a:ext uri="{FF2B5EF4-FFF2-40B4-BE49-F238E27FC236}">
                <a16:creationId xmlns:a16="http://schemas.microsoft.com/office/drawing/2014/main" id="{B5FFE863-37B3-4F1A-8D55-751956D26D5A}"/>
              </a:ext>
            </a:extLst>
          </p:cNvPr>
          <p:cNvSpPr/>
          <p:nvPr/>
        </p:nvSpPr>
        <p:spPr>
          <a:xfrm>
            <a:off x="4245312" y="4196714"/>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rPr>
              <a:t>2</a:t>
            </a:r>
            <a:endParaRPr kumimoji="0" lang="zh-CN" altLang="en-US"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8859" y="5241402"/>
            <a:ext cx="2328768" cy="1639729"/>
          </a:xfrm>
          <a:prstGeom prst="rect">
            <a:avLst/>
          </a:prstGeom>
        </p:spPr>
      </p:pic>
    </p:spTree>
    <p:extLst>
      <p:ext uri="{BB962C8B-B14F-4D97-AF65-F5344CB8AC3E}">
        <p14:creationId xmlns:p14="http://schemas.microsoft.com/office/powerpoint/2010/main" val="20457475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14"/>
                                        </p:tgtEl>
                                        <p:attrNameLst>
                                          <p:attrName>style.visibility</p:attrName>
                                        </p:attrNameLst>
                                      </p:cBhvr>
                                      <p:to>
                                        <p:strVal val="visible"/>
                                      </p:to>
                                    </p:set>
                                  </p:childTnLst>
                                </p:cTn>
                              </p:par>
                              <p:par>
                                <p:cTn id="7" presetID="15" presetClass="emph" presetSubtype="0" grpId="1" nodeType="withEffect">
                                  <p:stCondLst>
                                    <p:cond delay="0"/>
                                  </p:stCondLst>
                                  <p:iterate type="lt">
                                    <p:tmAbs val="25"/>
                                  </p:iterate>
                                  <p:childTnLst>
                                    <p:set>
                                      <p:cBhvr override="childStyle">
                                        <p:cTn id="8" dur="indefinite"/>
                                        <p:tgtEl>
                                          <p:spTgt spid="14"/>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DBC1ECB0-12D4-47AB-8A7A-6AD6A9E9B7C0}"/>
              </a:ext>
            </a:extLst>
          </p:cNvPr>
          <p:cNvSpPr/>
          <p:nvPr/>
        </p:nvSpPr>
        <p:spPr>
          <a:xfrm>
            <a:off x="630891" y="645459"/>
            <a:ext cx="10930218" cy="5567082"/>
          </a:xfrm>
          <a:prstGeom prst="roundRect">
            <a:avLst>
              <a:gd name="adj" fmla="val 16184"/>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B12711FF-E6B8-4951-8A7F-D6D1E3AD7C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81" y="1162373"/>
            <a:ext cx="4864188" cy="4864188"/>
          </a:xfrm>
          <a:prstGeom prst="rect">
            <a:avLst/>
          </a:prstGeom>
          <a:effectLst>
            <a:outerShdw blurRad="25400" dist="25400" dir="18900000" algn="bl" rotWithShape="0">
              <a:prstClr val="black">
                <a:alpha val="40000"/>
              </a:prstClr>
            </a:outerShdw>
          </a:effectLst>
        </p:spPr>
      </p:pic>
      <p:pic>
        <p:nvPicPr>
          <p:cNvPr id="22" name="Picture 21"/>
          <p:cNvPicPr>
            <a:picLocks noChangeAspect="1"/>
          </p:cNvPicPr>
          <p:nvPr/>
        </p:nvPicPr>
        <p:blipFill>
          <a:blip r:embed="rId6"/>
          <a:stretch>
            <a:fillRect/>
          </a:stretch>
        </p:blipFill>
        <p:spPr>
          <a:xfrm>
            <a:off x="3676978" y="2568835"/>
            <a:ext cx="8894835" cy="2523963"/>
          </a:xfrm>
          <a:prstGeom prst="rect">
            <a:avLst/>
          </a:prstGeom>
        </p:spPr>
      </p:pic>
      <p:sp>
        <p:nvSpPr>
          <p:cNvPr id="23" name="箭头: 五边形 10">
            <a:extLst>
              <a:ext uri="{FF2B5EF4-FFF2-40B4-BE49-F238E27FC236}">
                <a16:creationId xmlns:a16="http://schemas.microsoft.com/office/drawing/2014/main" id="{33E4879D-B77F-47B4-91FB-8FAA5380224F}"/>
              </a:ext>
            </a:extLst>
          </p:cNvPr>
          <p:cNvSpPr/>
          <p:nvPr/>
        </p:nvSpPr>
        <p:spPr>
          <a:xfrm>
            <a:off x="7051190" y="1625721"/>
            <a:ext cx="2066365" cy="707886"/>
          </a:xfrm>
          <a:prstGeom prst="homePlate">
            <a:avLst/>
          </a:prstGeom>
          <a:solidFill>
            <a:srgbClr val="F67C08"/>
          </a:solid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5" name="Picture 24"/>
          <p:cNvPicPr>
            <a:picLocks noChangeAspect="1"/>
          </p:cNvPicPr>
          <p:nvPr/>
        </p:nvPicPr>
        <p:blipFill>
          <a:blip r:embed="rId7"/>
          <a:stretch>
            <a:fillRect/>
          </a:stretch>
        </p:blipFill>
        <p:spPr>
          <a:xfrm>
            <a:off x="7077342" y="1656548"/>
            <a:ext cx="1914310" cy="646232"/>
          </a:xfrm>
          <a:prstGeom prst="rect">
            <a:avLst/>
          </a:prstGeom>
        </p:spPr>
      </p:pic>
    </p:spTree>
    <p:extLst>
      <p:ext uri="{BB962C8B-B14F-4D97-AF65-F5344CB8AC3E}">
        <p14:creationId xmlns:p14="http://schemas.microsoft.com/office/powerpoint/2010/main" val="1881094950"/>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TotalTime>
  <Words>317</Words>
  <Application>Microsoft Office PowerPoint</Application>
  <PresentationFormat>Widescreen</PresentationFormat>
  <Paragraphs>42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16</cp:revision>
  <dcterms:created xsi:type="dcterms:W3CDTF">2022-10-18T11:20:47Z</dcterms:created>
  <dcterms:modified xsi:type="dcterms:W3CDTF">2023-01-27T08:19:50Z</dcterms:modified>
</cp:coreProperties>
</file>