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37"/>
  </p:notesMasterIdLst>
  <p:sldIdLst>
    <p:sldId id="567" r:id="rId6"/>
    <p:sldId id="474" r:id="rId7"/>
    <p:sldId id="539" r:id="rId8"/>
    <p:sldId id="256" r:id="rId9"/>
    <p:sldId id="520" r:id="rId10"/>
    <p:sldId id="523" r:id="rId11"/>
    <p:sldId id="561" r:id="rId12"/>
    <p:sldId id="562" r:id="rId13"/>
    <p:sldId id="543" r:id="rId14"/>
    <p:sldId id="544" r:id="rId15"/>
    <p:sldId id="545" r:id="rId16"/>
    <p:sldId id="546" r:id="rId17"/>
    <p:sldId id="563" r:id="rId18"/>
    <p:sldId id="548" r:id="rId19"/>
    <p:sldId id="549" r:id="rId20"/>
    <p:sldId id="540" r:id="rId21"/>
    <p:sldId id="564" r:id="rId22"/>
    <p:sldId id="552" r:id="rId23"/>
    <p:sldId id="565" r:id="rId24"/>
    <p:sldId id="517" r:id="rId25"/>
    <p:sldId id="518" r:id="rId26"/>
    <p:sldId id="554" r:id="rId27"/>
    <p:sldId id="522" r:id="rId28"/>
    <p:sldId id="555" r:id="rId29"/>
    <p:sldId id="566" r:id="rId30"/>
    <p:sldId id="556" r:id="rId31"/>
    <p:sldId id="557" r:id="rId32"/>
    <p:sldId id="558" r:id="rId33"/>
    <p:sldId id="559" r:id="rId34"/>
    <p:sldId id="560" r:id="rId35"/>
    <p:sldId id="476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5531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56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1+2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6"/>
            <a:ext cx="10519736" cy="1058798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2.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2575820"/>
            <a:ext cx="6899958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chơi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hai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bố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xưng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hô</a:t>
            </a:r>
            <a:r>
              <a:rPr lang="en-US" altLang="zh-CN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bác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 và ‘</a:t>
            </a:r>
            <a:r>
              <a:rPr lang="vi-VN" altLang="zh-CN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tôi</a:t>
            </a:r>
            <a:r>
              <a:rPr lang="vi-VN" altLang="zh-CN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’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286604" y="2197619"/>
            <a:ext cx="4062464" cy="33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49D0B-9D2F-4FDD-A935-A55E32B03199}"/>
              </a:ext>
            </a:extLst>
          </p:cNvPr>
          <p:cNvSpPr txBox="1"/>
          <p:nvPr/>
        </p:nvSpPr>
        <p:spPr>
          <a:xfrm>
            <a:off x="1604257" y="1416050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Nhìn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hai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Hường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đón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bát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cơm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mẹ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nhớ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tới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5FC693-4CD4-45E5-A67B-974678D90A96}"/>
              </a:ext>
            </a:extLst>
          </p:cNvPr>
          <p:cNvSpPr txBox="1"/>
          <p:nvPr/>
        </p:nvSpPr>
        <p:spPr>
          <a:xfrm>
            <a:off x="1228299" y="2651125"/>
            <a:ext cx="96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53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4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403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Biết nấu ăn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Có cử chỉ và lời nói lễ phép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Chăm làm và biết giúp đỡ bố mẹ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25592" y="1890675"/>
            <a:ext cx="9340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53131" y="3048480"/>
            <a:ext cx="572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</a:t>
            </a: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A. Cho tôi xin bát miến.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28107" y="4030346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B. Dạ, xin bác bát miến ạ.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3962231" y="5099897"/>
            <a:ext cx="652607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smtClean="0">
                <a:latin typeface="+mj-lt"/>
                <a:sym typeface="Wingdings" panose="05000000000000000000" pitchFamily="2" charset="2"/>
              </a:rPr>
              <a:t> C. Đưa tôi bát miến!</a:t>
            </a:r>
            <a:endParaRPr lang="vi-VN" sz="3200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95725" y="4230799"/>
            <a:ext cx="676275" cy="630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586" t="50000" r="79985" b="40086"/>
          <a:stretch/>
        </p:blipFill>
        <p:spPr>
          <a:xfrm>
            <a:off x="504967" y="1282890"/>
            <a:ext cx="1228299" cy="12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389" t="36419" r="32931" b="25187"/>
          <a:stretch/>
        </p:blipFill>
        <p:spPr>
          <a:xfrm>
            <a:off x="709684" y="1241946"/>
            <a:ext cx="10713492" cy="40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ẹ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HP001 4 hàng" pitchFamily="34" charset="-93"/>
                <a:ea typeface="Times New Roman" panose="02020603050405020304" pitchFamily="18" charset="0"/>
              </a:rPr>
              <a:t>H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12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5" y="209999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àn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tay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173783" y="209056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b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át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cơm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173273" y="280877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nghĩ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4941261" y="3646173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306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nết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ngoan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4954905" y="4462877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ết</a:t>
            </a:r>
            <a:r>
              <a:rPr lang="en-US" sz="3600" b="1" dirty="0" smtClean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HP001 4 hàng" panose="020B0603050302020204" pitchFamily="34" charset="0"/>
              </a:rPr>
              <a:t>ng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oan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xủa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marL="30480" marR="30480" lvl="0"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 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bữa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lễ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đón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bát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lúc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Hường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ngay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nết</a:t>
            </a:r>
            <a:r>
              <a:rPr lang="en-US" sz="3200" b="1" dirty="0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HP001 4 hàng" pitchFamily="34" charset="-93"/>
                <a:ea typeface="Times New Roman" panose="02020603050405020304" pitchFamily="18" charset="0"/>
              </a:rPr>
              <a:t>ngoan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6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4084" y="1651379"/>
            <a:ext cx="959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1201" y="2404280"/>
            <a:ext cx="959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37,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Kuăng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Krông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Đắk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Lắk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7240" t="23757" r="14332" b="38121"/>
          <a:stretch/>
        </p:blipFill>
        <p:spPr>
          <a:xfrm>
            <a:off x="-1" y="95534"/>
            <a:ext cx="11122925" cy="3070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338762" y="318238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là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739329" y="313006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ón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lá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7851018" y="3121145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lẵng</a:t>
            </a:r>
            <a:r>
              <a:rPr lang="en-US" sz="36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hoa</a:t>
            </a:r>
            <a:endParaRPr lang="en-US" sz="36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52717" t="14771" r="15999" b="47710"/>
          <a:stretch/>
        </p:blipFill>
        <p:spPr>
          <a:xfrm>
            <a:off x="7012674" y="3828712"/>
            <a:ext cx="5179326" cy="30292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1856351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au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42" y="4053385"/>
            <a:ext cx="5964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b.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400" dirty="0" err="1" smtClean="0">
                <a:latin typeface=".VnAvant" pitchFamily="34" charset="0"/>
              </a:rPr>
              <a:t>a</a:t>
            </a:r>
            <a:r>
              <a:rPr lang="en-US" sz="2800" dirty="0" err="1" smtClean="0"/>
              <a:t>o</a:t>
            </a:r>
            <a:r>
              <a:rPr lang="en-US" sz="2800" dirty="0" smtClean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400" dirty="0">
                <a:latin typeface=".VnAvant" pitchFamily="34" charset="0"/>
              </a:rPr>
              <a:t>a</a:t>
            </a:r>
            <a:r>
              <a:rPr lang="en-US" sz="2400" dirty="0" smtClean="0">
                <a:latin typeface=".VnAvant" pitchFamily="34" charset="0"/>
              </a:rPr>
              <a:t>u</a:t>
            </a:r>
            <a:r>
              <a:rPr lang="en-US" sz="2800" dirty="0" smtClean="0"/>
              <a:t> </a:t>
            </a:r>
            <a:r>
              <a:rPr lang="en-US" sz="2800" dirty="0" err="1" smtClean="0"/>
              <a:t>thay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ô </a:t>
            </a:r>
            <a:r>
              <a:rPr lang="en-US" sz="2800" dirty="0" err="1" smtClean="0"/>
              <a:t>vuông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- </a:t>
            </a:r>
            <a:r>
              <a:rPr lang="en-US" sz="2400" dirty="0" err="1" smtClean="0">
                <a:latin typeface=".VnAvant" pitchFamily="34" charset="0"/>
              </a:rPr>
              <a:t>Hµng</a:t>
            </a:r>
            <a:r>
              <a:rPr lang="en-US" sz="2400" dirty="0" smtClean="0">
                <a:latin typeface=".VnAvant" pitchFamily="34" charset="0"/>
              </a:rPr>
              <a:t> c……. </a:t>
            </a:r>
            <a:r>
              <a:rPr lang="en-US" sz="2400" dirty="0" err="1">
                <a:latin typeface=".VnAvant" pitchFamily="34" charset="0"/>
              </a:rPr>
              <a:t>t</a:t>
            </a:r>
            <a:r>
              <a:rPr lang="en-US" sz="2400" dirty="0" err="1" smtClean="0">
                <a:latin typeface=".VnAvant" pitchFamily="34" charset="0"/>
              </a:rPr>
              <a:t>rước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cổng</a:t>
            </a:r>
            <a:r>
              <a:rPr lang="en-US" sz="2400" dirty="0" smtClean="0">
                <a:latin typeface=".VnAvant" pitchFamily="34" charset="0"/>
              </a:rPr>
              <a:t> c……. </a:t>
            </a:r>
            <a:r>
              <a:rPr lang="en-US" sz="2400" dirty="0" err="1" smtClean="0">
                <a:latin typeface=".VnAvant" pitchFamily="34" charset="0"/>
              </a:rPr>
              <a:t>vøt</a:t>
            </a:r>
            <a:r>
              <a:rPr lang="en-US" sz="2400" dirty="0" smtClean="0">
                <a:latin typeface=".VnAvant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- </a:t>
            </a:r>
            <a:r>
              <a:rPr lang="en-US" sz="2800" dirty="0" err="1" smtClean="0"/>
              <a:t>C</a:t>
            </a:r>
            <a:r>
              <a:rPr lang="en-US" sz="2400" dirty="0" err="1" smtClean="0">
                <a:latin typeface=".VnAvant" pitchFamily="34" charset="0"/>
              </a:rPr>
              <a:t>©</a:t>
            </a:r>
            <a:r>
              <a:rPr lang="en-US" sz="2800" dirty="0" err="1" smtClean="0"/>
              <a:t>y</a:t>
            </a:r>
            <a:r>
              <a:rPr lang="en-US" sz="2800" dirty="0" smtClean="0"/>
              <a:t> </a:t>
            </a:r>
            <a:r>
              <a:rPr lang="en-US" sz="2800" dirty="0" err="1" smtClean="0"/>
              <a:t>bưởi</a:t>
            </a:r>
            <a:r>
              <a:rPr lang="en-US" sz="2800" dirty="0" smtClean="0"/>
              <a:t> s…… </a:t>
            </a:r>
            <a:r>
              <a:rPr lang="en-US" sz="2800" dirty="0" err="1" smtClean="0"/>
              <a:t>nh</a:t>
            </a:r>
            <a:r>
              <a:rPr lang="en-US" sz="2400" dirty="0">
                <a:latin typeface=".VnAvant" pitchFamily="34" charset="0"/>
              </a:rPr>
              <a:t>µ</a:t>
            </a:r>
            <a:r>
              <a:rPr lang="en-US" sz="2400" dirty="0" smtClean="0"/>
              <a:t> </a:t>
            </a:r>
            <a:r>
              <a:rPr lang="en-US" sz="2800" dirty="0" err="1" smtClean="0"/>
              <a:t>s</a:t>
            </a:r>
            <a:r>
              <a:rPr lang="en-US" sz="2400" dirty="0" err="1">
                <a:latin typeface=".VnAvant" pitchFamily="34" charset="0"/>
              </a:rPr>
              <a:t>a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800" dirty="0" err="1" smtClean="0"/>
              <a:t>trĩu</a:t>
            </a:r>
            <a:r>
              <a:rPr lang="en-US" sz="2400" dirty="0" smtClean="0"/>
              <a:t> </a:t>
            </a:r>
            <a:r>
              <a:rPr lang="en-US" sz="2800" dirty="0" err="1" smtClean="0"/>
              <a:t>qu</a:t>
            </a:r>
            <a:r>
              <a:rPr lang="en-US" sz="2400" dirty="0" smtClean="0">
                <a:latin typeface=".VnAvant" pitchFamily="34" charset="0"/>
              </a:rPr>
              <a:t>¶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7012674" y="3828712"/>
            <a:ext cx="302526" cy="47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4547233" y="4942455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.VnAvant" pitchFamily="34" charset="0"/>
              </a:rPr>
              <a:t>ao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2322521" y="5668061"/>
            <a:ext cx="682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.VnAvant" pitchFamily="34" charset="0"/>
              </a:rPr>
              <a:t>au</a:t>
            </a:r>
            <a:endParaRPr lang="en-US" sz="24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  <p:bldP spid="3" grpId="0"/>
      <p:bldP spid="4" grpId="0" animBg="1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2"/>
          <a:srcRect l="14256" t="15996" r="16628" b="46835"/>
          <a:stretch/>
        </p:blipFill>
        <p:spPr>
          <a:xfrm>
            <a:off x="27297" y="0"/>
            <a:ext cx="12037324" cy="339829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3750971" y="4203525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6671593" y="4205800"/>
            <a:ext cx="2652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453462" y="4205800"/>
            <a:ext cx="2040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trọng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828076" y="5106544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chỉ: thể hiện tính cách của bản thân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909962" y="5843719"/>
            <a:ext cx="809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chơi: chỉ hoạt động</a:t>
            </a:r>
            <a:endParaRPr lang="en-US" sz="3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722304" y="3564336"/>
            <a:ext cx="1060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chỉ tình cảm của người thân trong gia đình: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39673" y="2627194"/>
            <a:ext cx="9864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l="19766" t="53574" r="12725" b="27229"/>
          <a:stretch/>
        </p:blipFill>
        <p:spPr>
          <a:xfrm>
            <a:off x="-2272" y="125105"/>
            <a:ext cx="12192000" cy="19243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481201" y="3325504"/>
            <a:ext cx="27632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12943" y="133748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265391" y="1337481"/>
            <a:ext cx="1348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1334" y="1887941"/>
            <a:ext cx="17523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62781" y="1887941"/>
            <a:ext cx="1483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4417" y="4092053"/>
            <a:ext cx="17919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26688" y="473578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1569904" y="5434101"/>
            <a:ext cx="27177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996" t="34785" r="15021" b="23553"/>
          <a:stretch/>
        </p:blipFill>
        <p:spPr>
          <a:xfrm>
            <a:off x="0" y="-1"/>
            <a:ext cx="12192000" cy="41489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1" y="1132764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87722" y="1119115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8108" y="169249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5469" y="2313801"/>
            <a:ext cx="771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71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BC1AC8E5-7845-493E-9E81-705F8DEE7CD4}"/>
              </a:ext>
            </a:extLst>
          </p:cNvPr>
          <p:cNvSpPr/>
          <p:nvPr/>
        </p:nvSpPr>
        <p:spPr>
          <a:xfrm>
            <a:off x="945846" y="3944203"/>
            <a:ext cx="11246152" cy="65509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F01101-A758-4B75-B74E-8B6EE236BD09}"/>
              </a:ext>
            </a:extLst>
          </p:cNvPr>
          <p:cNvSpPr/>
          <p:nvPr/>
        </p:nvSpPr>
        <p:spPr>
          <a:xfrm>
            <a:off x="945845" y="4816930"/>
            <a:ext cx="11246153" cy="6966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”, “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E4830BD-C189-4B15-BC18-FFBE3327FD2F}"/>
              </a:ext>
            </a:extLst>
          </p:cNvPr>
          <p:cNvSpPr/>
          <p:nvPr/>
        </p:nvSpPr>
        <p:spPr>
          <a:xfrm>
            <a:off x="945845" y="5746349"/>
            <a:ext cx="11246154" cy="10413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/>
          <a:srcRect l="13050" t="15102" r="14920" b="37742"/>
          <a:stretch/>
        </p:blipFill>
        <p:spPr>
          <a:xfrm>
            <a:off x="45941" y="-3"/>
            <a:ext cx="12146059" cy="39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5" y="485147"/>
            <a:ext cx="105812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982639" y="1796517"/>
            <a:ext cx="10413242" cy="3769649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41807" y="3095774"/>
            <a:ext cx="8335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kể về ai trong gia đình?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tình cảm thế nào với người đó? Vì sao?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5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</a:t>
            </a:r>
            <a:r>
              <a:rPr kumimoji="0" lang="en-US" sz="40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TRÒ</a:t>
            </a:r>
            <a:r>
              <a:rPr kumimoji="0" lang="en-US" sz="4000" b="1" i="0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CỦA BỐ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893" t="27043" r="38165" b="65412"/>
          <a:stretch/>
        </p:blipFill>
        <p:spPr>
          <a:xfrm>
            <a:off x="0" y="890955"/>
            <a:ext cx="9847385" cy="117230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2"/>
          <a:srcRect l="15680" t="33685" r="74458" b="51579"/>
          <a:stretch/>
        </p:blipFill>
        <p:spPr>
          <a:xfrm>
            <a:off x="375139" y="2063263"/>
            <a:ext cx="1547446" cy="1570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33827" t="23060" r="32445" b="36800"/>
          <a:stretch/>
        </p:blipFill>
        <p:spPr>
          <a:xfrm>
            <a:off x="2526134" y="2063263"/>
            <a:ext cx="6922666" cy="4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18803-ACDB-4DD7-8BAE-A87E0D62EE1E}"/>
              </a:ext>
            </a:extLst>
          </p:cNvPr>
          <p:cNvSpPr txBox="1"/>
          <p:nvPr/>
        </p:nvSpPr>
        <p:spPr>
          <a:xfrm>
            <a:off x="391242" y="434811"/>
            <a:ext cx="1049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"/>
              </a:spcBef>
              <a:spcAft>
                <a:spcPts val="100"/>
              </a:spcAft>
            </a:pPr>
            <a:r>
              <a:rPr lang="vi-VN" sz="3200" dirty="0">
                <a:latin typeface="+mj-lt"/>
              </a:rPr>
              <a:t>1.</a:t>
            </a:r>
            <a:r>
              <a:rPr lang="vi-VN" sz="3200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đọc </a:t>
            </a:r>
            <a:r>
              <a:rPr lang="vi-VN" sz="3200" dirty="0" smtClean="0">
                <a:latin typeface="+mj-lt"/>
              </a:rPr>
              <a:t>một bài thơ, câu chuyện về tình cảm gia đình.</a:t>
            </a:r>
            <a:endParaRPr lang="vi-VN" sz="32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5383D-8820-497D-92CC-C3F32996A568}"/>
              </a:ext>
            </a:extLst>
          </p:cNvPr>
          <p:cNvSpPr txBox="1"/>
          <p:nvPr/>
        </p:nvSpPr>
        <p:spPr>
          <a:xfrm>
            <a:off x="391242" y="1192635"/>
            <a:ext cx="1180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2.</a:t>
            </a:r>
            <a:r>
              <a:rPr lang="vi-VN" sz="3200" b="1" dirty="0">
                <a:solidFill>
                  <a:srgbClr val="17479D"/>
                </a:solidFill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Chia sẻ với các bạn cảm xúc của em về bài thơ, câu chuyện đó.</a:t>
            </a:r>
            <a:endParaRPr lang="vi-VN" sz="32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3796" t="15179" r="14103" b="27637"/>
          <a:stretch/>
        </p:blipFill>
        <p:spPr>
          <a:xfrm>
            <a:off x="2279176" y="3411940"/>
            <a:ext cx="7792872" cy="344606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/>
          <a:srcRect l="19766" t="16405" r="55894" b="63581"/>
          <a:stretch/>
        </p:blipFill>
        <p:spPr>
          <a:xfrm>
            <a:off x="2811439" y="2183641"/>
            <a:ext cx="2688609" cy="151490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59824" t="16405" r="18006" b="61539"/>
          <a:stretch/>
        </p:blipFill>
        <p:spPr>
          <a:xfrm>
            <a:off x="7287907" y="2183641"/>
            <a:ext cx="2715905" cy="149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6170921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037995" y="2147681"/>
            <a:ext cx="20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ngạc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789373" y="3602434"/>
            <a:ext cx="1417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cỗ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96227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109977" y="4241931"/>
            <a:ext cx="240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441887" y="4524517"/>
            <a:ext cx="11610976" cy="18558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504825" y="3215883"/>
            <a:ext cx="11610976" cy="12947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497828" y="474620"/>
            <a:ext cx="11617973" cy="27333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657600" y="407236"/>
            <a:ext cx="11534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rãnh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rỗi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“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cỗ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”.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Hường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bát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nhựa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bố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0480" marR="30480"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  -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xơi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pPr marL="30480" marR="30480" lvl="0" algn="l" defTabSz="914400" rtl="0" eaLnBrk="1" fontAlgn="auto" latinLnBrk="0" hangingPunct="1"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Cảm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ơn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497827" y="3064041"/>
            <a:ext cx="116179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xơi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ạ?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miến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ạ.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870807" y="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CỦA BỐ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8906587" y="6363866"/>
            <a:ext cx="2990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kumimoji="0" lang="en-US" sz="22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kumimoji="0" lang="en-US" sz="2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Thu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2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737568" y="3222765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870807" y="253715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501326" y="4415333"/>
            <a:ext cx="11617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- </a:t>
            </a:r>
            <a:r>
              <a:rPr lang="en-US" sz="2200" baseline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200" baseline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en-US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nay,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nết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ngoan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685028" y="4486574"/>
            <a:ext cx="465486" cy="421373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1" grpId="0" animBg="1"/>
      <p:bldP spid="2" grpId="0"/>
      <p:bldP spid="6" grpId="0"/>
      <p:bldP spid="16" grpId="0" animBg="1"/>
      <p:bldP spid="17" grpId="0" animBg="1"/>
      <p:bldP spid="13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918961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3581914" y="289551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10016740" y="247992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6958698" y="245939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054" y="2438996"/>
            <a:ext cx="11382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736079" y="294719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660923" y="2947198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433867" y="1922515"/>
            <a:ext cx="9449373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567405" y="2547958"/>
            <a:ext cx="7270424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Xơi: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lời mời lịch sự) ăn, uống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08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02639" y="1667476"/>
            <a:ext cx="6890304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>
            <a:off x="1434713" y="2318033"/>
            <a:ext cx="1096713" cy="79549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bát: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232346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63" y="3294566"/>
            <a:ext cx="3794012" cy="260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91229" y="2459504"/>
            <a:ext cx="42717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(từ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miền Bắc) còn miền Nam gọi là cái chén để ăn cơm.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251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-1905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836132" y="1097562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Hường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trò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chơi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9B4B85-C1A0-46C9-9B77-B81A84693A78}"/>
              </a:ext>
            </a:extLst>
          </p:cNvPr>
          <p:cNvSpPr txBox="1"/>
          <p:nvPr/>
        </p:nvSpPr>
        <p:spPr>
          <a:xfrm>
            <a:off x="1477860" y="5579054"/>
            <a:ext cx="1817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nấu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3667082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33773" t="20899" r="33113" b="35397"/>
          <a:stretch/>
        </p:blipFill>
        <p:spPr>
          <a:xfrm>
            <a:off x="3084394" y="2197619"/>
            <a:ext cx="5936775" cy="3311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24777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ắt</a:t>
            </a:r>
            <a:r>
              <a:rPr lang="en-US" altLang="zh-CN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tay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8200220" y="5621665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hát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3642061" y="5579054"/>
            <a:ext cx="164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ă</a:t>
            </a:r>
            <a:r>
              <a:rPr lang="en-US" altLang="zh-CN" sz="32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 </a:t>
            </a:r>
            <a:r>
              <a:rPr lang="en-US" altLang="zh-CN" sz="32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1442497" y="6139262"/>
            <a:ext cx="92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=&gt;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Hường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cỗ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84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1104</Words>
  <Application>Microsoft Office PowerPoint</Application>
  <PresentationFormat>Widescreen</PresentationFormat>
  <Paragraphs>130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Microsoft YaHei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等线</vt:lpstr>
      <vt:lpstr>HP001 4 hàng</vt:lpstr>
      <vt:lpstr>Montserrat</vt:lpstr>
      <vt:lpstr>Nunito</vt:lpstr>
      <vt:lpstr>Times New Roman</vt:lpstr>
      <vt:lpstr>Wingdings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94</cp:revision>
  <dcterms:created xsi:type="dcterms:W3CDTF">2021-06-24T12:42:07Z</dcterms:created>
  <dcterms:modified xsi:type="dcterms:W3CDTF">2024-12-05T02:18:38Z</dcterms:modified>
</cp:coreProperties>
</file>