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411" r:id="rId4"/>
    <p:sldId id="399" r:id="rId5"/>
    <p:sldId id="386" r:id="rId6"/>
    <p:sldId id="257" r:id="rId7"/>
    <p:sldId id="352" r:id="rId8"/>
    <p:sldId id="401" r:id="rId9"/>
    <p:sldId id="402" r:id="rId10"/>
    <p:sldId id="403" r:id="rId11"/>
    <p:sldId id="404" r:id="rId12"/>
    <p:sldId id="405" r:id="rId13"/>
    <p:sldId id="406" r:id="rId14"/>
    <p:sldId id="407" r:id="rId15"/>
    <p:sldId id="408" r:id="rId16"/>
    <p:sldId id="409" r:id="rId17"/>
    <p:sldId id="398" r:id="rId18"/>
    <p:sldId id="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2905"/>
    <a:srgbClr val="D3FFBE"/>
    <a:srgbClr val="633006"/>
    <a:srgbClr val="F7ABC6"/>
    <a:srgbClr val="F3C86F"/>
    <a:srgbClr val="6F3507"/>
    <a:srgbClr val="A6D4BE"/>
    <a:srgbClr val="FFF1BB"/>
    <a:srgbClr val="F44A6E"/>
    <a:srgbClr val="48BC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765" autoAdjust="0"/>
    <p:restoredTop sz="88462" autoAdjust="0"/>
  </p:normalViewPr>
  <p:slideViewPr>
    <p:cSldViewPr snapToGrid="0">
      <p:cViewPr varScale="1">
        <p:scale>
          <a:sx n="33" d="100"/>
          <a:sy n="33" d="100"/>
        </p:scale>
        <p:origin x="-90" y="-1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1113FE-E468-4D4E-AC21-33248DC190B4}" type="datetimeFigureOut">
              <a:rPr lang="en-US" smtClean="0"/>
              <a:t>4/12/2024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9B113D-90BC-4CA8-B8AC-FCEF3FAF9A00}" type="slidenum">
              <a:rPr lang="en-US" smtClean="0"/>
              <a:t>‹#›</a:t>
            </a:fld>
            <a:endParaRPr lang="en-US"/>
          </a:p>
        </p:txBody>
      </p:sp>
    </p:spTree>
    <p:extLst>
      <p:ext uri="{BB962C8B-B14F-4D97-AF65-F5344CB8AC3E}">
        <p14:creationId xmlns:p14="http://schemas.microsoft.com/office/powerpoint/2010/main" val="3986046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a:t>
            </a:fld>
            <a:endParaRPr lang="en-US"/>
          </a:p>
        </p:txBody>
      </p:sp>
    </p:spTree>
    <p:extLst>
      <p:ext uri="{BB962C8B-B14F-4D97-AF65-F5344CB8AC3E}">
        <p14:creationId xmlns:p14="http://schemas.microsoft.com/office/powerpoint/2010/main" val="1462786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9B113D-90BC-4CA8-B8AC-FCEF3FAF9A00}" type="slidenum">
              <a:rPr lang="en-US" smtClean="0"/>
              <a:t>2</a:t>
            </a:fld>
            <a:endParaRPr lang="en-US"/>
          </a:p>
        </p:txBody>
      </p:sp>
    </p:spTree>
    <p:extLst>
      <p:ext uri="{BB962C8B-B14F-4D97-AF65-F5344CB8AC3E}">
        <p14:creationId xmlns:p14="http://schemas.microsoft.com/office/powerpoint/2010/main" val="323297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4</a:t>
            </a:fld>
            <a:endParaRPr lang="en-US"/>
          </a:p>
        </p:txBody>
      </p:sp>
    </p:spTree>
    <p:extLst>
      <p:ext uri="{BB962C8B-B14F-4D97-AF65-F5344CB8AC3E}">
        <p14:creationId xmlns:p14="http://schemas.microsoft.com/office/powerpoint/2010/main" val="592537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5</a:t>
            </a:fld>
            <a:endParaRPr lang="en-US"/>
          </a:p>
        </p:txBody>
      </p:sp>
    </p:spTree>
    <p:extLst>
      <p:ext uri="{BB962C8B-B14F-4D97-AF65-F5344CB8AC3E}">
        <p14:creationId xmlns:p14="http://schemas.microsoft.com/office/powerpoint/2010/main" val="45261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10</a:t>
            </a:fld>
            <a:endParaRPr lang="en-US"/>
          </a:p>
        </p:txBody>
      </p:sp>
    </p:spTree>
    <p:extLst>
      <p:ext uri="{BB962C8B-B14F-4D97-AF65-F5344CB8AC3E}">
        <p14:creationId xmlns:p14="http://schemas.microsoft.com/office/powerpoint/2010/main" val="194025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15</a:t>
            </a:fld>
            <a:endParaRPr lang="en-US"/>
          </a:p>
        </p:txBody>
      </p:sp>
    </p:spTree>
    <p:extLst>
      <p:ext uri="{BB962C8B-B14F-4D97-AF65-F5344CB8AC3E}">
        <p14:creationId xmlns:p14="http://schemas.microsoft.com/office/powerpoint/2010/main" val="1634875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16</a:t>
            </a:fld>
            <a:endParaRPr lang="en-US"/>
          </a:p>
        </p:txBody>
      </p:sp>
    </p:spTree>
    <p:extLst>
      <p:ext uri="{BB962C8B-B14F-4D97-AF65-F5344CB8AC3E}">
        <p14:creationId xmlns:p14="http://schemas.microsoft.com/office/powerpoint/2010/main" val="2386751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E79B113D-90BC-4CA8-B8AC-FCEF3FAF9A00}" type="slidenum">
              <a:rPr lang="en-US" smtClean="0"/>
              <a:t>17</a:t>
            </a:fld>
            <a:endParaRPr lang="en-US"/>
          </a:p>
        </p:txBody>
      </p:sp>
    </p:spTree>
    <p:extLst>
      <p:ext uri="{BB962C8B-B14F-4D97-AF65-F5344CB8AC3E}">
        <p14:creationId xmlns:p14="http://schemas.microsoft.com/office/powerpoint/2010/main" val="2040352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9D29D7-356F-48B7-9256-138F6FFF07F3}"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93564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5768260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797843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9496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509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9D29D7-356F-48B7-9256-138F6FFF07F3}"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3619161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29D7-356F-48B7-9256-138F6FFF07F3}" type="datetimeFigureOut">
              <a:rPr lang="en-US" smtClean="0"/>
              <a:t>4/12/2024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00213299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9D29D7-356F-48B7-9256-138F6FFF07F3}"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7279544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D29D7-356F-48B7-9256-138F6FFF07F3}" type="datetimeFigureOut">
              <a:rPr lang="en-US" smtClean="0"/>
              <a:t>4/12/2024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27397914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9D29D7-356F-48B7-9256-138F6FFF07F3}" type="datetimeFigureOut">
              <a:rPr lang="en-US" smtClean="0"/>
              <a:t>4/12/2024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91211811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29D7-356F-48B7-9256-138F6FFF07F3}" type="datetimeFigureOut">
              <a:rPr lang="en-US" smtClean="0"/>
              <a:t>4/12/2024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3849009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2445890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29D7-356F-48B7-9256-138F6FFF07F3}" type="datetimeFigureOut">
              <a:rPr lang="en-US" smtClean="0"/>
              <a:t>4/12/2024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C97776-62C2-4470-ACDA-2DD47B5166D3}" type="slidenum">
              <a:rPr lang="en-US" smtClean="0"/>
              <a:t>‹#›</a:t>
            </a:fld>
            <a:endParaRPr lang="en-US"/>
          </a:p>
        </p:txBody>
      </p:sp>
    </p:spTree>
    <p:extLst>
      <p:ext uri="{BB962C8B-B14F-4D97-AF65-F5344CB8AC3E}">
        <p14:creationId xmlns:p14="http://schemas.microsoft.com/office/powerpoint/2010/main" val="1352571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29D7-356F-48B7-9256-138F6FFF07F3}" type="datetimeFigureOut">
              <a:rPr lang="en-US" smtClean="0"/>
              <a:t>4/12/2024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C97776-62C2-4470-ACDA-2DD47B5166D3}" type="slidenum">
              <a:rPr lang="en-US" smtClean="0"/>
              <a:t>‹#›</a:t>
            </a:fld>
            <a:endParaRPr lang="en-US"/>
          </a:p>
        </p:txBody>
      </p:sp>
      <p:pic>
        <p:nvPicPr>
          <p:cNvPr id="7" name="Picture 6">
            <a:extLst>
              <a:ext uri="{FF2B5EF4-FFF2-40B4-BE49-F238E27FC236}">
                <a16:creationId xmlns:a16="http://schemas.microsoft.com/office/drawing/2014/main" xmlns="" id="{28F1AE58-BDA0-E411-1946-758A0A67B3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9E16416-92B7-55AB-7766-71CAD6C991E8}"/>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xmlns=""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xmlns=""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3082164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F1AE58-BDA0-E411-1946-758A0A67B323}"/>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3" name="Picture 2">
            <a:extLst>
              <a:ext uri="{FF2B5EF4-FFF2-40B4-BE49-F238E27FC236}">
                <a16:creationId xmlns:a16="http://schemas.microsoft.com/office/drawing/2014/main" xmlns="" id="{59E16416-92B7-55AB-7766-71CAD6C991E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4" name="TextBox 3">
            <a:extLst>
              <a:ext uri="{FF2B5EF4-FFF2-40B4-BE49-F238E27FC236}">
                <a16:creationId xmlns:a16="http://schemas.microsoft.com/office/drawing/2014/main" xmlns="" id="{2FB60561-5ED3-0397-1E59-182B384CF448}"/>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xmlns="" id="{D0DC9B44-B968-914F-C436-919800C6A8A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D0DC9B44-B968-914F-C436-919800C6A8AC}"/>
              </a:ext>
            </a:extLst>
          </p:cNvPr>
          <p:cNvSpPr txBox="1">
            <a:spLocks/>
          </p:cNvSpPr>
          <p:nvPr userDrawn="1"/>
        </p:nvSpPr>
        <p:spPr>
          <a:xfrm>
            <a:off x="10408005" y="-22107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
        <p:nvSpPr>
          <p:cNvPr id="7" name="Title 1">
            <a:extLst>
              <a:ext uri="{FF2B5EF4-FFF2-40B4-BE49-F238E27FC236}">
                <a16:creationId xmlns:a16="http://schemas.microsoft.com/office/drawing/2014/main" xmlns="" id="{D0DC9B44-B968-914F-C436-919800C6A8AC}"/>
              </a:ext>
            </a:extLst>
          </p:cNvPr>
          <p:cNvSpPr txBox="1">
            <a:spLocks/>
          </p:cNvSpPr>
          <p:nvPr userDrawn="1"/>
        </p:nvSpPr>
        <p:spPr>
          <a:xfrm>
            <a:off x="-712124" y="6721475"/>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a:ln>
                  <a:noFill/>
                </a:ln>
                <a:solidFill>
                  <a:schemeClr val="tx1">
                    <a:lumMod val="85000"/>
                    <a:lumOff val="15000"/>
                  </a:schemeClr>
                </a:solidFill>
                <a:effectLst/>
                <a:uLnTx/>
                <a:uFillTx/>
                <a:latin typeface="#9Slide07 HoneyCream" pitchFamily="2" charset="0"/>
                <a:ea typeface="+mj-ea"/>
                <a:cs typeface="+mj-cs"/>
              </a:rPr>
              <a:t>Hồng Linh</a:t>
            </a:r>
          </a:p>
        </p:txBody>
      </p:sp>
    </p:spTree>
    <p:extLst>
      <p:ext uri="{BB962C8B-B14F-4D97-AF65-F5344CB8AC3E}">
        <p14:creationId xmlns:p14="http://schemas.microsoft.com/office/powerpoint/2010/main" val="2946678779"/>
      </p:ext>
    </p:extLst>
  </p:cSld>
  <p:clrMap bg1="lt1" tx1="dk1" bg2="lt2" tx2="dk2" accent1="accent1" accent2="accent2" accent3="accent3" accent4="accent4" accent5="accent5" accent6="accent6" hlink="hlink" folHlink="folHlink"/>
  <p:sldLayoutIdLst>
    <p:sldLayoutId id="2147483661" r:id="rId1"/>
    <p:sldLayoutId id="2147483676" r:id="rId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7.emf"/><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emf"/><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4F3BFBD-DA3E-E74C-996F-5FBB7484B598}"/>
              </a:ext>
            </a:extLst>
          </p:cNvPr>
          <p:cNvPicPr>
            <a:picLocks noChangeAspect="1"/>
          </p:cNvPicPr>
          <p:nvPr/>
        </p:nvPicPr>
        <p:blipFill>
          <a:blip r:embed="rId3"/>
          <a:stretch>
            <a:fillRect/>
          </a:stretch>
        </p:blipFill>
        <p:spPr>
          <a:xfrm>
            <a:off x="770778" y="942823"/>
            <a:ext cx="10645598" cy="4972354"/>
          </a:xfrm>
          <a:prstGeom prst="rect">
            <a:avLst/>
          </a:prstGeom>
        </p:spPr>
      </p:pic>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049DC60C-ECF2-1A41-A408-9FE7D99AD6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3417"/>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4AA2E8-E645-674A-8134-77BA7748A1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xmlns="" id="{3D91E0DA-F4D3-AA43-9ECF-214975A2C64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29B647E-0AF9-9A45-9EA3-DED1845EB248}"/>
              </a:ext>
            </a:extLst>
          </p:cNvPr>
          <p:cNvPicPr>
            <a:picLocks noChangeAspect="1"/>
          </p:cNvPicPr>
          <p:nvPr/>
        </p:nvPicPr>
        <p:blipFill rotWithShape="1">
          <a:blip r:embed="rId8">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29" name="Picture 28">
            <a:extLst>
              <a:ext uri="{FF2B5EF4-FFF2-40B4-BE49-F238E27FC236}">
                <a16:creationId xmlns:a16="http://schemas.microsoft.com/office/drawing/2014/main" xmlns="" id="{8ED8662A-2A7D-3D4D-9E03-56B45A41047B}"/>
              </a:ext>
            </a:extLst>
          </p:cNvPr>
          <p:cNvPicPr>
            <a:picLocks noChangeAspect="1"/>
          </p:cNvPicPr>
          <p:nvPr/>
        </p:nvPicPr>
        <p:blipFill rotWithShape="1">
          <a:blip r:embed="rId8">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xmlns="" id="{7DA3FF08-B93A-0E4A-9FEF-8F8DA61CE4A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195527"/>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2333E86-FD60-2949-B49C-8FC8CEB13A71}"/>
              </a:ext>
            </a:extLst>
          </p:cNvPr>
          <p:cNvGrpSpPr/>
          <p:nvPr/>
        </p:nvGrpSpPr>
        <p:grpSpPr>
          <a:xfrm>
            <a:off x="1066528" y="1599813"/>
            <a:ext cx="9922066" cy="1543211"/>
            <a:chOff x="1035432" y="1656174"/>
            <a:chExt cx="9922066" cy="1543211"/>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2507522" y="1735493"/>
              <a:ext cx="7984274"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Hãy nêu biểu hiện tôn trọng tài sản của người khác trong các trường hợp trên </a:t>
              </a:r>
            </a:p>
          </p:txBody>
        </p:sp>
      </p:grpSp>
      <p:grpSp>
        <p:nvGrpSpPr>
          <p:cNvPr id="29" name="Group 28">
            <a:extLst>
              <a:ext uri="{FF2B5EF4-FFF2-40B4-BE49-F238E27FC236}">
                <a16:creationId xmlns:a16="http://schemas.microsoft.com/office/drawing/2014/main" xmlns="" id="{F3B5D189-C791-CC43-A4B8-F4B682F7F498}"/>
              </a:ext>
            </a:extLst>
          </p:cNvPr>
          <p:cNvGrpSpPr/>
          <p:nvPr/>
        </p:nvGrpSpPr>
        <p:grpSpPr>
          <a:xfrm>
            <a:off x="1066528" y="3172400"/>
            <a:ext cx="9725167" cy="1543211"/>
            <a:chOff x="1035432" y="1656174"/>
            <a:chExt cx="9725167" cy="1543211"/>
          </a:xfrm>
        </p:grpSpPr>
        <p:sp>
          <p:nvSpPr>
            <p:cNvPr id="30" name="Rounded Rectangle 29">
              <a:extLst>
                <a:ext uri="{FF2B5EF4-FFF2-40B4-BE49-F238E27FC236}">
                  <a16:creationId xmlns:a16="http://schemas.microsoft.com/office/drawing/2014/main" xmlns=""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xmlns=""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2" name="TextBox 11">
            <a:extLst>
              <a:ext uri="{FF2B5EF4-FFF2-40B4-BE49-F238E27FC236}">
                <a16:creationId xmlns:a16="http://schemas.microsoft.com/office/drawing/2014/main" xmlns="" id="{362A199F-D7E4-664C-AC0B-65843DEF4A31}"/>
              </a:ext>
            </a:extLst>
          </p:cNvPr>
          <p:cNvSpPr txBox="1"/>
          <p:nvPr/>
        </p:nvSpPr>
        <p:spPr>
          <a:xfrm>
            <a:off x="1148738" y="748333"/>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13" name="Picture 12">
            <a:extLst>
              <a:ext uri="{FF2B5EF4-FFF2-40B4-BE49-F238E27FC236}">
                <a16:creationId xmlns:a16="http://schemas.microsoft.com/office/drawing/2014/main" xmlns="" id="{E0C91B7B-8E60-504C-B74D-B8F0679027F4}"/>
              </a:ext>
            </a:extLst>
          </p:cNvPr>
          <p:cNvPicPr>
            <a:picLocks noChangeAspect="1"/>
          </p:cNvPicPr>
          <p:nvPr/>
        </p:nvPicPr>
        <p:blipFill>
          <a:blip r:embed="rId5"/>
          <a:stretch>
            <a:fillRect/>
          </a:stretch>
        </p:blipFill>
        <p:spPr>
          <a:xfrm>
            <a:off x="2592432" y="678044"/>
            <a:ext cx="8533040" cy="1058042"/>
          </a:xfrm>
          <a:prstGeom prst="rect">
            <a:avLst/>
          </a:prstGeom>
        </p:spPr>
      </p:pic>
      <p:sp>
        <p:nvSpPr>
          <p:cNvPr id="5" name="Rectangle 4">
            <a:extLst>
              <a:ext uri="{FF2B5EF4-FFF2-40B4-BE49-F238E27FC236}">
                <a16:creationId xmlns:a16="http://schemas.microsoft.com/office/drawing/2014/main" xmlns="" id="{77BD569E-DC41-434A-9489-A04A6D949E9E}"/>
              </a:ext>
            </a:extLst>
          </p:cNvPr>
          <p:cNvSpPr/>
          <p:nvPr/>
        </p:nvSpPr>
        <p:spPr>
          <a:xfrm>
            <a:off x="3565316" y="5137744"/>
            <a:ext cx="5843239" cy="1139485"/>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3200" b="1" dirty="0">
                <a:solidFill>
                  <a:schemeClr val="tx1"/>
                </a:solidFill>
                <a:latin typeface="Cambria" panose="02040503050406030204" pitchFamily="18" charset="0"/>
              </a:rPr>
              <a:t>THẢO LUẬN NHÓM 4</a:t>
            </a:r>
          </a:p>
        </p:txBody>
      </p:sp>
      <p:pic>
        <p:nvPicPr>
          <p:cNvPr id="7" name="Picture 6">
            <a:extLst>
              <a:ext uri="{FF2B5EF4-FFF2-40B4-BE49-F238E27FC236}">
                <a16:creationId xmlns:a16="http://schemas.microsoft.com/office/drawing/2014/main" xmlns="" id="{D3EFD67C-2DF1-C643-AEE5-113C03025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445" y="3849201"/>
            <a:ext cx="3099571" cy="3099571"/>
          </a:xfrm>
          <a:prstGeom prst="rect">
            <a:avLst/>
          </a:prstGeom>
        </p:spPr>
      </p:pic>
    </p:spTree>
    <p:extLst>
      <p:ext uri="{BB962C8B-B14F-4D97-AF65-F5344CB8AC3E}">
        <p14:creationId xmlns:p14="http://schemas.microsoft.com/office/powerpoint/2010/main" val="2082818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p159:morph option="byObject"/>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xmlns="" id="{E7BF3DE8-6496-1145-9295-B6D20111B559}"/>
              </a:ext>
            </a:extLst>
          </p:cNvPr>
          <p:cNvSpPr txBox="1"/>
          <p:nvPr/>
        </p:nvSpPr>
        <p:spPr>
          <a:xfrm>
            <a:off x="7081071" y="2872045"/>
            <a:ext cx="4098369" cy="1815882"/>
          </a:xfrm>
          <a:prstGeom prst="rect">
            <a:avLst/>
          </a:prstGeom>
          <a:solidFill>
            <a:schemeClr val="accent4">
              <a:lumMod val="20000"/>
              <a:lumOff val="80000"/>
            </a:schemeClr>
          </a:solidFill>
        </p:spPr>
        <p:txBody>
          <a:bodyPr wrap="square" rtlCol="0">
            <a:spAutoFit/>
          </a:bodyPr>
          <a:lstStyle/>
          <a:p>
            <a:pPr algn="l"/>
            <a:r>
              <a:rPr lang="vi-VN" sz="2800" b="0" i="0" dirty="0">
                <a:effectLst/>
                <a:latin typeface="Cambria" panose="02040503050406030204" pitchFamily="18" charset="0"/>
              </a:rPr>
              <a:t>Hoa nhặt được đồ của Lan và trả lại ( Nhặt được của rơi trả người đánh mất).</a:t>
            </a:r>
          </a:p>
        </p:txBody>
      </p:sp>
    </p:spTree>
    <p:extLst>
      <p:ext uri="{BB962C8B-B14F-4D97-AF65-F5344CB8AC3E}">
        <p14:creationId xmlns:p14="http://schemas.microsoft.com/office/powerpoint/2010/main" val="36180524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xmlns="" id="{06181152-7DF7-E141-B887-844573F5EF81}"/>
              </a:ext>
            </a:extLst>
          </p:cNvPr>
          <p:cNvSpPr txBox="1"/>
          <p:nvPr/>
        </p:nvSpPr>
        <p:spPr>
          <a:xfrm>
            <a:off x="6955675" y="2872045"/>
            <a:ext cx="4379044" cy="1815882"/>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Được sự cho của Minh thì Tuấn mới được lấy truyện </a:t>
            </a:r>
          </a:p>
          <a:p>
            <a:r>
              <a:rPr lang="vi-VN" sz="2800" b="0" i="0" dirty="0">
                <a:effectLst/>
                <a:latin typeface="Cambria" panose="02040503050406030204" pitchFamily="18" charset="0"/>
              </a:rPr>
              <a:t>(Xin phép chủ nhà khi muốn sử dụng đồ của họ). </a:t>
            </a:r>
            <a:endParaRPr lang="x-none" sz="2800" dirty="0">
              <a:latin typeface="Cambria" panose="02040503050406030204" pitchFamily="18" charset="0"/>
            </a:endParaRPr>
          </a:p>
        </p:txBody>
      </p:sp>
    </p:spTree>
    <p:extLst>
      <p:ext uri="{BB962C8B-B14F-4D97-AF65-F5344CB8AC3E}">
        <p14:creationId xmlns:p14="http://schemas.microsoft.com/office/powerpoint/2010/main" val="30808413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xmlns="" id="{9408B450-719A-4248-82A3-857A73B70CF3}"/>
              </a:ext>
            </a:extLst>
          </p:cNvPr>
          <p:cNvSpPr txBox="1"/>
          <p:nvPr/>
        </p:nvSpPr>
        <p:spPr>
          <a:xfrm>
            <a:off x="7144025" y="2979495"/>
            <a:ext cx="3730464" cy="1384995"/>
          </a:xfrm>
          <a:prstGeom prst="rect">
            <a:avLst/>
          </a:prstGeom>
          <a:solidFill>
            <a:schemeClr val="accent4">
              <a:lumMod val="20000"/>
              <a:lumOff val="80000"/>
            </a:schemeClr>
          </a:solidFill>
        </p:spPr>
        <p:txBody>
          <a:bodyPr wrap="square" rtlCol="0">
            <a:spAutoFit/>
          </a:bodyPr>
          <a:lstStyle/>
          <a:p>
            <a:r>
              <a:rPr lang="vi-VN" sz="2800" b="0" i="0" dirty="0">
                <a:effectLst/>
                <a:latin typeface="Cambria" panose="02040503050406030204" pitchFamily="18" charset="0"/>
              </a:rPr>
              <a:t>Vy biết giữ gìn đồ của bạn Hồng khi được bạn cho mượn. </a:t>
            </a:r>
            <a:endParaRPr lang="x-none" sz="2800" dirty="0">
              <a:latin typeface="Cambria" panose="02040503050406030204" pitchFamily="18" charset="0"/>
            </a:endParaRPr>
          </a:p>
        </p:txBody>
      </p:sp>
    </p:spTree>
    <p:extLst>
      <p:ext uri="{BB962C8B-B14F-4D97-AF65-F5344CB8AC3E}">
        <p14:creationId xmlns:p14="http://schemas.microsoft.com/office/powerpoint/2010/main" val="4717099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sp>
        <p:nvSpPr>
          <p:cNvPr id="4" name="TextBox 3">
            <a:extLst>
              <a:ext uri="{FF2B5EF4-FFF2-40B4-BE49-F238E27FC236}">
                <a16:creationId xmlns:a16="http://schemas.microsoft.com/office/drawing/2014/main" xmlns="" id="{2DD43D39-7037-7845-B430-6D3B6DB9F948}"/>
              </a:ext>
            </a:extLst>
          </p:cNvPr>
          <p:cNvSpPr txBox="1"/>
          <p:nvPr/>
        </p:nvSpPr>
        <p:spPr>
          <a:xfrm>
            <a:off x="7144025" y="2953728"/>
            <a:ext cx="3702205" cy="1384995"/>
          </a:xfrm>
          <a:prstGeom prst="rect">
            <a:avLst/>
          </a:prstGeom>
          <a:solidFill>
            <a:schemeClr val="accent4">
              <a:lumMod val="20000"/>
              <a:lumOff val="80000"/>
            </a:schemeClr>
          </a:solidFill>
        </p:spPr>
        <p:txBody>
          <a:bodyPr wrap="square" rtlCol="0">
            <a:spAutoFit/>
          </a:bodyPr>
          <a:lstStyle/>
          <a:p>
            <a:r>
              <a:rPr lang="en-US" sz="2800" b="0" i="0" dirty="0" err="1">
                <a:effectLst/>
                <a:latin typeface="Cambria" panose="02040503050406030204" pitchFamily="18" charset="0"/>
              </a:rPr>
              <a:t>Đông</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biết</a:t>
            </a:r>
            <a:r>
              <a:rPr lang="en-US" sz="2800" b="0" i="0" dirty="0">
                <a:effectLst/>
                <a:latin typeface="Cambria" panose="02040503050406030204" pitchFamily="18" charset="0"/>
              </a:rPr>
              <a:t> </a:t>
            </a:r>
            <a:r>
              <a:rPr lang="en-US" sz="2800" b="0" i="0" dirty="0" err="1">
                <a:effectLst/>
                <a:latin typeface="Cambria" panose="02040503050406030204" pitchFamily="18" charset="0"/>
              </a:rPr>
              <a:t>sửa</a:t>
            </a:r>
            <a:r>
              <a:rPr lang="en-US" sz="2800" b="0" i="0" dirty="0">
                <a:effectLst/>
                <a:latin typeface="Cambria" panose="02040503050406030204" pitchFamily="18" charset="0"/>
              </a:rPr>
              <a:t> </a:t>
            </a:r>
            <a:r>
              <a:rPr lang="en-US" sz="2800" b="0" i="0" dirty="0" err="1">
                <a:effectLst/>
                <a:latin typeface="Cambria" panose="02040503050406030204" pitchFamily="18" charset="0"/>
              </a:rPr>
              <a:t>lại</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b="0" i="0" dirty="0" err="1">
                <a:effectLst/>
                <a:latin typeface="Cambria" panose="02040503050406030204" pitchFamily="18" charset="0"/>
              </a:rPr>
              <a:t>và</a:t>
            </a:r>
            <a:r>
              <a:rPr lang="en-US" sz="2800" b="0" i="0" dirty="0">
                <a:effectLst/>
                <a:latin typeface="Cambria" panose="02040503050406030204" pitchFamily="18" charset="0"/>
              </a:rPr>
              <a:t> </a:t>
            </a:r>
            <a:r>
              <a:rPr lang="en-US" sz="2800" b="0" i="0" dirty="0" err="1">
                <a:effectLst/>
                <a:latin typeface="Cambria" panose="02040503050406030204" pitchFamily="18" charset="0"/>
              </a:rPr>
              <a:t>xin</a:t>
            </a:r>
            <a:r>
              <a:rPr lang="en-US" sz="2800" b="0" i="0" dirty="0">
                <a:effectLst/>
                <a:latin typeface="Cambria" panose="02040503050406030204" pitchFamily="18" charset="0"/>
              </a:rPr>
              <a:t> </a:t>
            </a:r>
            <a:r>
              <a:rPr lang="en-US" sz="2800" b="0" i="0" dirty="0" err="1">
                <a:effectLst/>
                <a:latin typeface="Cambria" panose="02040503050406030204" pitchFamily="18" charset="0"/>
              </a:rPr>
              <a:t>lỗi</a:t>
            </a:r>
            <a:r>
              <a:rPr lang="en-US" sz="2800" b="0" i="0" dirty="0">
                <a:effectLst/>
                <a:latin typeface="Cambria" panose="02040503050406030204" pitchFamily="18" charset="0"/>
              </a:rPr>
              <a:t> </a:t>
            </a:r>
            <a:r>
              <a:rPr lang="en-US" sz="2800" b="0" i="0" dirty="0" err="1">
                <a:effectLst/>
                <a:latin typeface="Cambria" panose="02040503050406030204" pitchFamily="18" charset="0"/>
              </a:rPr>
              <a:t>Hải</a:t>
            </a:r>
            <a:r>
              <a:rPr lang="en-US" sz="2800" b="0" i="0" dirty="0">
                <a:effectLst/>
                <a:latin typeface="Cambria" panose="02040503050406030204" pitchFamily="18" charset="0"/>
              </a:rPr>
              <a:t> </a:t>
            </a:r>
            <a:r>
              <a:rPr lang="en-US" sz="2800" b="0" i="0" dirty="0" err="1">
                <a:effectLst/>
                <a:latin typeface="Cambria" panose="02040503050406030204" pitchFamily="18" charset="0"/>
              </a:rPr>
              <a:t>vì</a:t>
            </a:r>
            <a:r>
              <a:rPr lang="en-US" sz="2800" b="0" i="0" dirty="0">
                <a:effectLst/>
                <a:latin typeface="Cambria" panose="02040503050406030204" pitchFamily="18" charset="0"/>
              </a:rPr>
              <a:t> </a:t>
            </a:r>
            <a:r>
              <a:rPr lang="en-US" sz="2800" b="0" i="0" dirty="0" err="1">
                <a:effectLst/>
                <a:latin typeface="Cambria" panose="02040503050406030204" pitchFamily="18" charset="0"/>
              </a:rPr>
              <a:t>đã</a:t>
            </a:r>
            <a:r>
              <a:rPr lang="en-US" sz="2800" b="0" i="0" dirty="0">
                <a:effectLst/>
                <a:latin typeface="Cambria" panose="02040503050406030204" pitchFamily="18" charset="0"/>
              </a:rPr>
              <a:t> </a:t>
            </a:r>
            <a:r>
              <a:rPr lang="en-US" sz="2800" b="0" i="0" dirty="0" err="1">
                <a:effectLst/>
                <a:latin typeface="Cambria" panose="02040503050406030204" pitchFamily="18" charset="0"/>
              </a:rPr>
              <a:t>làm</a:t>
            </a:r>
            <a:r>
              <a:rPr lang="en-US" sz="2800" b="0" i="0" dirty="0">
                <a:effectLst/>
                <a:latin typeface="Cambria" panose="02040503050406030204" pitchFamily="18" charset="0"/>
              </a:rPr>
              <a:t> </a:t>
            </a:r>
            <a:r>
              <a:rPr lang="en-US" sz="2800" b="0" i="0" dirty="0" err="1">
                <a:effectLst/>
                <a:latin typeface="Cambria" panose="02040503050406030204" pitchFamily="18" charset="0"/>
              </a:rPr>
              <a:t>rách</a:t>
            </a:r>
            <a:r>
              <a:rPr lang="en-US" sz="2800" b="0" i="0" dirty="0">
                <a:effectLst/>
                <a:latin typeface="Cambria" panose="02040503050406030204" pitchFamily="18" charset="0"/>
              </a:rPr>
              <a:t> </a:t>
            </a:r>
            <a:r>
              <a:rPr lang="en-US" sz="2800" b="0" i="0" dirty="0" err="1">
                <a:effectLst/>
                <a:latin typeface="Cambria" panose="02040503050406030204" pitchFamily="18" charset="0"/>
              </a:rPr>
              <a:t>sách</a:t>
            </a:r>
            <a:r>
              <a:rPr lang="en-US" sz="2800" b="0" i="0" dirty="0">
                <a:effectLst/>
                <a:latin typeface="Cambria" panose="02040503050406030204" pitchFamily="18" charset="0"/>
              </a:rPr>
              <a:t> </a:t>
            </a:r>
            <a:r>
              <a:rPr lang="en-US" sz="2800" b="0" i="0" dirty="0" err="1">
                <a:effectLst/>
                <a:latin typeface="Cambria" panose="02040503050406030204" pitchFamily="18" charset="0"/>
              </a:rPr>
              <a:t>của</a:t>
            </a:r>
            <a:r>
              <a:rPr lang="en-US" sz="2800" b="0" i="0" dirty="0">
                <a:effectLst/>
                <a:latin typeface="Cambria" panose="02040503050406030204" pitchFamily="18" charset="0"/>
              </a:rPr>
              <a:t> </a:t>
            </a:r>
            <a:r>
              <a:rPr lang="en-US" sz="2800" b="0" i="0" dirty="0" err="1">
                <a:effectLst/>
                <a:latin typeface="Cambria" panose="02040503050406030204" pitchFamily="18" charset="0"/>
              </a:rPr>
              <a:t>bạn</a:t>
            </a:r>
            <a:r>
              <a:rPr lang="en-US" sz="2800" b="0" i="0" dirty="0">
                <a:effectLst/>
                <a:latin typeface="Cambria" panose="02040503050406030204" pitchFamily="18" charset="0"/>
              </a:rPr>
              <a:t>. </a:t>
            </a:r>
            <a:endParaRPr lang="x-none" sz="2800" dirty="0">
              <a:latin typeface="Cambria" panose="02040503050406030204" pitchFamily="18" charset="0"/>
            </a:endParaRPr>
          </a:p>
        </p:txBody>
      </p:sp>
    </p:spTree>
    <p:extLst>
      <p:ext uri="{BB962C8B-B14F-4D97-AF65-F5344CB8AC3E}">
        <p14:creationId xmlns:p14="http://schemas.microsoft.com/office/powerpoint/2010/main" val="2240584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xmlns="" id="{F3B5D189-C791-CC43-A4B8-F4B682F7F498}"/>
              </a:ext>
            </a:extLst>
          </p:cNvPr>
          <p:cNvGrpSpPr/>
          <p:nvPr/>
        </p:nvGrpSpPr>
        <p:grpSpPr>
          <a:xfrm>
            <a:off x="888108" y="874775"/>
            <a:ext cx="9725167" cy="1543211"/>
            <a:chOff x="1035432" y="1656174"/>
            <a:chExt cx="9725167" cy="1543211"/>
          </a:xfrm>
        </p:grpSpPr>
        <p:sp>
          <p:nvSpPr>
            <p:cNvPr id="30" name="Rounded Rectangle 29">
              <a:extLst>
                <a:ext uri="{FF2B5EF4-FFF2-40B4-BE49-F238E27FC236}">
                  <a16:creationId xmlns:a16="http://schemas.microsoft.com/office/drawing/2014/main" xmlns=""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CFBB9F94-D093-3943-B130-46404FB5A031}"/>
                </a:ext>
              </a:extLst>
            </p:cNvPr>
            <p:cNvSpPr/>
            <p:nvPr/>
          </p:nvSpPr>
          <p:spPr>
            <a:xfrm>
              <a:off x="2407995" y="1735493"/>
              <a:ext cx="8333392"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sz="3200" b="0" i="0" dirty="0">
                  <a:solidFill>
                    <a:schemeClr val="tx1"/>
                  </a:solidFill>
                  <a:effectLst/>
                  <a:latin typeface="Cambria" panose="02040503050406030204" pitchFamily="18" charset="0"/>
                </a:rPr>
                <a:t>Kể thêm các biểu hiện thể hiện việc tôn trọng tài sản của người khác </a:t>
              </a:r>
            </a:p>
          </p:txBody>
        </p:sp>
      </p:grpSp>
      <p:sp>
        <p:nvSpPr>
          <p:cNvPr id="23" name="Freeform 4">
            <a:extLst>
              <a:ext uri="{FF2B5EF4-FFF2-40B4-BE49-F238E27FC236}">
                <a16:creationId xmlns:a16="http://schemas.microsoft.com/office/drawing/2014/main" xmlns=""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Rectangle 4">
            <a:extLst>
              <a:ext uri="{FF2B5EF4-FFF2-40B4-BE49-F238E27FC236}">
                <a16:creationId xmlns:a16="http://schemas.microsoft.com/office/drawing/2014/main" xmlns="" id="{77BD569E-DC41-434A-9489-A04A6D949E9E}"/>
              </a:ext>
            </a:extLst>
          </p:cNvPr>
          <p:cNvSpPr/>
          <p:nvPr/>
        </p:nvSpPr>
        <p:spPr>
          <a:xfrm>
            <a:off x="888108" y="2659593"/>
            <a:ext cx="8798169" cy="3406601"/>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Bảo vệ, giữ gìn tài sản của người khác</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Khi mượn đồ người khác phải giữ gìn cẩn thận</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Nhặt được của rơi đem trả lại cho người bị mất</a:t>
            </a:r>
          </a:p>
          <a:p>
            <a:pPr marL="457200" indent="-457200" algn="l">
              <a:buFont typeface="Arial" panose="020B0604020202020204" pitchFamily="34" charset="0"/>
              <a:buChar char="•"/>
            </a:pPr>
            <a:r>
              <a:rPr lang="vi-VN" sz="3200" b="0" i="0" dirty="0">
                <a:solidFill>
                  <a:schemeClr val="tx1"/>
                </a:solidFill>
                <a:effectLst/>
                <a:latin typeface="Cambria" panose="02040503050406030204" pitchFamily="18" charset="0"/>
              </a:rPr>
              <a:t>Không cắm gửi tài sản của người khác khi mình mượn</a:t>
            </a:r>
          </a:p>
        </p:txBody>
      </p:sp>
    </p:spTree>
    <p:extLst>
      <p:ext uri="{BB962C8B-B14F-4D97-AF65-F5344CB8AC3E}">
        <p14:creationId xmlns:p14="http://schemas.microsoft.com/office/powerpoint/2010/main" val="34788064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6071E9A-65D0-F14D-911B-E63FABB0A9B3}"/>
              </a:ext>
            </a:extLst>
          </p:cNvPr>
          <p:cNvGrpSpPr/>
          <p:nvPr/>
        </p:nvGrpSpPr>
        <p:grpSpPr>
          <a:xfrm>
            <a:off x="1689018" y="3071698"/>
            <a:ext cx="9898846" cy="1677323"/>
            <a:chOff x="1422904" y="5739964"/>
            <a:chExt cx="9898846" cy="2288995"/>
          </a:xfrm>
        </p:grpSpPr>
        <p:grpSp>
          <p:nvGrpSpPr>
            <p:cNvPr id="10" name="Group 3">
              <a:extLst>
                <a:ext uri="{FF2B5EF4-FFF2-40B4-BE49-F238E27FC236}">
                  <a16:creationId xmlns:a16="http://schemas.microsoft.com/office/drawing/2014/main" xmlns="" id="{6FFCA43E-3CC0-EC48-9C8C-3BACC782C7DB}"/>
                </a:ext>
              </a:extLst>
            </p:cNvPr>
            <p:cNvGrpSpPr/>
            <p:nvPr/>
          </p:nvGrpSpPr>
          <p:grpSpPr>
            <a:xfrm>
              <a:off x="1422904" y="5739964"/>
              <a:ext cx="9898846" cy="2288995"/>
              <a:chOff x="0" y="0"/>
              <a:chExt cx="57687799" cy="31248294"/>
            </a:xfrm>
            <a:solidFill>
              <a:schemeClr val="accent2">
                <a:lumMod val="20000"/>
                <a:lumOff val="80000"/>
              </a:schemeClr>
            </a:solidFill>
          </p:grpSpPr>
          <p:sp>
            <p:nvSpPr>
              <p:cNvPr id="11" name="Freeform 4">
                <a:extLst>
                  <a:ext uri="{FF2B5EF4-FFF2-40B4-BE49-F238E27FC236}">
                    <a16:creationId xmlns:a16="http://schemas.microsoft.com/office/drawing/2014/main" xmlns="" id="{A94B5761-6944-0147-BEB8-89B04B48F87E}"/>
                  </a:ext>
                </a:extLst>
              </p:cNvPr>
              <p:cNvSpPr/>
              <p:nvPr/>
            </p:nvSpPr>
            <p:spPr>
              <a:xfrm>
                <a:off x="72389" y="72367"/>
                <a:ext cx="57615410" cy="31175927"/>
              </a:xfrm>
              <a:custGeom>
                <a:avLst/>
                <a:gdLst/>
                <a:ahLst/>
                <a:cxnLst/>
                <a:rect l="l" t="t" r="r" b="b"/>
                <a:pathLst>
                  <a:path w="57470634" h="31103515">
                    <a:moveTo>
                      <a:pt x="0" y="0"/>
                    </a:moveTo>
                    <a:lnTo>
                      <a:pt x="57470634" y="0"/>
                    </a:lnTo>
                    <a:lnTo>
                      <a:pt x="57470634" y="31103515"/>
                    </a:lnTo>
                    <a:lnTo>
                      <a:pt x="0" y="31103515"/>
                    </a:lnTo>
                    <a:lnTo>
                      <a:pt x="0" y="0"/>
                    </a:lnTo>
                    <a:close/>
                  </a:path>
                </a:pathLst>
              </a:custGeom>
              <a:grpFill/>
              <a:ln>
                <a:solidFill>
                  <a:schemeClr val="tx1"/>
                </a:solidFill>
              </a:ln>
            </p:spPr>
          </p:sp>
          <p:sp>
            <p:nvSpPr>
              <p:cNvPr id="12" name="Freeform 5">
                <a:extLst>
                  <a:ext uri="{FF2B5EF4-FFF2-40B4-BE49-F238E27FC236}">
                    <a16:creationId xmlns:a16="http://schemas.microsoft.com/office/drawing/2014/main" xmlns="" id="{431E5DA4-C746-D94B-B147-413919091048}"/>
                  </a:ext>
                </a:extLst>
              </p:cNvPr>
              <p:cNvSpPr/>
              <p:nvPr/>
            </p:nvSpPr>
            <p:spPr>
              <a:xfrm>
                <a:off x="0" y="0"/>
                <a:ext cx="57615413" cy="31248294"/>
              </a:xfrm>
              <a:custGeom>
                <a:avLst/>
                <a:gdLst/>
                <a:ahLst/>
                <a:cxnLst/>
                <a:rect l="l" t="t" r="r" b="b"/>
                <a:pathLst>
                  <a:path w="57615410" h="31248294">
                    <a:moveTo>
                      <a:pt x="57470632" y="31103512"/>
                    </a:moveTo>
                    <a:lnTo>
                      <a:pt x="57615410" y="31103512"/>
                    </a:lnTo>
                    <a:lnTo>
                      <a:pt x="57615410" y="31248294"/>
                    </a:lnTo>
                    <a:lnTo>
                      <a:pt x="57470632" y="31248294"/>
                    </a:lnTo>
                    <a:lnTo>
                      <a:pt x="57470632" y="31103512"/>
                    </a:lnTo>
                    <a:close/>
                    <a:moveTo>
                      <a:pt x="0" y="144780"/>
                    </a:moveTo>
                    <a:lnTo>
                      <a:pt x="144780" y="144780"/>
                    </a:lnTo>
                    <a:lnTo>
                      <a:pt x="144780" y="31103512"/>
                    </a:lnTo>
                    <a:lnTo>
                      <a:pt x="0" y="31103512"/>
                    </a:lnTo>
                    <a:lnTo>
                      <a:pt x="0" y="144780"/>
                    </a:lnTo>
                    <a:close/>
                    <a:moveTo>
                      <a:pt x="0" y="31103512"/>
                    </a:moveTo>
                    <a:lnTo>
                      <a:pt x="144780" y="31103512"/>
                    </a:lnTo>
                    <a:lnTo>
                      <a:pt x="144780" y="31248294"/>
                    </a:lnTo>
                    <a:lnTo>
                      <a:pt x="0" y="31248294"/>
                    </a:lnTo>
                    <a:lnTo>
                      <a:pt x="0" y="31103512"/>
                    </a:lnTo>
                    <a:close/>
                    <a:moveTo>
                      <a:pt x="57470632" y="144780"/>
                    </a:moveTo>
                    <a:lnTo>
                      <a:pt x="57615410" y="144780"/>
                    </a:lnTo>
                    <a:lnTo>
                      <a:pt x="57615410" y="31103512"/>
                    </a:lnTo>
                    <a:lnTo>
                      <a:pt x="57470632" y="31103512"/>
                    </a:lnTo>
                    <a:lnTo>
                      <a:pt x="57470632" y="144780"/>
                    </a:lnTo>
                    <a:close/>
                    <a:moveTo>
                      <a:pt x="144780" y="31103512"/>
                    </a:moveTo>
                    <a:lnTo>
                      <a:pt x="57470632" y="31103512"/>
                    </a:lnTo>
                    <a:lnTo>
                      <a:pt x="57470632" y="31248294"/>
                    </a:lnTo>
                    <a:lnTo>
                      <a:pt x="144780" y="31248294"/>
                    </a:lnTo>
                    <a:lnTo>
                      <a:pt x="144780" y="31103512"/>
                    </a:lnTo>
                    <a:close/>
                    <a:moveTo>
                      <a:pt x="57470632" y="0"/>
                    </a:moveTo>
                    <a:lnTo>
                      <a:pt x="57615410" y="0"/>
                    </a:lnTo>
                    <a:lnTo>
                      <a:pt x="57615410" y="144780"/>
                    </a:lnTo>
                    <a:lnTo>
                      <a:pt x="57470632" y="144780"/>
                    </a:lnTo>
                    <a:lnTo>
                      <a:pt x="57470632" y="0"/>
                    </a:lnTo>
                    <a:close/>
                    <a:moveTo>
                      <a:pt x="0" y="0"/>
                    </a:moveTo>
                    <a:lnTo>
                      <a:pt x="144780" y="0"/>
                    </a:lnTo>
                    <a:lnTo>
                      <a:pt x="144780" y="144780"/>
                    </a:lnTo>
                    <a:lnTo>
                      <a:pt x="0" y="144780"/>
                    </a:lnTo>
                    <a:lnTo>
                      <a:pt x="0" y="0"/>
                    </a:lnTo>
                    <a:close/>
                    <a:moveTo>
                      <a:pt x="144780" y="0"/>
                    </a:moveTo>
                    <a:lnTo>
                      <a:pt x="57470632" y="0"/>
                    </a:lnTo>
                    <a:lnTo>
                      <a:pt x="57470632" y="144780"/>
                    </a:lnTo>
                    <a:lnTo>
                      <a:pt x="144780" y="144780"/>
                    </a:lnTo>
                    <a:lnTo>
                      <a:pt x="144780" y="0"/>
                    </a:lnTo>
                    <a:close/>
                  </a:path>
                </a:pathLst>
              </a:custGeom>
              <a:grpFill/>
              <a:ln>
                <a:solidFill>
                  <a:schemeClr val="tx1"/>
                </a:solidFill>
              </a:ln>
            </p:spPr>
          </p:sp>
        </p:grpSp>
        <p:sp>
          <p:nvSpPr>
            <p:cNvPr id="13" name="TextBox 6">
              <a:extLst>
                <a:ext uri="{FF2B5EF4-FFF2-40B4-BE49-F238E27FC236}">
                  <a16:creationId xmlns:a16="http://schemas.microsoft.com/office/drawing/2014/main" xmlns="" id="{BFFCF282-C0EF-5B4F-83BE-DBE66184F4F4}"/>
                </a:ext>
              </a:extLst>
            </p:cNvPr>
            <p:cNvSpPr txBox="1"/>
            <p:nvPr/>
          </p:nvSpPr>
          <p:spPr>
            <a:xfrm>
              <a:off x="1726791" y="6112585"/>
              <a:ext cx="9278649" cy="1512051"/>
            </a:xfrm>
            <a:prstGeom prst="rect">
              <a:avLst/>
            </a:prstGeom>
          </p:spPr>
          <p:txBody>
            <a:bodyPr wrap="square" lIns="0" tIns="0" rIns="0" bIns="0" rtlCol="0" anchor="t">
              <a:spAutoFit/>
            </a:bodyPr>
            <a:lstStyle/>
            <a:p>
              <a:pPr algn="ctr"/>
              <a:r>
                <a:rPr lang="vi-VN" sz="3600" b="1" i="0" dirty="0">
                  <a:solidFill>
                    <a:srgbClr val="C00000"/>
                  </a:solidFill>
                  <a:effectLst/>
                  <a:latin typeface="Cambria" panose="02040503050406030204" pitchFamily="18" charset="0"/>
                </a:rPr>
                <a:t>Hãy chia sẻ những việc em đã và sẽ làm để thể hiện sự tôn trọng tài sản của người khác</a:t>
              </a:r>
              <a:endParaRPr lang="en-US" sz="4800" b="1" dirty="0">
                <a:solidFill>
                  <a:srgbClr val="C00000"/>
                </a:solidFill>
                <a:latin typeface="Cambria" panose="02040503050406030204" pitchFamily="18" charset="0"/>
              </a:endParaRPr>
            </a:p>
          </p:txBody>
        </p:sp>
      </p:grpSp>
      <p:pic>
        <p:nvPicPr>
          <p:cNvPr id="15" name="Picture 14">
            <a:extLst>
              <a:ext uri="{FF2B5EF4-FFF2-40B4-BE49-F238E27FC236}">
                <a16:creationId xmlns:a16="http://schemas.microsoft.com/office/drawing/2014/main" xmlns="" id="{7A976798-600B-6C47-95E1-F944B59B0D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2437" y="1508091"/>
            <a:ext cx="4781306" cy="4781306"/>
          </a:xfrm>
          <a:prstGeom prst="rect">
            <a:avLst/>
          </a:prstGeom>
        </p:spPr>
      </p:pic>
      <p:pic>
        <p:nvPicPr>
          <p:cNvPr id="18" name="Picture 17">
            <a:extLst>
              <a:ext uri="{FF2B5EF4-FFF2-40B4-BE49-F238E27FC236}">
                <a16:creationId xmlns:a16="http://schemas.microsoft.com/office/drawing/2014/main" xmlns="" id="{413CAD3A-40FB-7748-B784-1555C673C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1740" y="4452742"/>
            <a:ext cx="1745249" cy="2118539"/>
          </a:xfrm>
          <a:prstGeom prst="rect">
            <a:avLst/>
          </a:prstGeom>
        </p:spPr>
      </p:pic>
    </p:spTree>
    <p:extLst>
      <p:ext uri="{BB962C8B-B14F-4D97-AF65-F5344CB8AC3E}">
        <p14:creationId xmlns:p14="http://schemas.microsoft.com/office/powerpoint/2010/main" val="227920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xmlns="" id="{049DC60C-ECF2-1A41-A408-9FE7D99AD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186"/>
            <a:ext cx="1669816" cy="16698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Boy Going To School PNG Transparent And Clipart Image For  Free Download - Lovepik | 401571026">
            <a:extLst>
              <a:ext uri="{FF2B5EF4-FFF2-40B4-BE49-F238E27FC236}">
                <a16:creationId xmlns:a16="http://schemas.microsoft.com/office/drawing/2014/main" xmlns="" id="{3D91E0DA-F4D3-AA43-9ECF-214975A2C64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17" b="93417" l="10000" r="90000">
                        <a14:foregroundMark x1="34083" y1="93000" x2="40833" y2="91250"/>
                        <a14:foregroundMark x1="40833" y1="91250" x2="41750" y2="90500"/>
                        <a14:foregroundMark x1="62833" y1="91250" x2="65333" y2="89083"/>
                        <a14:foregroundMark x1="66667" y1="91250" x2="59667" y2="90500"/>
                        <a14:foregroundMark x1="59667" y1="90500" x2="59667" y2="90500"/>
                        <a14:foregroundMark x1="34417" y1="91917" x2="41417" y2="93417"/>
                        <a14:foregroundMark x1="41417" y1="93417" x2="43167" y2="92583"/>
                        <a14:foregroundMark x1="42500" y1="10500" x2="49417" y2="9417"/>
                        <a14:foregroundMark x1="49417" y1="9417" x2="55083"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8532677" y="2127569"/>
            <a:ext cx="4781306" cy="47813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A29B647E-0AF9-9A45-9EA3-DED1845EB248}"/>
              </a:ext>
            </a:extLst>
          </p:cNvPr>
          <p:cNvPicPr>
            <a:picLocks noChangeAspect="1"/>
          </p:cNvPicPr>
          <p:nvPr/>
        </p:nvPicPr>
        <p:blipFill rotWithShape="1">
          <a:blip r:embed="rId6">
            <a:extLst>
              <a:ext uri="{28A0092B-C50C-407E-A947-70E740481C1C}">
                <a14:useLocalDpi xmlns:a14="http://schemas.microsoft.com/office/drawing/2010/main" val="0"/>
              </a:ext>
            </a:extLst>
          </a:blip>
          <a:srcRect l="36582" r="42169" b="65009"/>
          <a:stretch/>
        </p:blipFill>
        <p:spPr>
          <a:xfrm>
            <a:off x="2840957" y="3814926"/>
            <a:ext cx="1335314" cy="2198828"/>
          </a:xfrm>
          <a:prstGeom prst="rect">
            <a:avLst/>
          </a:prstGeom>
        </p:spPr>
      </p:pic>
      <p:pic>
        <p:nvPicPr>
          <p:cNvPr id="1032" name="Picture 8" descr="Hình ảnh Biểu Tượng đồ Dùng Học Tập PNG Miễn Phí Tải Về - Lovepik">
            <a:extLst>
              <a:ext uri="{FF2B5EF4-FFF2-40B4-BE49-F238E27FC236}">
                <a16:creationId xmlns:a16="http://schemas.microsoft.com/office/drawing/2014/main" xmlns="" id="{7DA3FF08-B93A-0E4A-9FEF-8F8DA61CE4A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6365538" y="4480825"/>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803A604-71B4-4144-A410-ECBA25698D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8658" y="1428253"/>
            <a:ext cx="8304521" cy="2983394"/>
          </a:xfrm>
          <a:prstGeom prst="rect">
            <a:avLst/>
          </a:prstGeom>
        </p:spPr>
      </p:pic>
      <p:pic>
        <p:nvPicPr>
          <p:cNvPr id="29" name="Picture 28">
            <a:extLst>
              <a:ext uri="{FF2B5EF4-FFF2-40B4-BE49-F238E27FC236}">
                <a16:creationId xmlns:a16="http://schemas.microsoft.com/office/drawing/2014/main" xmlns="" id="{8ED8662A-2A7D-3D4D-9E03-56B45A41047B}"/>
              </a:ext>
            </a:extLst>
          </p:cNvPr>
          <p:cNvPicPr>
            <a:picLocks noChangeAspect="1"/>
          </p:cNvPicPr>
          <p:nvPr/>
        </p:nvPicPr>
        <p:blipFill rotWithShape="1">
          <a:blip r:embed="rId6">
            <a:extLst>
              <a:ext uri="{28A0092B-C50C-407E-A947-70E740481C1C}">
                <a14:useLocalDpi xmlns:a14="http://schemas.microsoft.com/office/drawing/2010/main" val="0"/>
              </a:ext>
            </a:extLst>
          </a:blip>
          <a:srcRect l="33173" t="51099" r="42196" b="13910"/>
          <a:stretch/>
        </p:blipFill>
        <p:spPr>
          <a:xfrm rot="20799596">
            <a:off x="8321908" y="-56287"/>
            <a:ext cx="1547808" cy="2198828"/>
          </a:xfrm>
          <a:prstGeom prst="rect">
            <a:avLst/>
          </a:prstGeom>
        </p:spPr>
      </p:pic>
      <p:pic>
        <p:nvPicPr>
          <p:cNvPr id="7" name="Picture 6">
            <a:extLst>
              <a:ext uri="{FF2B5EF4-FFF2-40B4-BE49-F238E27FC236}">
                <a16:creationId xmlns:a16="http://schemas.microsoft.com/office/drawing/2014/main" xmlns="" id="{924AA2E8-E645-674A-8134-77BA7748A1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955" y="2049975"/>
            <a:ext cx="4781306" cy="4781306"/>
          </a:xfrm>
          <a:prstGeom prst="rect">
            <a:avLst/>
          </a:prstGeom>
        </p:spPr>
      </p:pic>
    </p:spTree>
    <p:extLst>
      <p:ext uri="{BB962C8B-B14F-4D97-AF65-F5344CB8AC3E}">
        <p14:creationId xmlns:p14="http://schemas.microsoft.com/office/powerpoint/2010/main" val="35434546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497CDA3-0B8D-468D-F967-ED33FE3CD706}"/>
              </a:ext>
            </a:extLst>
          </p:cNvPr>
          <p:cNvSpPr/>
          <p:nvPr/>
        </p:nvSpPr>
        <p:spPr>
          <a:xfrm>
            <a:off x="2960261" y="253318"/>
            <a:ext cx="5843459" cy="923330"/>
          </a:xfrm>
          <a:prstGeom prst="rect">
            <a:avLst/>
          </a:prstGeom>
          <a:noFill/>
        </p:spPr>
        <p:txBody>
          <a:bodyPr wrap="none" lIns="91440" tIns="45720" rIns="91440" bIns="45720">
            <a:spAutoFit/>
          </a:bodyPr>
          <a:lstStyle/>
          <a:p>
            <a:pPr algn="ctr"/>
            <a:r>
              <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latin typeface="Cambria" panose="02040503050406030204" pitchFamily="18" charset="0"/>
                <a:ea typeface="Cambria" panose="02040503050406030204" pitchFamily="18" charset="0"/>
              </a:rPr>
              <a:t>YÊU CẦU CẦN ĐẠT</a:t>
            </a:r>
            <a:endParaRPr lang="en-US" sz="5400" b="1" cap="none" spc="0" dirty="0">
              <a:ln w="6600">
                <a:solidFill>
                  <a:schemeClr val="accent6">
                    <a:lumMod val="50000"/>
                  </a:schemeClr>
                </a:solidFill>
                <a:prstDash val="solid"/>
              </a:ln>
              <a:solidFill>
                <a:srgbClr val="FFFFFF"/>
              </a:solidFill>
              <a:effectLst>
                <a:glow rad="139700">
                  <a:schemeClr val="accent2">
                    <a:satMod val="175000"/>
                    <a:alpha val="40000"/>
                  </a:schemeClr>
                </a:glow>
                <a:outerShdw dist="38100" dir="2700000" algn="tl" rotWithShape="0">
                  <a:schemeClr val="accent2"/>
                </a:outerShdw>
              </a:effectLst>
            </a:endParaRPr>
          </a:p>
        </p:txBody>
      </p:sp>
      <p:sp>
        <p:nvSpPr>
          <p:cNvPr id="6" name="Rectangle 5">
            <a:extLst>
              <a:ext uri="{FF2B5EF4-FFF2-40B4-BE49-F238E27FC236}">
                <a16:creationId xmlns:a16="http://schemas.microsoft.com/office/drawing/2014/main" xmlns="" id="{EA3CD9E0-821C-DD8A-FF32-91016BA660E5}"/>
              </a:ext>
            </a:extLst>
          </p:cNvPr>
          <p:cNvSpPr/>
          <p:nvPr/>
        </p:nvSpPr>
        <p:spPr>
          <a:xfrm>
            <a:off x="332361" y="1332290"/>
            <a:ext cx="11527278" cy="5143844"/>
          </a:xfrm>
          <a:prstGeom prst="rect">
            <a:avLst/>
          </a:prstGeom>
          <a:solidFill>
            <a:sysClr val="window" lastClr="FFFFFF"/>
          </a:solidFill>
        </p:spPr>
        <p:txBody>
          <a:bodyPr wrap="square">
            <a:spAutoFit/>
          </a:bodyPr>
          <a:lstStyle/>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đặc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thù</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lang="vi-VN" sz="3000" dirty="0">
                <a:latin typeface="Cambria" panose="02040503050406030204" pitchFamily="18" charset="0"/>
                <a:ea typeface="Cambria" panose="02040503050406030204" pitchFamily="18" charset="0"/>
              </a:rPr>
              <a:t>- Nêu được một số biểu hiện tôn trọng tài sản của người khác.</a:t>
            </a:r>
            <a:endParaRPr lang="en-US" sz="3000" dirty="0">
              <a:latin typeface="Cambria" panose="02040503050406030204" pitchFamily="18" charset="0"/>
              <a:ea typeface="Cambria" panose="02040503050406030204" pitchFamily="18" charset="0"/>
            </a:endParaRPr>
          </a:p>
          <a:p>
            <a:pPr algn="just">
              <a:lnSpc>
                <a:spcPct val="115000"/>
              </a:lnSpc>
            </a:pPr>
            <a:r>
              <a:rPr lang="vi-VN" sz="3000" dirty="0">
                <a:latin typeface="Cambria" panose="02040503050406030204" pitchFamily="18" charset="0"/>
                <a:ea typeface="Cambria" panose="02040503050406030204" pitchFamily="18" charset="0"/>
              </a:rPr>
              <a:t>- Vận dụng kiến thức đã học vào thực tiễn qua việc thể hiện được thái độ tôn trọng tài sản bằng lời nói, việc làm cụ thể phù hợp với lứa tuổi. Nhắc nhở bạn bè, người tôn trọng tài sản của người khác.</a:t>
            </a:r>
            <a:endParaRPr kumimoji="0" lang="en-US" sz="3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algn="just" defTabSz="914400" eaLnBrk="1" fontAlgn="auto" latinLnBrk="0" hangingPunct="1">
              <a:lnSpc>
                <a:spcPct val="115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chung</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năng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chủ</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giao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tác</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tự</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giải</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quyết</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vấn</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đề</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0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0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a:p>
            <a:pPr algn="just">
              <a:lnSpc>
                <a:spcPct val="115000"/>
              </a:lnSpc>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chất</a:t>
            </a: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3000" dirty="0">
                <a:latin typeface="Cambria" panose="02040503050406030204" pitchFamily="18" charset="0"/>
                <a:ea typeface="Cambria" panose="02040503050406030204" pitchFamily="18" charset="0"/>
              </a:rPr>
              <a:t>Có ý thức giúp đỡ lẫn nhau trong hoạt động nhóm để hoàn thành nhiệm vụ, có thái độ tôn trọng tài sản của người khác.</a:t>
            </a:r>
            <a:endParaRPr lang="en-US" sz="3000" b="1" kern="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42124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2ECDB27-8DBA-224B-9866-75799FF0B3C4}"/>
              </a:ext>
            </a:extLst>
          </p:cNvPr>
          <p:cNvPicPr>
            <a:picLocks noChangeAspect="1"/>
          </p:cNvPicPr>
          <p:nvPr/>
        </p:nvPicPr>
        <p:blipFill>
          <a:blip r:embed="rId2"/>
          <a:stretch>
            <a:fillRect/>
          </a:stretch>
        </p:blipFill>
        <p:spPr>
          <a:xfrm>
            <a:off x="292586" y="2358947"/>
            <a:ext cx="7401201" cy="2140106"/>
          </a:xfrm>
          <a:prstGeom prst="rect">
            <a:avLst/>
          </a:prstGeom>
        </p:spPr>
      </p:pic>
      <p:sp>
        <p:nvSpPr>
          <p:cNvPr id="8" name="Freeform 7">
            <a:extLst>
              <a:ext uri="{FF2B5EF4-FFF2-40B4-BE49-F238E27FC236}">
                <a16:creationId xmlns:a16="http://schemas.microsoft.com/office/drawing/2014/main" xmlns="" id="{5C0A1D4A-63C7-5842-9B76-A9402025C5A4}"/>
              </a:ext>
            </a:extLst>
          </p:cNvPr>
          <p:cNvSpPr/>
          <p:nvPr/>
        </p:nvSpPr>
        <p:spPr>
          <a:xfrm>
            <a:off x="7461229" y="2989835"/>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1655353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2333E86-FD60-2949-B49C-8FC8CEB13A71}"/>
              </a:ext>
            </a:extLst>
          </p:cNvPr>
          <p:cNvGrpSpPr/>
          <p:nvPr/>
        </p:nvGrpSpPr>
        <p:grpSpPr>
          <a:xfrm>
            <a:off x="1066528" y="1599813"/>
            <a:ext cx="9984264" cy="1492532"/>
            <a:chOff x="1035432" y="1656174"/>
            <a:chExt cx="9984264" cy="1492532"/>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9922066" cy="1463892"/>
            </a:xfrm>
            <a:prstGeom prst="round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97630" y="1684814"/>
              <a:ext cx="992206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Em hãy cùng bạn kể tên các tài sản (đồ chơi, đồ dùng,…) của mình</a:t>
              </a:r>
              <a:endParaRPr lang="en-US" sz="4000" dirty="0">
                <a:solidFill>
                  <a:schemeClr val="tx1"/>
                </a:solidFill>
                <a:latin typeface="Cambria" panose="02040503050406030204" pitchFamily="18" charset="0"/>
              </a:endParaRPr>
            </a:p>
          </p:txBody>
        </p:sp>
      </p:grpSp>
      <p:grpSp>
        <p:nvGrpSpPr>
          <p:cNvPr id="29" name="Group 28">
            <a:extLst>
              <a:ext uri="{FF2B5EF4-FFF2-40B4-BE49-F238E27FC236}">
                <a16:creationId xmlns:a16="http://schemas.microsoft.com/office/drawing/2014/main" xmlns="" id="{F3B5D189-C791-CC43-A4B8-F4B682F7F498}"/>
              </a:ext>
            </a:extLst>
          </p:cNvPr>
          <p:cNvGrpSpPr/>
          <p:nvPr/>
        </p:nvGrpSpPr>
        <p:grpSpPr>
          <a:xfrm>
            <a:off x="1598541" y="3409113"/>
            <a:ext cx="9725167" cy="1522786"/>
            <a:chOff x="1035432" y="1656174"/>
            <a:chExt cx="9725167" cy="1522786"/>
          </a:xfrm>
        </p:grpSpPr>
        <p:sp>
          <p:nvSpPr>
            <p:cNvPr id="30" name="Rounded Rectangle 29">
              <a:extLst>
                <a:ext uri="{FF2B5EF4-FFF2-40B4-BE49-F238E27FC236}">
                  <a16:creationId xmlns:a16="http://schemas.microsoft.com/office/drawing/2014/main" xmlns="" id="{6EB318D2-0449-8A45-B8B4-29AD0F5B5E42}"/>
                </a:ext>
              </a:extLst>
            </p:cNvPr>
            <p:cNvSpPr/>
            <p:nvPr/>
          </p:nvSpPr>
          <p:spPr>
            <a:xfrm>
              <a:off x="1035432" y="1656174"/>
              <a:ext cx="9725167" cy="1463892"/>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xmlns="" id="{CFBB9F94-D093-3943-B130-46404FB5A031}"/>
                </a:ext>
              </a:extLst>
            </p:cNvPr>
            <p:cNvSpPr/>
            <p:nvPr/>
          </p:nvSpPr>
          <p:spPr>
            <a:xfrm>
              <a:off x="1525182" y="1715068"/>
              <a:ext cx="9041646" cy="1463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i="0" dirty="0">
                  <a:solidFill>
                    <a:schemeClr val="tx1"/>
                  </a:solidFill>
                  <a:effectLst/>
                  <a:latin typeface="Cambria" panose="02040503050406030204" pitchFamily="18" charset="0"/>
                </a:rPr>
                <a:t>Khi em bị mất hay hỏng một món đồ chơi/đồ dùng em cảm thấy như thế nào?</a:t>
              </a:r>
              <a:endParaRPr lang="en-US" sz="4000" dirty="0">
                <a:solidFill>
                  <a:schemeClr val="tx1"/>
                </a:solidFill>
                <a:latin typeface="Cambria" panose="02040503050406030204" pitchFamily="18" charset="0"/>
              </a:endParaRPr>
            </a:p>
          </p:txBody>
        </p:sp>
      </p:grpSp>
      <p:pic>
        <p:nvPicPr>
          <p:cNvPr id="10" name="Picture 9">
            <a:extLst>
              <a:ext uri="{FF2B5EF4-FFF2-40B4-BE49-F238E27FC236}">
                <a16:creationId xmlns:a16="http://schemas.microsoft.com/office/drawing/2014/main" xmlns="" id="{8D11C473-817E-854A-B4E8-2BE67E8B9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19" y="3937042"/>
            <a:ext cx="2349021" cy="2851450"/>
          </a:xfrm>
          <a:prstGeom prst="rect">
            <a:avLst/>
          </a:prstGeom>
        </p:spPr>
      </p:pic>
      <p:pic>
        <p:nvPicPr>
          <p:cNvPr id="20" name="Picture 8" descr="Hình ảnh Biểu Tượng đồ Dùng Học Tập PNG Miễn Phí Tải Về - Lovepik">
            <a:extLst>
              <a:ext uri="{FF2B5EF4-FFF2-40B4-BE49-F238E27FC236}">
                <a16:creationId xmlns:a16="http://schemas.microsoft.com/office/drawing/2014/main" xmlns="" id="{2F5AFDF6-B5C3-2147-AF6A-B9C468CBC86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4870" y1="26946" x2="67365" y2="36128"/>
                        <a14:foregroundMark x1="67365" y1="36128" x2="72255" y2="26048"/>
                        <a14:foregroundMark x1="72255" y1="26048" x2="72355" y2="22156"/>
                        <a14:foregroundMark x1="69361" y1="16567" x2="79441" y2="32735"/>
                        <a14:foregroundMark x1="79441" y1="32735" x2="78144" y2="23054"/>
                        <a14:foregroundMark x1="75948" y1="11078" x2="79142" y2="18962"/>
                        <a14:foregroundMark x1="79142" y1="18962" x2="78144" y2="21158"/>
                        <a14:foregroundMark x1="75948" y1="21158" x2="68563" y2="23952"/>
                        <a14:foregroundMark x1="68563" y1="23952" x2="62575" y2="19760"/>
                        <a14:foregroundMark x1="62575" y1="19760" x2="65868" y2="21457"/>
                        <a14:foregroundMark x1="77246" y1="27345" x2="78543" y2="38723"/>
                        <a14:foregroundMark x1="74651" y1="15569" x2="74950" y2="17565"/>
                        <a14:foregroundMark x1="73952" y1="15569" x2="77246" y2="15968"/>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Removal>
                    </a14:imgEffect>
                  </a14:imgLayer>
                </a14:imgProps>
              </a:ext>
              <a:ext uri="{28A0092B-C50C-407E-A947-70E740481C1C}">
                <a14:useLocalDpi xmlns:a14="http://schemas.microsoft.com/office/drawing/2010/main" val="0"/>
              </a:ext>
            </a:extLst>
          </a:blip>
          <a:srcRect/>
          <a:stretch>
            <a:fillRect/>
          </a:stretch>
        </p:blipFill>
        <p:spPr bwMode="auto">
          <a:xfrm rot="20290541">
            <a:off x="-872783" y="2193970"/>
            <a:ext cx="3754226" cy="37542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ảnh Biểu Tượng đồ Dùng Học Tập PNG Miễn Phí Tải Về - Lovepik">
            <a:extLst>
              <a:ext uri="{FF2B5EF4-FFF2-40B4-BE49-F238E27FC236}">
                <a16:creationId xmlns:a16="http://schemas.microsoft.com/office/drawing/2014/main" xmlns="" id="{17E97FAD-42BB-C644-B346-C71E16D0FCE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9980" b="89920" l="8483" r="89920">
                        <a14:foregroundMark x1="64870" y1="26946" x2="65161" y2="28016"/>
                        <a14:foregroundMark x1="79117" y1="32215" x2="79441" y2="32735"/>
                        <a14:foregroundMark x1="79441" y1="32735" x2="79228" y2="31146"/>
                        <a14:foregroundMark x1="78086" y1="16357" x2="79142" y2="18962"/>
                        <a14:foregroundMark x1="76215" y1="11738" x2="76884" y2="13388"/>
                        <a14:foregroundMark x1="78695" y1="19944" x2="78833" y2="19641"/>
                        <a14:foregroundMark x1="79142" y1="18962" x2="79260" y2="18702"/>
                        <a14:foregroundMark x1="74723" y1="21621" x2="73790" y2="21974"/>
                        <a14:foregroundMark x1="75948" y1="21158" x2="75653" y2="21270"/>
                        <a14:foregroundMark x1="64269" y1="20946" x2="62575" y2="19760"/>
                        <a14:foregroundMark x1="62575" y1="19760" x2="64017" y2="20503"/>
                        <a14:foregroundMark x1="43014" y1="20659" x2="10379" y2="33234"/>
                        <a14:foregroundMark x1="16567" y1="30539" x2="26148" y2="21657"/>
                        <a14:foregroundMark x1="26148" y1="21657" x2="23852" y2="34731"/>
                        <a14:foregroundMark x1="23852" y1="34731" x2="23852" y2="34731"/>
                        <a14:foregroundMark x1="26148" y1="30539" x2="13772" y2="23553"/>
                        <a14:foregroundMark x1="13772" y1="23553" x2="19062" y2="35729"/>
                        <a14:foregroundMark x1="19062" y1="35729" x2="18663" y2="36527"/>
                        <a14:foregroundMark x1="21956" y1="31437" x2="31936" y2="29042"/>
                        <a14:foregroundMark x1="22355" y1="32236" x2="29142" y2="40719"/>
                        <a14:foregroundMark x1="29840" y1="32635" x2="20858" y2="42515"/>
                        <a14:foregroundMark x1="20858" y1="42515" x2="31337" y2="35230"/>
                        <a14:foregroundMark x1="31337" y1="35230" x2="31337" y2="35230"/>
                        <a14:foregroundMark x1="28942" y1="25250" x2="17066" y2="20459"/>
                        <a14:foregroundMark x1="17066" y1="20459" x2="8483" y2="29940"/>
                        <a14:foregroundMark x1="8483" y1="29940" x2="18862" y2="41717"/>
                        <a14:foregroundMark x1="18862" y1="41717" x2="32036" y2="42515"/>
                        <a14:foregroundMark x1="32036" y1="42515" x2="47206" y2="35529"/>
                        <a14:foregroundMark x1="47206" y1="35529" x2="42315" y2="19062"/>
                        <a14:backgroundMark x1="17066" y1="66966" x2="67066" y2="86727"/>
                        <a14:backgroundMark x1="67066" y1="86727" x2="67166" y2="86826"/>
                        <a14:backgroundMark x1="28443" y1="63074" x2="17964" y2="89421"/>
                        <a14:backgroundMark x1="17964" y1="89421" x2="25150" y2="59980"/>
                        <a14:backgroundMark x1="25150" y1="59980" x2="30140" y2="75948"/>
                        <a14:backgroundMark x1="30140" y1="75948" x2="36627" y2="84731"/>
                        <a14:backgroundMark x1="36627" y1="84731" x2="39521" y2="71557"/>
                        <a14:backgroundMark x1="58982" y1="23852" x2="72355" y2="25749"/>
                        <a14:backgroundMark x1="72355" y1="25749" x2="76647" y2="40020"/>
                        <a14:backgroundMark x1="76647" y1="40020" x2="81138" y2="11577"/>
                        <a14:backgroundMark x1="69461" y1="18463" x2="64970" y2="35329"/>
                        <a14:backgroundMark x1="64970" y1="35329" x2="75250" y2="23453"/>
                        <a14:backgroundMark x1="75250" y1="23453" x2="74850" y2="10379"/>
                        <a14:backgroundMark x1="74850" y1="10379" x2="66866" y2="37126"/>
                        <a14:backgroundMark x1="66866" y1="37126" x2="69062" y2="46407"/>
                        <a14:backgroundMark x1="79142" y1="19760" x2="71058" y2="39521"/>
                        <a14:backgroundMark x1="71058" y1="39521" x2="78244" y2="21956"/>
                        <a14:backgroundMark x1="78244" y1="21956" x2="68263" y2="10579"/>
                        <a14:backgroundMark x1="68263" y1="10579" x2="76846" y2="36727"/>
                        <a14:backgroundMark x1="73553" y1="38623" x2="78743" y2="20160"/>
                        <a14:backgroundMark x1="78743" y1="20160" x2="74850" y2="33034"/>
                        <a14:backgroundMark x1="74850" y1="33034" x2="77844" y2="19760"/>
                        <a14:backgroundMark x1="77844" y1="19760" x2="61178" y2="12076"/>
                        <a14:backgroundMark x1="61178" y1="12076" x2="77345" y2="40519"/>
                        <a14:backgroundMark x1="77345" y1="40519" x2="83234" y2="33533"/>
                        <a14:backgroundMark x1="78343" y1="23253" x2="76347" y2="42415"/>
                        <a14:backgroundMark x1="76347" y1="42415" x2="79142" y2="27046"/>
                        <a14:backgroundMark x1="79142" y1="27046" x2="76248" y2="14271"/>
                        <a14:backgroundMark x1="76248" y1="14271" x2="71756" y2="11078"/>
                        <a14:backgroundMark x1="79441" y1="14172" x2="66068" y2="18962"/>
                        <a14:backgroundMark x1="66068" y1="18962" x2="75549" y2="33533"/>
                        <a14:backgroundMark x1="75549" y1="33533" x2="75549" y2="33633"/>
                      </a14:backgroundRemoval>
                    </a14:imgEffect>
                  </a14:imgLayer>
                </a14:imgProps>
              </a:ext>
              <a:ext uri="{28A0092B-C50C-407E-A947-70E740481C1C}">
                <a14:useLocalDpi xmlns:a14="http://schemas.microsoft.com/office/drawing/2010/main" val="0"/>
              </a:ext>
            </a:extLst>
          </a:blip>
          <a:srcRect l="-11036" t="3389" r="41898" b="-3389"/>
          <a:stretch/>
        </p:blipFill>
        <p:spPr bwMode="auto">
          <a:xfrm rot="20290541">
            <a:off x="10044734" y="1938548"/>
            <a:ext cx="2595600" cy="3754226"/>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4">
            <a:extLst>
              <a:ext uri="{FF2B5EF4-FFF2-40B4-BE49-F238E27FC236}">
                <a16:creationId xmlns:a16="http://schemas.microsoft.com/office/drawing/2014/main" xmlns="" id="{14B9B51F-D08B-7240-A9BD-7869792908CA}"/>
              </a:ext>
            </a:extLst>
          </p:cNvPr>
          <p:cNvSpPr/>
          <p:nvPr/>
        </p:nvSpPr>
        <p:spPr>
          <a:xfrm>
            <a:off x="9750855" y="4440014"/>
            <a:ext cx="2280733" cy="2417986"/>
          </a:xfrm>
          <a:custGeom>
            <a:avLst/>
            <a:gdLst/>
            <a:ahLst/>
            <a:cxnLst/>
            <a:rect l="l" t="t" r="r" b="b"/>
            <a:pathLst>
              <a:path w="2666513" h="3542469">
                <a:moveTo>
                  <a:pt x="0" y="0"/>
                </a:moveTo>
                <a:lnTo>
                  <a:pt x="2666513" y="0"/>
                </a:lnTo>
                <a:lnTo>
                  <a:pt x="2666513" y="3542469"/>
                </a:lnTo>
                <a:lnTo>
                  <a:pt x="0" y="3542469"/>
                </a:lnTo>
                <a:lnTo>
                  <a:pt x="0" y="0"/>
                </a:lnTo>
                <a:close/>
              </a:path>
            </a:pathLst>
          </a:custGeom>
          <a:blipFill>
            <a:blip r:embed="rId7">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21285450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xmlns="" id="{5C0A1D4A-63C7-5842-9B76-A9402025C5A4}"/>
              </a:ext>
            </a:extLst>
          </p:cNvPr>
          <p:cNvSpPr/>
          <p:nvPr/>
        </p:nvSpPr>
        <p:spPr>
          <a:xfrm>
            <a:off x="7282809" y="2811416"/>
            <a:ext cx="4438185" cy="3504386"/>
          </a:xfrm>
          <a:custGeom>
            <a:avLst/>
            <a:gdLst/>
            <a:ahLst/>
            <a:cxnLst/>
            <a:rect l="l" t="t" r="r" b="b"/>
            <a:pathLst>
              <a:path w="4114800" h="2970137">
                <a:moveTo>
                  <a:pt x="0" y="0"/>
                </a:moveTo>
                <a:lnTo>
                  <a:pt x="4114800" y="0"/>
                </a:lnTo>
                <a:lnTo>
                  <a:pt x="4114800" y="2970137"/>
                </a:lnTo>
                <a:lnTo>
                  <a:pt x="0" y="29701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 name="Picture 9">
            <a:extLst>
              <a:ext uri="{FF2B5EF4-FFF2-40B4-BE49-F238E27FC236}">
                <a16:creationId xmlns:a16="http://schemas.microsoft.com/office/drawing/2014/main" xmlns="" id="{A257EC81-F394-5E4A-8EBE-480E3E9A4411}"/>
              </a:ext>
            </a:extLst>
          </p:cNvPr>
          <p:cNvPicPr>
            <a:picLocks noChangeAspect="1"/>
          </p:cNvPicPr>
          <p:nvPr/>
        </p:nvPicPr>
        <p:blipFill>
          <a:blip r:embed="rId5"/>
          <a:stretch>
            <a:fillRect/>
          </a:stretch>
        </p:blipFill>
        <p:spPr>
          <a:xfrm>
            <a:off x="471006" y="2347091"/>
            <a:ext cx="7290243" cy="2163817"/>
          </a:xfrm>
          <a:prstGeom prst="rect">
            <a:avLst/>
          </a:prstGeom>
        </p:spPr>
      </p:pic>
    </p:spTree>
    <p:extLst>
      <p:ext uri="{BB962C8B-B14F-4D97-AF65-F5344CB8AC3E}">
        <p14:creationId xmlns:p14="http://schemas.microsoft.com/office/powerpoint/2010/main" val="6727329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a. Trong giờ ra chơi, vì mải chơi đùa với các bạn nên Lan làm rơi chiếc kẹp tóc mà không biết. Thấy vậy, Hoa nhặt lên và trả cho bạn</a:t>
              </a:r>
              <a:r>
                <a:rPr lang="en-US" sz="2800" b="0" i="0" dirty="0">
                  <a:solidFill>
                    <a:schemeClr val="tx1"/>
                  </a:solidFill>
                  <a:effectLst/>
                  <a:latin typeface="Cambria" panose="02040503050406030204" pitchFamily="18" charset="0"/>
                </a:rPr>
                <a:t>.</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85585" y="1212322"/>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pic>
        <p:nvPicPr>
          <p:cNvPr id="3074" name="Picture 2" descr="Đọc các trường hợp dưới đây và thực hiện yêu cầu: ">
            <a:extLst>
              <a:ext uri="{FF2B5EF4-FFF2-40B4-BE49-F238E27FC236}">
                <a16:creationId xmlns:a16="http://schemas.microsoft.com/office/drawing/2014/main" xmlns="" id="{095D1482-7B69-7142-AF98-554996023A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386" r="6603"/>
          <a:stretch/>
        </p:blipFill>
        <p:spPr bwMode="auto">
          <a:xfrm>
            <a:off x="6980856" y="2371921"/>
            <a:ext cx="4036741" cy="3084746"/>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5"/>
            <a:stretch>
              <a:fillRect/>
            </a:stretch>
          </a:blipFill>
        </p:spPr>
      </p:sp>
    </p:spTree>
    <p:extLst>
      <p:ext uri="{BB962C8B-B14F-4D97-AF65-F5344CB8AC3E}">
        <p14:creationId xmlns:p14="http://schemas.microsoft.com/office/powerpoint/2010/main" val="9936896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checkerboard(across)">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982675" y="2454391"/>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b. Đến nhà Minh chơi, Tuấn rất thích thú với giá sách xếp đầy những quyển truyện tranh các loại. Được bạn đồng ý. Tuấn mới lấy truyện để đọc</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214405" y="4598308"/>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 t="4624" r="39180" b="63851"/>
          <a:stretch/>
        </p:blipFill>
        <p:spPr bwMode="auto">
          <a:xfrm>
            <a:off x="6957519" y="2252491"/>
            <a:ext cx="4221921" cy="3054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1820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circle(in)">
                                      <p:cBhvr>
                                        <p:cTn id="16"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c. Chiếc bút mực của Vy bị hỏng. Thấy vậy, Hồng cho bạn mượn chiếc bút dự phòng của mình. Vy dùng bút rất cẩn thận. Cuối giờ, Vy trả lại bút cho Hồng và cảm ơn bạn</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920" t="38927" r="9287" b="29548"/>
          <a:stretch/>
        </p:blipFill>
        <p:spPr bwMode="auto">
          <a:xfrm>
            <a:off x="6999492" y="2289239"/>
            <a:ext cx="3962401" cy="287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61445"/>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randombar(horizont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3">
            <a:extLst>
              <a:ext uri="{FF2B5EF4-FFF2-40B4-BE49-F238E27FC236}">
                <a16:creationId xmlns:a16="http://schemas.microsoft.com/office/drawing/2014/main" xmlns="" id="{5FC688DE-15CA-4D44-86B7-54F10175AF62}"/>
              </a:ext>
            </a:extLst>
          </p:cNvPr>
          <p:cNvSpPr/>
          <p:nvPr/>
        </p:nvSpPr>
        <p:spPr>
          <a:xfrm>
            <a:off x="743414" y="696950"/>
            <a:ext cx="10705171" cy="5464099"/>
          </a:xfrm>
          <a:custGeom>
            <a:avLst/>
            <a:gdLst/>
            <a:ahLst/>
            <a:cxnLst/>
            <a:rect l="l" t="t" r="r" b="b"/>
            <a:pathLst>
              <a:path w="8229600" h="7848981">
                <a:moveTo>
                  <a:pt x="0" y="0"/>
                </a:moveTo>
                <a:lnTo>
                  <a:pt x="8229600" y="0"/>
                </a:lnTo>
                <a:lnTo>
                  <a:pt x="8229600" y="7848980"/>
                </a:lnTo>
                <a:lnTo>
                  <a:pt x="0" y="7848980"/>
                </a:lnTo>
                <a:lnTo>
                  <a:pt x="0" y="0"/>
                </a:lnTo>
                <a:close/>
              </a:path>
            </a:pathLst>
          </a:custGeom>
          <a:blipFill>
            <a:blip r:embed="rId2"/>
            <a:stretch>
              <a:fillRect/>
            </a:stretch>
          </a:blipFill>
        </p:spPr>
      </p:sp>
      <p:sp>
        <p:nvSpPr>
          <p:cNvPr id="46" name="TextBox 45"/>
          <p:cNvSpPr txBox="1"/>
          <p:nvPr/>
        </p:nvSpPr>
        <p:spPr>
          <a:xfrm>
            <a:off x="9804051" y="3004896"/>
            <a:ext cx="601975" cy="641330"/>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dirty="0">
                <a:solidFill>
                  <a:schemeClr val="bg1"/>
                </a:solidFill>
                <a:latin typeface="#9Slide03 Bebas Neue Bold" panose="020B0606020202050201" pitchFamily="34" charset="0"/>
              </a:rPr>
              <a:t>B</a:t>
            </a:r>
          </a:p>
        </p:txBody>
      </p:sp>
      <p:grpSp>
        <p:nvGrpSpPr>
          <p:cNvPr id="3" name="Group 2">
            <a:extLst>
              <a:ext uri="{FF2B5EF4-FFF2-40B4-BE49-F238E27FC236}">
                <a16:creationId xmlns:a16="http://schemas.microsoft.com/office/drawing/2014/main" xmlns="" id="{D2333E86-FD60-2949-B49C-8FC8CEB13A71}"/>
              </a:ext>
            </a:extLst>
          </p:cNvPr>
          <p:cNvGrpSpPr/>
          <p:nvPr/>
        </p:nvGrpSpPr>
        <p:grpSpPr>
          <a:xfrm>
            <a:off x="1014152" y="2346398"/>
            <a:ext cx="5859135" cy="2919807"/>
            <a:chOff x="1035432" y="1637363"/>
            <a:chExt cx="4169527" cy="2919807"/>
          </a:xfrm>
        </p:grpSpPr>
        <p:sp>
          <p:nvSpPr>
            <p:cNvPr id="2" name="Rounded Rectangle 1">
              <a:extLst>
                <a:ext uri="{FF2B5EF4-FFF2-40B4-BE49-F238E27FC236}">
                  <a16:creationId xmlns:a16="http://schemas.microsoft.com/office/drawing/2014/main" xmlns="" id="{AE8AD832-C961-204E-A070-02BB1B98C6D6}"/>
                </a:ext>
              </a:extLst>
            </p:cNvPr>
            <p:cNvSpPr/>
            <p:nvPr/>
          </p:nvSpPr>
          <p:spPr>
            <a:xfrm>
              <a:off x="1035432" y="1656174"/>
              <a:ext cx="4169527" cy="2613568"/>
            </a:xfrm>
            <a:prstGeom prst="round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3" name="Rectangle 52"/>
            <p:cNvSpPr/>
            <p:nvPr/>
          </p:nvSpPr>
          <p:spPr>
            <a:xfrm>
              <a:off x="1056699" y="1637363"/>
              <a:ext cx="4148260" cy="29198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0" i="0" dirty="0">
                  <a:solidFill>
                    <a:schemeClr val="tx1"/>
                  </a:solidFill>
                  <a:effectLst/>
                  <a:latin typeface="Cambria" panose="02040503050406030204" pitchFamily="18" charset="0"/>
                </a:rPr>
                <a:t>d. Hải cho Đồng mượn quyển sách khoa học để mang về nhà đọc. Vì sơ ý làm rách nên Đông đã dán lại trước khi mang trả cho Hải và xin lỗi bạn </a:t>
              </a:r>
              <a:endParaRPr lang="en-US" sz="2800" dirty="0">
                <a:solidFill>
                  <a:schemeClr val="tx1"/>
                </a:solidFill>
                <a:latin typeface="Cambria" panose="02040503050406030204" pitchFamily="18" charset="0"/>
              </a:endParaRPr>
            </a:p>
          </p:txBody>
        </p:sp>
      </p:grpSp>
      <p:sp>
        <p:nvSpPr>
          <p:cNvPr id="5" name="TextBox 4">
            <a:extLst>
              <a:ext uri="{FF2B5EF4-FFF2-40B4-BE49-F238E27FC236}">
                <a16:creationId xmlns:a16="http://schemas.microsoft.com/office/drawing/2014/main" xmlns="" id="{67A630AE-897C-E246-B175-3CCA69C54DFD}"/>
              </a:ext>
            </a:extLst>
          </p:cNvPr>
          <p:cNvSpPr txBox="1"/>
          <p:nvPr/>
        </p:nvSpPr>
        <p:spPr>
          <a:xfrm>
            <a:off x="1270642" y="1124011"/>
            <a:ext cx="2641600" cy="707886"/>
          </a:xfrm>
          <a:prstGeom prst="rect">
            <a:avLst/>
          </a:prstGeom>
          <a:noFill/>
        </p:spPr>
        <p:txBody>
          <a:bodyPr wrap="square" rtlCol="0">
            <a:spAutoFit/>
          </a:bodyPr>
          <a:lstStyle/>
          <a:p>
            <a:r>
              <a:rPr lang="x-none" sz="4000" b="1" dirty="0">
                <a:latin typeface="Cambria" panose="02040503050406030204" pitchFamily="18" charset="0"/>
              </a:rPr>
              <a:t>BÀI 1:</a:t>
            </a:r>
          </a:p>
        </p:txBody>
      </p:sp>
      <p:pic>
        <p:nvPicPr>
          <p:cNvPr id="7" name="Picture 6">
            <a:extLst>
              <a:ext uri="{FF2B5EF4-FFF2-40B4-BE49-F238E27FC236}">
                <a16:creationId xmlns:a16="http://schemas.microsoft.com/office/drawing/2014/main" xmlns="" id="{7C5F5312-B149-334B-AA37-3EE01791E4AC}"/>
              </a:ext>
            </a:extLst>
          </p:cNvPr>
          <p:cNvPicPr>
            <a:picLocks noChangeAspect="1"/>
          </p:cNvPicPr>
          <p:nvPr/>
        </p:nvPicPr>
        <p:blipFill>
          <a:blip r:embed="rId3"/>
          <a:stretch>
            <a:fillRect/>
          </a:stretch>
        </p:blipFill>
        <p:spPr>
          <a:xfrm>
            <a:off x="2714336" y="1124011"/>
            <a:ext cx="8533040" cy="1058042"/>
          </a:xfrm>
          <a:prstGeom prst="rect">
            <a:avLst/>
          </a:prstGeom>
        </p:spPr>
      </p:pic>
      <p:sp>
        <p:nvSpPr>
          <p:cNvPr id="27" name="Freeform 6">
            <a:extLst>
              <a:ext uri="{FF2B5EF4-FFF2-40B4-BE49-F238E27FC236}">
                <a16:creationId xmlns:a16="http://schemas.microsoft.com/office/drawing/2014/main" xmlns="" id="{29B932B9-4FAB-2B41-A5DA-E8EE1B5D629C}"/>
              </a:ext>
            </a:extLst>
          </p:cNvPr>
          <p:cNvSpPr/>
          <p:nvPr/>
        </p:nvSpPr>
        <p:spPr>
          <a:xfrm>
            <a:off x="0" y="4564673"/>
            <a:ext cx="2431820" cy="2338631"/>
          </a:xfrm>
          <a:custGeom>
            <a:avLst/>
            <a:gdLst/>
            <a:ahLst/>
            <a:cxnLst/>
            <a:rect l="l" t="t" r="r" b="b"/>
            <a:pathLst>
              <a:path w="3960345" h="3821733">
                <a:moveTo>
                  <a:pt x="0" y="0"/>
                </a:moveTo>
                <a:lnTo>
                  <a:pt x="3960345" y="0"/>
                </a:lnTo>
                <a:lnTo>
                  <a:pt x="3960345" y="3821733"/>
                </a:lnTo>
                <a:lnTo>
                  <a:pt x="0" y="3821733"/>
                </a:lnTo>
                <a:lnTo>
                  <a:pt x="0" y="0"/>
                </a:lnTo>
                <a:close/>
              </a:path>
            </a:pathLst>
          </a:custGeom>
          <a:blipFill>
            <a:blip r:embed="rId4"/>
            <a:stretch>
              <a:fillRect/>
            </a:stretch>
          </a:blipFill>
        </p:spPr>
      </p:sp>
      <p:pic>
        <p:nvPicPr>
          <p:cNvPr id="5122" name="Picture 2" descr="Đọc các trường hợp dưới đây và thực hiện yêu cầu: ">
            <a:extLst>
              <a:ext uri="{FF2B5EF4-FFF2-40B4-BE49-F238E27FC236}">
                <a16:creationId xmlns:a16="http://schemas.microsoft.com/office/drawing/2014/main" xmlns="" id="{B6D7541E-3BAA-4543-A35F-5CE367006A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495" t="70448" r="32372" b="1152"/>
          <a:stretch/>
        </p:blipFill>
        <p:spPr bwMode="auto">
          <a:xfrm>
            <a:off x="7064507" y="2491103"/>
            <a:ext cx="4192858" cy="2720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348031"/>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barn(inVertical)">
                                      <p:cBhvr>
                                        <p:cTn id="10" dur="500"/>
                                        <p:tgtEl>
                                          <p:spTgt spid="4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arn(inVertical)">
                                      <p:cBhvr>
                                        <p:cTn id="22" dur="500"/>
                                        <p:tgtEl>
                                          <p:spTgt spid="27"/>
                                        </p:tgtEl>
                                      </p:cBhvr>
                                    </p:animEffect>
                                  </p:childTnLst>
                                </p:cTn>
                              </p:par>
                              <p:par>
                                <p:cTn id="23" presetID="16" presetClass="entr" presetSubtype="21"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arn(inVertical)">
                                      <p:cBhvr>
                                        <p:cTn id="2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2195</TotalTime>
  <Words>699</Words>
  <Application>Microsoft Office PowerPoint</Application>
  <PresentationFormat>Custom</PresentationFormat>
  <Paragraphs>55</Paragraphs>
  <Slides>17</Slides>
  <Notes>8</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cp:lastModifiedBy>
  <cp:revision>37</cp:revision>
  <dcterms:created xsi:type="dcterms:W3CDTF">2023-06-29T03:07:26Z</dcterms:created>
  <dcterms:modified xsi:type="dcterms:W3CDTF">2024-12-04T09:20:23Z</dcterms:modified>
</cp:coreProperties>
</file>