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79" r:id="rId3"/>
    <p:sldId id="266" r:id="rId4"/>
    <p:sldId id="265" r:id="rId5"/>
    <p:sldId id="271" r:id="rId6"/>
    <p:sldId id="277"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BDC9"/>
    <a:srgbClr val="EC7F97"/>
    <a:srgbClr val="F5B9C6"/>
    <a:srgbClr val="EA6671"/>
    <a:srgbClr val="F5EBE1"/>
    <a:srgbClr val="E6E6E6"/>
    <a:srgbClr val="5E4D6F"/>
    <a:srgbClr val="7F6895"/>
    <a:srgbClr val="1B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617"/>
  </p:normalViewPr>
  <p:slideViewPr>
    <p:cSldViewPr snapToGrid="0">
      <p:cViewPr varScale="1">
        <p:scale>
          <a:sx n="88" d="100"/>
          <a:sy n="88" d="100"/>
        </p:scale>
        <p:origin x="872" y="184"/>
      </p:cViewPr>
      <p:guideLst/>
    </p:cSldViewPr>
  </p:slideViewPr>
  <p:notesTextViewPr>
    <p:cViewPr>
      <p:scale>
        <a:sx n="1" d="1"/>
        <a:sy n="1" d="1"/>
      </p:scale>
      <p:origin x="0" y="0"/>
    </p:cViewPr>
  </p:notesTextViewPr>
  <p:sorterViewPr>
    <p:cViewPr>
      <p:scale>
        <a:sx n="50" d="100"/>
        <a:sy n="50" d="100"/>
      </p:scale>
      <p:origin x="0" y="-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F3FA-13F0-48C8-AECF-A93D73BA72CD}" type="datetimeFigureOut">
              <a:rPr lang="en-GB" smtClean="0"/>
              <a:t>23/11/2024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3F8F-41F3-4107-9304-65A289301D46}" type="slidenum">
              <a:rPr lang="en-GB" smtClean="0"/>
              <a:t>‹#›</a:t>
            </a:fld>
            <a:endParaRPr lang="en-GB"/>
          </a:p>
        </p:txBody>
      </p:sp>
    </p:spTree>
    <p:extLst>
      <p:ext uri="{BB962C8B-B14F-4D97-AF65-F5344CB8AC3E}">
        <p14:creationId xmlns:p14="http://schemas.microsoft.com/office/powerpoint/2010/main" val="115749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13F8F-41F3-4107-9304-65A289301D46}" type="slidenum">
              <a:rPr lang="en-GB" smtClean="0"/>
              <a:t>6</a:t>
            </a:fld>
            <a:endParaRPr lang="en-GB"/>
          </a:p>
        </p:txBody>
      </p:sp>
    </p:spTree>
    <p:extLst>
      <p:ext uri="{BB962C8B-B14F-4D97-AF65-F5344CB8AC3E}">
        <p14:creationId xmlns:p14="http://schemas.microsoft.com/office/powerpoint/2010/main" val="42516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6250102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2157731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96718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280185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748810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438999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20848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254555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7884756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786633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23/11/2024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347754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DCE77A7B-73E0-F60F-F53C-971F79D6CE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9374" y="114794"/>
            <a:ext cx="1519971" cy="1519971"/>
          </a:xfrm>
          <a:prstGeom prst="rect">
            <a:avLst/>
          </a:prstGeom>
        </p:spPr>
      </p:pic>
    </p:spTree>
    <p:extLst>
      <p:ext uri="{BB962C8B-B14F-4D97-AF65-F5344CB8AC3E}">
        <p14:creationId xmlns:p14="http://schemas.microsoft.com/office/powerpoint/2010/main" val="30413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6687" y="520247"/>
            <a:ext cx="5529551" cy="3651821"/>
          </a:xfrm>
          <a:prstGeom prst="rect">
            <a:avLst/>
          </a:prstGeom>
        </p:spPr>
      </p:pic>
    </p:spTree>
    <p:extLst>
      <p:ext uri="{BB962C8B-B14F-4D97-AF65-F5344CB8AC3E}">
        <p14:creationId xmlns:p14="http://schemas.microsoft.com/office/powerpoint/2010/main" val="1129137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B6862-27EB-B9ED-5117-C34301935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2" y="-220794"/>
            <a:ext cx="1863497" cy="1863497"/>
          </a:xfrm>
          <a:prstGeom prst="rect">
            <a:avLst/>
          </a:prstGeom>
        </p:spPr>
      </p:pic>
      <p:pic>
        <p:nvPicPr>
          <p:cNvPr id="3" name="Picture 2">
            <a:extLst>
              <a:ext uri="{FF2B5EF4-FFF2-40B4-BE49-F238E27FC236}">
                <a16:creationId xmlns:a16="http://schemas.microsoft.com/office/drawing/2014/main" id="{5F308262-A7C4-2000-53B3-F7BB298D0E45}"/>
              </a:ext>
            </a:extLst>
          </p:cNvPr>
          <p:cNvPicPr>
            <a:picLocks noChangeAspect="1"/>
          </p:cNvPicPr>
          <p:nvPr/>
        </p:nvPicPr>
        <p:blipFill>
          <a:blip r:embed="rId4"/>
          <a:stretch>
            <a:fillRect/>
          </a:stretch>
        </p:blipFill>
        <p:spPr>
          <a:xfrm>
            <a:off x="2133259" y="2167047"/>
            <a:ext cx="7864522" cy="1853345"/>
          </a:xfrm>
          <a:prstGeom prst="rect">
            <a:avLst/>
          </a:prstGeom>
        </p:spPr>
      </p:pic>
      <p:pic>
        <p:nvPicPr>
          <p:cNvPr id="5" name="Picture 4" descr="A picture containing sitting, dark&#10;&#10;Description automatically generated">
            <a:extLst>
              <a:ext uri="{FF2B5EF4-FFF2-40B4-BE49-F238E27FC236}">
                <a16:creationId xmlns:a16="http://schemas.microsoft.com/office/drawing/2014/main" id="{C17DA53B-3800-41D0-9AAF-D01F51F1DE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667" b="35118"/>
          <a:stretch/>
        </p:blipFill>
        <p:spPr>
          <a:xfrm>
            <a:off x="3616455" y="474018"/>
            <a:ext cx="4682293" cy="1675638"/>
          </a:xfrm>
          <a:prstGeom prst="rect">
            <a:avLst/>
          </a:prstGeom>
        </p:spPr>
      </p:pic>
      <p:pic>
        <p:nvPicPr>
          <p:cNvPr id="8" name="Picture 7">
            <a:extLst>
              <a:ext uri="{FF2B5EF4-FFF2-40B4-BE49-F238E27FC236}">
                <a16:creationId xmlns:a16="http://schemas.microsoft.com/office/drawing/2014/main" id="{7CC0A8D5-C5CD-2D6D-65CA-56EFBAF81807}"/>
              </a:ext>
            </a:extLst>
          </p:cNvPr>
          <p:cNvPicPr>
            <a:picLocks noChangeAspect="1"/>
          </p:cNvPicPr>
          <p:nvPr/>
        </p:nvPicPr>
        <p:blipFill>
          <a:blip r:embed="rId6"/>
          <a:stretch>
            <a:fillRect/>
          </a:stretch>
        </p:blipFill>
        <p:spPr>
          <a:xfrm>
            <a:off x="4333375" y="827336"/>
            <a:ext cx="3328704" cy="707197"/>
          </a:xfrm>
          <a:prstGeom prst="rect">
            <a:avLst/>
          </a:prstGeom>
        </p:spPr>
      </p:pic>
    </p:spTree>
    <p:extLst>
      <p:ext uri="{BB962C8B-B14F-4D97-AF65-F5344CB8AC3E}">
        <p14:creationId xmlns:p14="http://schemas.microsoft.com/office/powerpoint/2010/main" val="3624278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3824" y="162232"/>
            <a:ext cx="12721390" cy="651878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4756787" y="1722684"/>
            <a:ext cx="6152444" cy="3489396"/>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t>Đề</a:t>
            </a:r>
            <a:r>
              <a:rPr lang="en-GB" sz="4400" b="1" dirty="0"/>
              <a:t> </a:t>
            </a:r>
            <a:r>
              <a:rPr lang="en-GB" sz="4400" b="1" dirty="0" err="1"/>
              <a:t>bài</a:t>
            </a:r>
            <a:r>
              <a:rPr lang="en-GB" sz="4400" b="1" dirty="0"/>
              <a:t>: </a:t>
            </a:r>
            <a:r>
              <a:rPr lang="en-GB" sz="4400" b="1" dirty="0" err="1"/>
              <a:t>Viết</a:t>
            </a:r>
            <a:r>
              <a:rPr lang="en-GB" sz="4400" b="1" dirty="0"/>
              <a:t> </a:t>
            </a:r>
            <a:r>
              <a:rPr lang="en-GB" sz="4400" b="1" dirty="0" err="1"/>
              <a:t>đoạn</a:t>
            </a:r>
            <a:r>
              <a:rPr lang="en-GB" sz="4400" b="1" dirty="0"/>
              <a:t> </a:t>
            </a:r>
            <a:r>
              <a:rPr lang="en-GB" sz="4400" b="1" dirty="0" err="1"/>
              <a:t>văn</a:t>
            </a:r>
            <a:r>
              <a:rPr lang="en-GB" sz="4400" b="1" dirty="0"/>
              <a:t> </a:t>
            </a:r>
            <a:r>
              <a:rPr lang="en-GB" sz="4400" b="1" dirty="0" err="1"/>
              <a:t>thể</a:t>
            </a:r>
            <a:r>
              <a:rPr lang="en-GB" sz="4400" b="1" dirty="0"/>
              <a:t> </a:t>
            </a:r>
            <a:r>
              <a:rPr lang="en-GB" sz="4400" b="1" dirty="0" err="1"/>
              <a:t>hiện</a:t>
            </a:r>
            <a:r>
              <a:rPr lang="en-GB" sz="4400" b="1" dirty="0"/>
              <a:t> </a:t>
            </a:r>
            <a:r>
              <a:rPr lang="en-GB" sz="4400" b="1" dirty="0" err="1"/>
              <a:t>tình</a:t>
            </a:r>
            <a:r>
              <a:rPr lang="en-GB" sz="4400" b="1" dirty="0"/>
              <a:t> </a:t>
            </a:r>
            <a:r>
              <a:rPr lang="en-GB" sz="4400" b="1" dirty="0" err="1"/>
              <a:t>cảm</a:t>
            </a:r>
            <a:r>
              <a:rPr lang="en-GB" sz="4400" b="1" dirty="0"/>
              <a:t>, </a:t>
            </a:r>
            <a:r>
              <a:rPr lang="en-GB" sz="4400" b="1" dirty="0" err="1"/>
              <a:t>cảm</a:t>
            </a:r>
            <a:r>
              <a:rPr lang="en-GB" sz="4400" b="1" dirty="0"/>
              <a:t> </a:t>
            </a:r>
            <a:r>
              <a:rPr lang="en-GB" sz="4400" b="1" dirty="0" err="1"/>
              <a:t>xúc</a:t>
            </a:r>
            <a:r>
              <a:rPr lang="en-GB" sz="4400" b="1" dirty="0"/>
              <a:t> </a:t>
            </a:r>
            <a:r>
              <a:rPr lang="en-GB" sz="4400" b="1" dirty="0" err="1"/>
              <a:t>về</a:t>
            </a:r>
            <a:r>
              <a:rPr lang="en-GB" sz="4400" b="1" dirty="0"/>
              <a:t> </a:t>
            </a:r>
            <a:r>
              <a:rPr lang="en-GB" sz="4400" b="1" dirty="0" err="1"/>
              <a:t>một</a:t>
            </a:r>
            <a:r>
              <a:rPr lang="en-GB" sz="4400" b="1" dirty="0"/>
              <a:t> </a:t>
            </a:r>
            <a:r>
              <a:rPr lang="en-GB" sz="4400" b="1" dirty="0" err="1"/>
              <a:t>câu</a:t>
            </a:r>
            <a:r>
              <a:rPr lang="en-GB" sz="4400" b="1" dirty="0"/>
              <a:t> </a:t>
            </a:r>
            <a:r>
              <a:rPr lang="en-GB" sz="4400" b="1" dirty="0" err="1"/>
              <a:t>chuyện</a:t>
            </a:r>
            <a:r>
              <a:rPr lang="en-GB" sz="4400" b="1" dirty="0"/>
              <a:t> </a:t>
            </a:r>
            <a:r>
              <a:rPr lang="en-GB" sz="4400" b="1" dirty="0" err="1"/>
              <a:t>em</a:t>
            </a:r>
            <a:r>
              <a:rPr lang="en-GB" sz="4400" b="1" dirty="0"/>
              <a:t> </a:t>
            </a:r>
            <a:r>
              <a:rPr lang="en-GB" sz="4400" b="1" dirty="0" err="1"/>
              <a:t>đã</a:t>
            </a:r>
            <a:r>
              <a:rPr lang="en-GB" sz="4400" b="1" dirty="0"/>
              <a:t> </a:t>
            </a:r>
            <a:r>
              <a:rPr lang="en-GB" sz="4400" b="1" dirty="0" err="1"/>
              <a:t>đọc</a:t>
            </a:r>
            <a:r>
              <a:rPr lang="en-GB" sz="4400" b="1" dirty="0"/>
              <a:t>, </a:t>
            </a:r>
            <a:r>
              <a:rPr lang="en-GB" sz="4400" b="1" dirty="0" err="1"/>
              <a:t>đã</a:t>
            </a:r>
            <a:r>
              <a:rPr lang="en-GB" sz="4400" b="1" dirty="0"/>
              <a:t> </a:t>
            </a:r>
            <a:r>
              <a:rPr lang="en-GB" sz="4400" b="1" dirty="0" err="1"/>
              <a:t>nghe</a:t>
            </a:r>
            <a:r>
              <a:rPr lang="en-GB" sz="4400" b="1" dirty="0"/>
              <a:t>.</a:t>
            </a:r>
          </a:p>
        </p:txBody>
      </p:sp>
      <p:pic>
        <p:nvPicPr>
          <p:cNvPr id="16" name="图片 6">
            <a:extLst>
              <a:ext uri="{FF2B5EF4-FFF2-40B4-BE49-F238E27FC236}">
                <a16:creationId xmlns:a16="http://schemas.microsoft.com/office/drawing/2014/main" id="{F229A6AE-CE32-080B-F2D3-5F17136E6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38" y="1605280"/>
            <a:ext cx="5135131" cy="5135131"/>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519820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8337" y="368968"/>
            <a:ext cx="11983453" cy="1200329"/>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609601" y="1615440"/>
            <a:ext cx="10814958" cy="4689350"/>
            <a:chOff x="10101" y="5937956"/>
            <a:chExt cx="12194532" cy="920044"/>
          </a:xfrm>
        </p:grpSpPr>
        <p:sp>
          <p:nvSpPr>
            <p:cNvPr id="2" name="Rounded Rectangle 1"/>
            <p:cNvSpPr/>
            <p:nvPr/>
          </p:nvSpPr>
          <p:spPr>
            <a:xfrm>
              <a:off x="10101" y="5937956"/>
              <a:ext cx="12181899" cy="920044"/>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221181" y="5957845"/>
              <a:ext cx="11983452" cy="815202"/>
            </a:xfrm>
            <a:prstGeom prst="rect">
              <a:avLst/>
            </a:prstGeom>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   </a:t>
              </a:r>
              <a:r>
                <a:rPr lang="vi-VN" sz="2400" b="1" dirty="0">
                  <a:solidFill>
                    <a:schemeClr val="bg1"/>
                  </a:solidFill>
                  <a:latin typeface="Cambria" panose="02040503050406030204" pitchFamily="18" charset="0"/>
                  <a:ea typeface="Cambria" panose="02040503050406030204" pitchFamily="18" charset="0"/>
                </a:rPr>
                <a:t>Đọc xong câu chuyện Tấm Cám, em yêu mến và ngưỡng mộ cô Tấm thật nhiều! Không hiểu sao, cô Tấm lại có thể hiền lành, nhẫn nại và nhường nhịn chị Cám, mẹ dì ghẻ đến vậy. Cùng là chị em, không hiểu sao Cám lại ác độc, so đo với Tấm như vậy. Cám đều muốn tranh những phần tốt về mình: bắt được nhiều cá hơn, được đi dự hội, được đi kén vợ, cướp công Tấm trước mặt nhà vua… Ấy vậy, Tấm vẫn đến được bờ thiện lương, tìm được hạnh phúc cuối cùng bên nhà vua. Thật vậy, cuộc sống tốt đẹp sẽ do chính bản thân ta gây dựng nên – làm những điều thiện, việc thiện, ắt sẽ có những người muốn yêu thương, giúp đỡ lại ta (như ông bụt, như nhà vua, như cụ bà nuôi Thị…). Em sẽ nỗ lực để rèn cho mình những đức tính tốt đẹp như cô Tấm và giới thiệu câu chuyện tới nhiều người bạn đọc hơn nữa.</a:t>
              </a:r>
              <a:endParaRPr lang="en-GB" sz="24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5283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90367" y="349038"/>
            <a:ext cx="5102794" cy="3670110"/>
          </a:xfrm>
          <a:prstGeom prst="rect">
            <a:avLst/>
          </a:prstGeom>
        </p:spPr>
      </p:pic>
    </p:spTree>
    <p:extLst>
      <p:ext uri="{BB962C8B-B14F-4D97-AF65-F5344CB8AC3E}">
        <p14:creationId xmlns:p14="http://schemas.microsoft.com/office/powerpoint/2010/main" val="871585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5" y="814093"/>
            <a:ext cx="1758922" cy="1356278"/>
          </a:xfrm>
          <a:prstGeom prst="rect">
            <a:avLst/>
          </a:prstGeom>
        </p:spPr>
      </p:pic>
      <p:grpSp>
        <p:nvGrpSpPr>
          <p:cNvPr id="6" name="Group 5"/>
          <p:cNvGrpSpPr/>
          <p:nvPr/>
        </p:nvGrpSpPr>
        <p:grpSpPr>
          <a:xfrm>
            <a:off x="2331154" y="1217306"/>
            <a:ext cx="8499406" cy="4734674"/>
            <a:chOff x="2331154" y="1217306"/>
            <a:chExt cx="8208509" cy="4734674"/>
          </a:xfrm>
        </p:grpSpPr>
        <p:sp>
          <p:nvSpPr>
            <p:cNvPr id="9" name="Cloud 8"/>
            <p:cNvSpPr/>
            <p:nvPr/>
          </p:nvSpPr>
          <p:spPr>
            <a:xfrm>
              <a:off x="2711116" y="1321760"/>
              <a:ext cx="7828547" cy="4630220"/>
            </a:xfrm>
            <a:prstGeom prst="cloud">
              <a:avLst/>
            </a:prstGeom>
            <a:solidFill>
              <a:schemeClr val="bg1">
                <a:lumMod val="85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8" name="Cloud 7"/>
            <p:cNvSpPr/>
            <p:nvPr/>
          </p:nvSpPr>
          <p:spPr>
            <a:xfrm>
              <a:off x="2521135" y="1217306"/>
              <a:ext cx="7828547" cy="4630220"/>
            </a:xfrm>
            <a:prstGeom prst="cloud">
              <a:avLst/>
            </a:prstGeom>
            <a:solidFill>
              <a:srgbClr val="F5B9C6"/>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5" name="Cloud 4"/>
            <p:cNvSpPr/>
            <p:nvPr/>
          </p:nvSpPr>
          <p:spPr>
            <a:xfrm>
              <a:off x="2331154" y="1222353"/>
              <a:ext cx="7828547" cy="4630220"/>
            </a:xfrm>
            <a:prstGeom prst="cloud">
              <a:avLst/>
            </a:prstGeom>
            <a:noFill/>
            <a:ln w="28575">
              <a:solidFill>
                <a:srgbClr val="EA66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2">
                      <a:lumMod val="50000"/>
                    </a:schemeClr>
                  </a:solidFill>
                  <a:latin typeface="Cambria" panose="02040503050406030204" pitchFamily="18" charset="0"/>
                  <a:ea typeface="Cambria" panose="02040503050406030204" pitchFamily="18" charset="0"/>
                </a:rPr>
                <a:t>Tìm đọc truyện Dế Mèn phiêu lưu kí của nhà văn Tô Hoài. Chia sẻ với người thân suy nghĩ của em về nhân vật Dế Mèn.</a:t>
              </a:r>
              <a:endParaRPr lang="en-GB" sz="4000"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36909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03053F9-D414-AE10-6348-861BD1EF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43" y="71556"/>
            <a:ext cx="9500459" cy="6205702"/>
          </a:xfrm>
          <a:prstGeom prst="rect">
            <a:avLst/>
          </a:prstGeom>
        </p:spPr>
      </p:pic>
      <p:pic>
        <p:nvPicPr>
          <p:cNvPr id="7" name="Picture 6">
            <a:extLst>
              <a:ext uri="{FF2B5EF4-FFF2-40B4-BE49-F238E27FC236}">
                <a16:creationId xmlns:a16="http://schemas.microsoft.com/office/drawing/2014/main" id="{B11CE647-0D3A-D971-2E3E-FC76BC7FF380}"/>
              </a:ext>
            </a:extLst>
          </p:cNvPr>
          <p:cNvPicPr>
            <a:picLocks noChangeAspect="1"/>
          </p:cNvPicPr>
          <p:nvPr/>
        </p:nvPicPr>
        <p:blipFill>
          <a:blip r:embed="rId4"/>
          <a:stretch>
            <a:fillRect/>
          </a:stretch>
        </p:blipFill>
        <p:spPr>
          <a:xfrm>
            <a:off x="2284528" y="2850682"/>
            <a:ext cx="8520105" cy="3040723"/>
          </a:xfrm>
          <a:prstGeom prst="rect">
            <a:avLst/>
          </a:prstGeom>
        </p:spPr>
      </p:pic>
    </p:spTree>
    <p:extLst>
      <p:ext uri="{BB962C8B-B14F-4D97-AF65-F5344CB8AC3E}">
        <p14:creationId xmlns:p14="http://schemas.microsoft.com/office/powerpoint/2010/main" val="3992561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283</Words>
  <Application>Microsoft Macintosh PowerPoint</Application>
  <PresentationFormat>Widescreen</PresentationFormat>
  <Paragraphs>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MANG 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thảo</dc:creator>
  <cp:lastModifiedBy>Phương Anh Bùi</cp:lastModifiedBy>
  <cp:revision>64</cp:revision>
  <dcterms:created xsi:type="dcterms:W3CDTF">2022-09-20T12:02:41Z</dcterms:created>
  <dcterms:modified xsi:type="dcterms:W3CDTF">2024-11-23T10:43:34Z</dcterms:modified>
</cp:coreProperties>
</file>