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7" r:id="rId3"/>
    <p:sldId id="256" r:id="rId4"/>
    <p:sldId id="274" r:id="rId5"/>
    <p:sldId id="7648" r:id="rId6"/>
    <p:sldId id="7649" r:id="rId7"/>
    <p:sldId id="7656" r:id="rId8"/>
    <p:sldId id="7657" r:id="rId9"/>
    <p:sldId id="268" r:id="rId1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17" autoAdjust="0"/>
  </p:normalViewPr>
  <p:slideViewPr>
    <p:cSldViewPr>
      <p:cViewPr varScale="1">
        <p:scale>
          <a:sx n="59" d="100"/>
          <a:sy n="59" d="100"/>
        </p:scale>
        <p:origin x="9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72456-A37C-4111-8983-E58696C1D6F0}" type="datetimeFigureOut">
              <a:rPr lang="en-US" smtClean="0"/>
              <a:t>11/23/24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AC4EA-341F-4DD9-BE02-FFC555420345}" type="slidenum">
              <a:rPr lang="en-US" smtClean="0"/>
              <a:t>‹#›</a:t>
            </a:fld>
            <a:endParaRPr lang="en-US"/>
          </a:p>
        </p:txBody>
      </p:sp>
    </p:spTree>
    <p:extLst>
      <p:ext uri="{BB962C8B-B14F-4D97-AF65-F5344CB8AC3E}">
        <p14:creationId xmlns:p14="http://schemas.microsoft.com/office/powerpoint/2010/main" val="75965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đã</a:t>
            </a:r>
            <a:r>
              <a:rPr lang="en-US" dirty="0"/>
              <a:t> </a:t>
            </a:r>
            <a:r>
              <a:rPr lang="en-US" dirty="0" err="1"/>
              <a:t>học</a:t>
            </a:r>
            <a:r>
              <a:rPr lang="en-US" dirty="0"/>
              <a:t> </a:t>
            </a:r>
            <a:r>
              <a:rPr lang="en-US" dirty="0" err="1"/>
              <a:t>cách</a:t>
            </a:r>
            <a:r>
              <a:rPr lang="en-US" dirty="0"/>
              <a:t> </a:t>
            </a:r>
            <a:r>
              <a:rPr lang="en-US" dirty="0" err="1"/>
              <a:t>tính</a:t>
            </a:r>
            <a:r>
              <a:rPr lang="en-US" dirty="0"/>
              <a:t> </a:t>
            </a:r>
            <a:r>
              <a:rPr lang="en-US" dirty="0" err="1"/>
              <a:t>diện</a:t>
            </a:r>
            <a:r>
              <a:rPr lang="en-US" dirty="0"/>
              <a:t> </a:t>
            </a:r>
            <a:r>
              <a:rPr lang="en-US" dirty="0" err="1"/>
              <a:t>tích</a:t>
            </a:r>
            <a:r>
              <a:rPr lang="en-US" dirty="0"/>
              <a:t> </a:t>
            </a:r>
            <a:r>
              <a:rPr lang="en-US" dirty="0" err="1"/>
              <a:t>hình</a:t>
            </a:r>
            <a:r>
              <a:rPr lang="en-US" dirty="0"/>
              <a:t> tam </a:t>
            </a:r>
            <a:r>
              <a:rPr lang="en-US" dirty="0" err="1"/>
              <a:t>giác</a:t>
            </a:r>
            <a:r>
              <a:rPr lang="en-US" dirty="0"/>
              <a:t>, </a:t>
            </a:r>
            <a:r>
              <a:rPr lang="en-US" dirty="0" err="1"/>
              <a:t>hình</a:t>
            </a:r>
            <a:r>
              <a:rPr lang="en-US" dirty="0"/>
              <a:t> </a:t>
            </a:r>
            <a:r>
              <a:rPr lang="en-US" dirty="0" err="1"/>
              <a:t>vuông</a:t>
            </a:r>
            <a:r>
              <a:rPr lang="en-US" dirty="0"/>
              <a:t>, </a:t>
            </a:r>
            <a:r>
              <a:rPr lang="en-US" dirty="0" err="1"/>
              <a:t>hình</a:t>
            </a:r>
            <a:r>
              <a:rPr lang="en-US" dirty="0"/>
              <a:t> </a:t>
            </a:r>
            <a:r>
              <a:rPr lang="en-US" dirty="0" err="1"/>
              <a:t>chữ</a:t>
            </a:r>
            <a:r>
              <a:rPr lang="en-US" dirty="0"/>
              <a:t> </a:t>
            </a:r>
            <a:r>
              <a:rPr lang="en-US" dirty="0" err="1"/>
              <a:t>nhật</a:t>
            </a:r>
            <a:r>
              <a:rPr lang="en-US" dirty="0"/>
              <a:t>,... </a:t>
            </a:r>
            <a:r>
              <a:rPr lang="en-US" dirty="0" err="1"/>
              <a:t>Vậy</a:t>
            </a:r>
            <a:r>
              <a:rPr lang="en-US" dirty="0"/>
              <a:t> </a:t>
            </a:r>
            <a:r>
              <a:rPr lang="en-US" dirty="0" err="1"/>
              <a:t>muốn</a:t>
            </a:r>
            <a:r>
              <a:rPr lang="en-US" dirty="0"/>
              <a:t> </a:t>
            </a:r>
            <a:r>
              <a:rPr lang="en-US" dirty="0" err="1"/>
              <a:t>tính</a:t>
            </a:r>
            <a:r>
              <a:rPr lang="en-US" dirty="0"/>
              <a:t> </a:t>
            </a:r>
            <a:r>
              <a:rPr lang="en-US" dirty="0" err="1"/>
              <a:t>diện</a:t>
            </a:r>
            <a:r>
              <a:rPr lang="en-US" dirty="0"/>
              <a:t> </a:t>
            </a:r>
            <a:r>
              <a:rPr lang="en-US" dirty="0" err="1"/>
              <a:t>tích</a:t>
            </a:r>
            <a:r>
              <a:rPr lang="en-US" dirty="0"/>
              <a:t> </a:t>
            </a:r>
            <a:r>
              <a:rPr lang="en-US" dirty="0" err="1"/>
              <a:t>hình</a:t>
            </a:r>
            <a:r>
              <a:rPr lang="en-US" dirty="0"/>
              <a:t> thang ta </a:t>
            </a:r>
            <a:r>
              <a:rPr lang="en-US" dirty="0" err="1"/>
              <a:t>làm</a:t>
            </a:r>
            <a:r>
              <a:rPr lang="en-US" dirty="0"/>
              <a:t> </a:t>
            </a:r>
            <a:r>
              <a:rPr lang="en-US" dirty="0" err="1"/>
              <a:t>thế</a:t>
            </a:r>
            <a:r>
              <a:rPr lang="en-US" dirty="0"/>
              <a:t> </a:t>
            </a:r>
            <a:r>
              <a:rPr lang="en-US" dirty="0" err="1"/>
              <a:t>nào</a:t>
            </a:r>
            <a:r>
              <a:rPr lang="en-US" dirty="0"/>
              <a:t>? </a:t>
            </a:r>
            <a:r>
              <a:rPr lang="en-US" dirty="0" err="1"/>
              <a:t>Chúng</a:t>
            </a:r>
            <a:r>
              <a:rPr lang="en-US" dirty="0"/>
              <a:t> ta </a:t>
            </a:r>
            <a:r>
              <a:rPr lang="en-US" dirty="0" err="1"/>
              <a:t>cùng</a:t>
            </a:r>
            <a:r>
              <a:rPr lang="en-US" dirty="0"/>
              <a:t> </a:t>
            </a:r>
            <a:r>
              <a:rPr lang="en-US" dirty="0" err="1"/>
              <a:t>tìm</a:t>
            </a:r>
            <a:r>
              <a:rPr lang="en-US" dirty="0"/>
              <a:t> </a:t>
            </a:r>
            <a:r>
              <a:rPr lang="en-US" dirty="0" err="1"/>
              <a:t>hiểu</a:t>
            </a:r>
            <a:r>
              <a:rPr lang="en-US" dirty="0"/>
              <a:t> </a:t>
            </a:r>
            <a:r>
              <a:rPr lang="en-US" dirty="0" err="1"/>
              <a:t>bài</a:t>
            </a:r>
            <a:r>
              <a:rPr lang="en-US" dirty="0"/>
              <a:t> </a:t>
            </a:r>
            <a:r>
              <a:rPr lang="en-US" dirty="0" err="1"/>
              <a:t>hôm</a:t>
            </a:r>
            <a:r>
              <a:rPr lang="en-US" dirty="0"/>
              <a:t> nay </a:t>
            </a:r>
            <a:r>
              <a:rPr lang="en-US" dirty="0" err="1"/>
              <a:t>nhé</a:t>
            </a:r>
            <a:r>
              <a:rPr lang="en-US" dirty="0"/>
              <a:t>!</a:t>
            </a:r>
          </a:p>
        </p:txBody>
      </p:sp>
      <p:sp>
        <p:nvSpPr>
          <p:cNvPr id="4" name="Slide Number Placeholder 3"/>
          <p:cNvSpPr>
            <a:spLocks noGrp="1"/>
          </p:cNvSpPr>
          <p:nvPr>
            <p:ph type="sldNum" sz="quarter" idx="5"/>
          </p:nvPr>
        </p:nvSpPr>
        <p:spPr/>
        <p:txBody>
          <a:bodyPr/>
          <a:lstStyle/>
          <a:p>
            <a:fld id="{6BDAC4EA-341F-4DD9-BE02-FFC555420345}" type="slidenum">
              <a:rPr lang="en-US" smtClean="0"/>
              <a:t>2</a:t>
            </a:fld>
            <a:endParaRPr lang="en-US"/>
          </a:p>
        </p:txBody>
      </p:sp>
    </p:spTree>
    <p:extLst>
      <p:ext uri="{BB962C8B-B14F-4D97-AF65-F5344CB8AC3E}">
        <p14:creationId xmlns:p14="http://schemas.microsoft.com/office/powerpoint/2010/main" val="331216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AC4EA-341F-4DD9-BE02-FFC555420345}" type="slidenum">
              <a:rPr lang="en-US" smtClean="0"/>
              <a:t>3</a:t>
            </a:fld>
            <a:endParaRPr lang="en-US"/>
          </a:p>
        </p:txBody>
      </p:sp>
    </p:spTree>
    <p:extLst>
      <p:ext uri="{BB962C8B-B14F-4D97-AF65-F5344CB8AC3E}">
        <p14:creationId xmlns:p14="http://schemas.microsoft.com/office/powerpoint/2010/main" val="258434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AC4EA-341F-4DD9-BE02-FFC5554203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36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AC4EA-341F-4DD9-BE02-FFC5554203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07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D833895-2EE1-A143-93B4-FD15908CC1FE}"/>
              </a:ext>
            </a:extLst>
          </p:cNvPr>
          <p:cNvPicPr>
            <a:picLocks noChangeAspect="1"/>
          </p:cNvPicPr>
          <p:nvPr userDrawn="1"/>
        </p:nvPicPr>
        <p:blipFill>
          <a:blip r:embed="rId2"/>
          <a:stretch>
            <a:fillRect/>
          </a:stretch>
        </p:blipFill>
        <p:spPr>
          <a:xfrm>
            <a:off x="-1" y="0"/>
            <a:ext cx="18315878" cy="10287000"/>
          </a:xfrm>
          <a:prstGeom prst="rect">
            <a:avLst/>
          </a:prstGeom>
        </p:spPr>
      </p:pic>
    </p:spTree>
    <p:extLst>
      <p:ext uri="{BB962C8B-B14F-4D97-AF65-F5344CB8AC3E}">
        <p14:creationId xmlns:p14="http://schemas.microsoft.com/office/powerpoint/2010/main" val="115348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03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25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6E507B-8EF9-5A45-A7A7-4819713C7A16}"/>
              </a:ext>
            </a:extLst>
          </p:cNvPr>
          <p:cNvSpPr>
            <a:spLocks noGrp="1"/>
          </p:cNvSpPr>
          <p:nvPr>
            <p:ph type="title"/>
          </p:nvPr>
        </p:nvSpPr>
        <p:spPr>
          <a:xfrm>
            <a:off x="1257300" y="547688"/>
            <a:ext cx="15773400" cy="1988345"/>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E58AFCA-29AA-3E4B-BD83-C832ABE5FDF4}"/>
              </a:ext>
            </a:extLst>
          </p:cNvPr>
          <p:cNvSpPr>
            <a:spLocks noGrp="1"/>
          </p:cNvSpPr>
          <p:nvPr>
            <p:ph sz="half" idx="1"/>
          </p:nvPr>
        </p:nvSpPr>
        <p:spPr>
          <a:xfrm>
            <a:off x="1257300" y="2738438"/>
            <a:ext cx="7772400" cy="6527007"/>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A7D35DE-AD6B-B542-8541-668B1D7B9F47}"/>
              </a:ext>
            </a:extLst>
          </p:cNvPr>
          <p:cNvSpPr>
            <a:spLocks noGrp="1"/>
          </p:cNvSpPr>
          <p:nvPr>
            <p:ph sz="half" idx="2"/>
          </p:nvPr>
        </p:nvSpPr>
        <p:spPr>
          <a:xfrm>
            <a:off x="9258300" y="2738438"/>
            <a:ext cx="7772400" cy="6527007"/>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8775A51-30D3-6C44-AAC4-C87AB51CDFEC}"/>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2024/11/23</a:t>
            </a:fld>
            <a:endParaRPr kumimoji="1" lang="zh-CN" altLang="en-US"/>
          </a:p>
        </p:txBody>
      </p:sp>
      <p:sp>
        <p:nvSpPr>
          <p:cNvPr id="6" name="页脚占位符 5">
            <a:extLst>
              <a:ext uri="{FF2B5EF4-FFF2-40B4-BE49-F238E27FC236}">
                <a16:creationId xmlns:a16="http://schemas.microsoft.com/office/drawing/2014/main" id="{F69A7E92-DECB-A340-99DA-0C90C0CAAEDA}"/>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B2A7E75F-4E49-4240-AD66-D2883CC8B2B2}"/>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1180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F90D0-1BE0-BA48-82C9-0B8C07334115}"/>
              </a:ext>
            </a:extLst>
          </p:cNvPr>
          <p:cNvSpPr>
            <a:spLocks noGrp="1"/>
          </p:cNvSpPr>
          <p:nvPr>
            <p:ph type="title"/>
          </p:nvPr>
        </p:nvSpPr>
        <p:spPr>
          <a:xfrm>
            <a:off x="1259682" y="547688"/>
            <a:ext cx="15773400" cy="1988345"/>
          </a:xfrm>
          <a:prstGeom prst="rect">
            <a:avLst/>
          </a:prstGeo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AD8CC1C-B463-4044-AEBB-947BD919B1FE}"/>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DFBF10EF-16DE-6846-A06E-1693B38472D7}"/>
              </a:ext>
            </a:extLst>
          </p:cNvPr>
          <p:cNvSpPr>
            <a:spLocks noGrp="1"/>
          </p:cNvSpPr>
          <p:nvPr>
            <p:ph sz="half" idx="2"/>
          </p:nvPr>
        </p:nvSpPr>
        <p:spPr>
          <a:xfrm>
            <a:off x="1259683" y="3757613"/>
            <a:ext cx="7736681" cy="5526882"/>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2DF7A8B7-C4FE-F24E-911A-9E2EE2D1502A}"/>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373C3BC-AE42-F64B-B54F-3287AAC2679F}"/>
              </a:ext>
            </a:extLst>
          </p:cNvPr>
          <p:cNvSpPr>
            <a:spLocks noGrp="1"/>
          </p:cNvSpPr>
          <p:nvPr>
            <p:ph sz="quarter" idx="4"/>
          </p:nvPr>
        </p:nvSpPr>
        <p:spPr>
          <a:xfrm>
            <a:off x="9258300" y="3757613"/>
            <a:ext cx="7774782" cy="5526882"/>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764F4B9F-4709-5A46-A9D4-4826E1DF6275}"/>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2024/11/23</a:t>
            </a:fld>
            <a:endParaRPr kumimoji="1" lang="zh-CN" altLang="en-US"/>
          </a:p>
        </p:txBody>
      </p:sp>
      <p:sp>
        <p:nvSpPr>
          <p:cNvPr id="8" name="页脚占位符 7">
            <a:extLst>
              <a:ext uri="{FF2B5EF4-FFF2-40B4-BE49-F238E27FC236}">
                <a16:creationId xmlns:a16="http://schemas.microsoft.com/office/drawing/2014/main" id="{53F01BBE-5D47-2F4C-88B9-AA4087E498E9}"/>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9" name="灯片编号占位符 8">
            <a:extLst>
              <a:ext uri="{FF2B5EF4-FFF2-40B4-BE49-F238E27FC236}">
                <a16:creationId xmlns:a16="http://schemas.microsoft.com/office/drawing/2014/main" id="{6C04F0B3-B19C-E346-8202-F4AC30ADB117}"/>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78870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7FC6-267C-5A49-8512-8866F37738C6}"/>
              </a:ext>
            </a:extLst>
          </p:cNvPr>
          <p:cNvSpPr>
            <a:spLocks noGrp="1"/>
          </p:cNvSpPr>
          <p:nvPr>
            <p:ph type="title"/>
          </p:nvPr>
        </p:nvSpPr>
        <p:spPr>
          <a:xfrm>
            <a:off x="1257300" y="547688"/>
            <a:ext cx="15773400" cy="1988345"/>
          </a:xfrm>
          <a:prstGeom prst="rect">
            <a:avLst/>
          </a:prstGeom>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6C64BA4-654E-DF4D-ADF5-131F2441DA41}"/>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2024/11/23</a:t>
            </a:fld>
            <a:endParaRPr kumimoji="1" lang="zh-CN" altLang="en-US"/>
          </a:p>
        </p:txBody>
      </p:sp>
      <p:sp>
        <p:nvSpPr>
          <p:cNvPr id="4" name="页脚占位符 3">
            <a:extLst>
              <a:ext uri="{FF2B5EF4-FFF2-40B4-BE49-F238E27FC236}">
                <a16:creationId xmlns:a16="http://schemas.microsoft.com/office/drawing/2014/main" id="{C69057CD-4581-924E-B897-637418DF192F}"/>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5" name="灯片编号占位符 4">
            <a:extLst>
              <a:ext uri="{FF2B5EF4-FFF2-40B4-BE49-F238E27FC236}">
                <a16:creationId xmlns:a16="http://schemas.microsoft.com/office/drawing/2014/main" id="{A5642219-3993-924A-B4B1-A21D9CDEE983}"/>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3614905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47A491-F390-7E48-BBCE-24C00CF98FDB}"/>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2024/11/23</a:t>
            </a:fld>
            <a:endParaRPr kumimoji="1" lang="zh-CN" altLang="en-US"/>
          </a:p>
        </p:txBody>
      </p:sp>
      <p:sp>
        <p:nvSpPr>
          <p:cNvPr id="3" name="页脚占位符 2">
            <a:extLst>
              <a:ext uri="{FF2B5EF4-FFF2-40B4-BE49-F238E27FC236}">
                <a16:creationId xmlns:a16="http://schemas.microsoft.com/office/drawing/2014/main" id="{99BE830B-A946-BD45-B21F-C97EA38DA099}"/>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4" name="灯片编号占位符 3">
            <a:extLst>
              <a:ext uri="{FF2B5EF4-FFF2-40B4-BE49-F238E27FC236}">
                <a16:creationId xmlns:a16="http://schemas.microsoft.com/office/drawing/2014/main" id="{7EC00BC8-48BB-C744-9AF3-836A15D3F494}"/>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1690348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6283F0-E3FD-7E40-8A2A-5EA972AEF98B}"/>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0116F400-E0F1-E040-9175-5D2DAA46EAAB}"/>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187EBF29-02DB-4542-96F9-B1A8BC196077}"/>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B64C6A2D-0F64-4647-B185-CD17E13F3027}"/>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2024/11/23</a:t>
            </a:fld>
            <a:endParaRPr kumimoji="1" lang="zh-CN" altLang="en-US"/>
          </a:p>
        </p:txBody>
      </p:sp>
      <p:sp>
        <p:nvSpPr>
          <p:cNvPr id="6" name="页脚占位符 5">
            <a:extLst>
              <a:ext uri="{FF2B5EF4-FFF2-40B4-BE49-F238E27FC236}">
                <a16:creationId xmlns:a16="http://schemas.microsoft.com/office/drawing/2014/main" id="{89387D34-DF38-7C48-83AC-4F1FE249DE38}"/>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495ADA30-4C7A-E440-85B5-C8732AFD8B64}"/>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85456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54E4F6-5908-1543-B5C1-F9111C866FF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A5F4A3AE-00F2-3642-BBBC-0C214EE4E37F}"/>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kumimoji="1" lang="zh-CN" altLang="en-US"/>
          </a:p>
        </p:txBody>
      </p:sp>
      <p:sp>
        <p:nvSpPr>
          <p:cNvPr id="4" name="文本占位符 3">
            <a:extLst>
              <a:ext uri="{FF2B5EF4-FFF2-40B4-BE49-F238E27FC236}">
                <a16:creationId xmlns:a16="http://schemas.microsoft.com/office/drawing/2014/main" id="{1A18793E-9DE3-A140-9325-95C18E3738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212BC96-BF1E-0A4D-8F8D-83D4AB902027}"/>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2024/11/23</a:t>
            </a:fld>
            <a:endParaRPr kumimoji="1" lang="zh-CN" altLang="en-US"/>
          </a:p>
        </p:txBody>
      </p:sp>
      <p:sp>
        <p:nvSpPr>
          <p:cNvPr id="6" name="页脚占位符 5">
            <a:extLst>
              <a:ext uri="{FF2B5EF4-FFF2-40B4-BE49-F238E27FC236}">
                <a16:creationId xmlns:a16="http://schemas.microsoft.com/office/drawing/2014/main" id="{75146E36-2D93-DA46-AA31-6A8FED95A36D}"/>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8A03EAD5-F86F-EF49-988B-48276EEE1467}"/>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892000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8176E-F5DF-774C-B355-0AA56F2A3C5A}"/>
              </a:ext>
            </a:extLst>
          </p:cNvPr>
          <p:cNvSpPr>
            <a:spLocks noGrp="1"/>
          </p:cNvSpPr>
          <p:nvPr>
            <p:ph type="title"/>
          </p:nvPr>
        </p:nvSpPr>
        <p:spPr>
          <a:xfrm>
            <a:off x="1257300" y="547688"/>
            <a:ext cx="15773400" cy="1988345"/>
          </a:xfrm>
          <a:prstGeom prst="rect">
            <a:avLst/>
          </a:prstGeom>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C685E8B-DA12-4949-BE60-1D3CAAC8D1AD}"/>
              </a:ext>
            </a:extLst>
          </p:cNvPr>
          <p:cNvSpPr>
            <a:spLocks noGrp="1"/>
          </p:cNvSpPr>
          <p:nvPr>
            <p:ph type="body" orient="vert" idx="1"/>
          </p:nvPr>
        </p:nvSpPr>
        <p:spPr>
          <a:xfrm>
            <a:off x="1257300" y="2738438"/>
            <a:ext cx="15773400" cy="6527007"/>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6EE4766-0E24-7747-AAC2-C6FFA6C789F8}"/>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2024/11/23</a:t>
            </a:fld>
            <a:endParaRPr kumimoji="1" lang="zh-CN" altLang="en-US"/>
          </a:p>
        </p:txBody>
      </p:sp>
      <p:sp>
        <p:nvSpPr>
          <p:cNvPr id="5" name="页脚占位符 4">
            <a:extLst>
              <a:ext uri="{FF2B5EF4-FFF2-40B4-BE49-F238E27FC236}">
                <a16:creationId xmlns:a16="http://schemas.microsoft.com/office/drawing/2014/main" id="{FBE33624-D76D-7E40-9B73-0ED0268A1CEF}"/>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A10EBED-4848-C244-A701-09F2851186E0}"/>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404290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7A3F6CB-FE33-2F48-966E-2748F616170B}"/>
              </a:ext>
            </a:extLst>
          </p:cNvPr>
          <p:cNvSpPr>
            <a:spLocks noGrp="1"/>
          </p:cNvSpPr>
          <p:nvPr>
            <p:ph type="title" orient="vert"/>
          </p:nvPr>
        </p:nvSpPr>
        <p:spPr>
          <a:xfrm>
            <a:off x="13087350" y="547688"/>
            <a:ext cx="3943350" cy="8717757"/>
          </a:xfrm>
          <a:prstGeom prst="rect">
            <a:avLst/>
          </a:prstGeo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3BA0D72-302B-4A4D-97DB-EECD3E5D2BB7}"/>
              </a:ext>
            </a:extLst>
          </p:cNvPr>
          <p:cNvSpPr>
            <a:spLocks noGrp="1"/>
          </p:cNvSpPr>
          <p:nvPr>
            <p:ph type="body" orient="vert" idx="1"/>
          </p:nvPr>
        </p:nvSpPr>
        <p:spPr>
          <a:xfrm>
            <a:off x="1257300" y="547688"/>
            <a:ext cx="11601450" cy="8717757"/>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76D65D0-3D99-F54A-B2DA-34F28AFF4D81}"/>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2024/11/23</a:t>
            </a:fld>
            <a:endParaRPr kumimoji="1" lang="zh-CN" altLang="en-US"/>
          </a:p>
        </p:txBody>
      </p:sp>
      <p:sp>
        <p:nvSpPr>
          <p:cNvPr id="5" name="页脚占位符 4">
            <a:extLst>
              <a:ext uri="{FF2B5EF4-FFF2-40B4-BE49-F238E27FC236}">
                <a16:creationId xmlns:a16="http://schemas.microsoft.com/office/drawing/2014/main" id="{A50B15F4-60EC-3F4E-B314-6E316015DD6C}"/>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5B33209C-A96C-1F4B-8109-542B2E870C70}"/>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3261614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A496-940D-4F6C-8015-4E1DB9A50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7FD98-682A-4532-BB4D-5961374E5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364FE-8B49-40FB-BB41-FA9A416DA241}"/>
              </a:ext>
            </a:extLst>
          </p:cNvPr>
          <p:cNvSpPr>
            <a:spLocks noGrp="1"/>
          </p:cNvSpPr>
          <p:nvPr>
            <p:ph type="dt" sz="half" idx="10"/>
          </p:nvPr>
        </p:nvSpPr>
        <p:spPr/>
        <p:txBody>
          <a:bodyPr/>
          <a:lstStyle/>
          <a:p>
            <a:fld id="{39753A12-C094-4DAD-A94C-2A02A3DF1951}" type="datetimeFigureOut">
              <a:rPr lang="en-US" smtClean="0"/>
              <a:t>11/23/24</a:t>
            </a:fld>
            <a:endParaRPr lang="en-US"/>
          </a:p>
        </p:txBody>
      </p:sp>
      <p:sp>
        <p:nvSpPr>
          <p:cNvPr id="5" name="Footer Placeholder 4">
            <a:extLst>
              <a:ext uri="{FF2B5EF4-FFF2-40B4-BE49-F238E27FC236}">
                <a16:creationId xmlns:a16="http://schemas.microsoft.com/office/drawing/2014/main" id="{A4ECF184-45EE-43E0-AC25-F45B19CB0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95B17-4FB2-4D1E-98CB-BFCCED93202F}"/>
              </a:ext>
            </a:extLst>
          </p:cNvPr>
          <p:cNvSpPr>
            <a:spLocks noGrp="1"/>
          </p:cNvSpPr>
          <p:nvPr>
            <p:ph type="sldNum" sz="quarter" idx="12"/>
          </p:nvPr>
        </p:nvSpPr>
        <p:spPr/>
        <p:txBody>
          <a:bodyPr/>
          <a:lstStyle/>
          <a:p>
            <a:fld id="{D7B2E0C0-4DE7-48AA-B71E-3998E3990582}" type="slidenum">
              <a:rPr lang="en-US" smtClean="0"/>
              <a:t>‹#›</a:t>
            </a:fld>
            <a:endParaRPr lang="en-US"/>
          </a:p>
        </p:txBody>
      </p:sp>
    </p:spTree>
    <p:extLst>
      <p:ext uri="{BB962C8B-B14F-4D97-AF65-F5344CB8AC3E}">
        <p14:creationId xmlns:p14="http://schemas.microsoft.com/office/powerpoint/2010/main" val="2772310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F4AE-7EDF-4A69-AD39-38A9F6091FF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C75BC32-4B42-4F47-A2DD-3829E1E1F36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3F85EA4-A426-4AD4-A498-108A4661D31E}"/>
              </a:ext>
            </a:extLst>
          </p:cNvPr>
          <p:cNvSpPr>
            <a:spLocks noGrp="1"/>
          </p:cNvSpPr>
          <p:nvPr>
            <p:ph type="dt" sz="half" idx="10"/>
          </p:nvPr>
        </p:nvSpPr>
        <p:spPr/>
        <p:txBody>
          <a:bodyPr/>
          <a:lstStyle/>
          <a:p>
            <a:fld id="{39753A12-C094-4DAD-A94C-2A02A3DF1951}" type="datetimeFigureOut">
              <a:rPr lang="en-US" smtClean="0"/>
              <a:t>11/23/24</a:t>
            </a:fld>
            <a:endParaRPr lang="en-US"/>
          </a:p>
        </p:txBody>
      </p:sp>
      <p:sp>
        <p:nvSpPr>
          <p:cNvPr id="5" name="Footer Placeholder 4">
            <a:extLst>
              <a:ext uri="{FF2B5EF4-FFF2-40B4-BE49-F238E27FC236}">
                <a16:creationId xmlns:a16="http://schemas.microsoft.com/office/drawing/2014/main" id="{AFF1DE6F-AF5B-47CA-BDAF-347B12BC8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FBC47-1EE3-4AB6-92B4-76CEADF9368A}"/>
              </a:ext>
            </a:extLst>
          </p:cNvPr>
          <p:cNvSpPr>
            <a:spLocks noGrp="1"/>
          </p:cNvSpPr>
          <p:nvPr>
            <p:ph type="sldNum" sz="quarter" idx="12"/>
          </p:nvPr>
        </p:nvSpPr>
        <p:spPr/>
        <p:txBody>
          <a:bodyPr/>
          <a:lstStyle/>
          <a:p>
            <a:fld id="{D7B2E0C0-4DE7-48AA-B71E-3998E3990582}" type="slidenum">
              <a:rPr lang="en-US" smtClean="0"/>
              <a:t>‹#›</a:t>
            </a:fld>
            <a:endParaRPr lang="en-US"/>
          </a:p>
        </p:txBody>
      </p:sp>
    </p:spTree>
    <p:extLst>
      <p:ext uri="{BB962C8B-B14F-4D97-AF65-F5344CB8AC3E}">
        <p14:creationId xmlns:p14="http://schemas.microsoft.com/office/powerpoint/2010/main" val="190792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888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9.svg"/><Relationship Id="rId4" Type="http://schemas.openxmlformats.org/officeDocument/2006/relationships/image" Target="../media/image13.svg"/><Relationship Id="rId9" Type="http://schemas.openxmlformats.org/officeDocument/2006/relationships/image" Target="../media/image8.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5.png"/><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1.png"/><Relationship Id="rId3" Type="http://schemas.openxmlformats.org/officeDocument/2006/relationships/image" Target="../media/image13.svg"/><Relationship Id="rId7" Type="http://schemas.openxmlformats.org/officeDocument/2006/relationships/image" Target="../media/image34.svg"/><Relationship Id="rId12"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9.svg"/><Relationship Id="rId5" Type="http://schemas.openxmlformats.org/officeDocument/2006/relationships/image" Target="../media/image15.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7" name="TextBox 7"/>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28700" y="2305050"/>
            <a:ext cx="3533870" cy="8515350"/>
          </a:xfrm>
          <a:custGeom>
            <a:avLst/>
            <a:gdLst/>
            <a:ahLst/>
            <a:cxnLst/>
            <a:rect l="l" t="t" r="r" b="b"/>
            <a:pathLst>
              <a:path w="3533870" h="8515350">
                <a:moveTo>
                  <a:pt x="0" y="0"/>
                </a:moveTo>
                <a:lnTo>
                  <a:pt x="3533870" y="0"/>
                </a:lnTo>
                <a:lnTo>
                  <a:pt x="3533870" y="8515350"/>
                </a:lnTo>
                <a:lnTo>
                  <a:pt x="0" y="8515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2082567" y="6562725"/>
            <a:ext cx="7315200" cy="3963508"/>
          </a:xfrm>
          <a:custGeom>
            <a:avLst/>
            <a:gdLst/>
            <a:ahLst/>
            <a:cxnLst/>
            <a:rect l="l" t="t" r="r" b="b"/>
            <a:pathLst>
              <a:path w="7315200" h="3963508">
                <a:moveTo>
                  <a:pt x="0" y="0"/>
                </a:moveTo>
                <a:lnTo>
                  <a:pt x="7315200" y="0"/>
                </a:lnTo>
                <a:lnTo>
                  <a:pt x="7315200" y="3963508"/>
                </a:lnTo>
                <a:lnTo>
                  <a:pt x="0" y="3963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213496">
            <a:off x="15224812" y="-490217"/>
            <a:ext cx="4523166" cy="3618533"/>
          </a:xfrm>
          <a:custGeom>
            <a:avLst/>
            <a:gdLst/>
            <a:ahLst/>
            <a:cxnLst/>
            <a:rect l="l" t="t" r="r" b="b"/>
            <a:pathLst>
              <a:path w="4523166" h="3618533">
                <a:moveTo>
                  <a:pt x="0" y="0"/>
                </a:moveTo>
                <a:lnTo>
                  <a:pt x="4523165" y="0"/>
                </a:lnTo>
                <a:lnTo>
                  <a:pt x="4523165" y="3618533"/>
                </a:lnTo>
                <a:lnTo>
                  <a:pt x="0" y="36185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E7C34073-4AB2-98C4-E961-3525856F83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0600" y="1790700"/>
            <a:ext cx="9197005" cy="7086600"/>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4FC1C912-6280-61D0-460D-27E4F6B962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0" y="266700"/>
            <a:ext cx="2685752" cy="2685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2" name="Freeform 2"/>
          <p:cNvSpPr/>
          <p:nvPr/>
        </p:nvSpPr>
        <p:spPr>
          <a:xfrm>
            <a:off x="-2628900" y="7447788"/>
            <a:ext cx="7315200" cy="3621024"/>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8560378">
            <a:off x="13982700" y="-1035812"/>
            <a:ext cx="7315200" cy="3621024"/>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6" name="TextBox 6"/>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flipV="1">
            <a:off x="1350709" y="1369332"/>
            <a:ext cx="2088874" cy="1443222"/>
          </a:xfrm>
          <a:custGeom>
            <a:avLst/>
            <a:gdLst/>
            <a:ahLst/>
            <a:cxnLst/>
            <a:rect l="l" t="t" r="r" b="b"/>
            <a:pathLst>
              <a:path w="2088874" h="1443222">
                <a:moveTo>
                  <a:pt x="2088874" y="1443222"/>
                </a:moveTo>
                <a:lnTo>
                  <a:pt x="0" y="1443222"/>
                </a:lnTo>
                <a:lnTo>
                  <a:pt x="0" y="0"/>
                </a:lnTo>
                <a:lnTo>
                  <a:pt x="2088874" y="0"/>
                </a:lnTo>
                <a:lnTo>
                  <a:pt x="2088874" y="144322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4618123" y="-534984"/>
            <a:ext cx="4389120" cy="4114800"/>
          </a:xfrm>
          <a:custGeom>
            <a:avLst/>
            <a:gdLst/>
            <a:ahLst/>
            <a:cxnLst/>
            <a:rect l="l" t="t" r="r" b="b"/>
            <a:pathLst>
              <a:path w="4389120" h="4114800">
                <a:moveTo>
                  <a:pt x="0" y="0"/>
                </a:moveTo>
                <a:lnTo>
                  <a:pt x="4389120" y="0"/>
                </a:lnTo>
                <a:lnTo>
                  <a:pt x="438912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1066800" y="6743700"/>
            <a:ext cx="4527407" cy="2337274"/>
          </a:xfrm>
          <a:custGeom>
            <a:avLst/>
            <a:gdLst/>
            <a:ahLst/>
            <a:cxnLst/>
            <a:rect l="l" t="t" r="r" b="b"/>
            <a:pathLst>
              <a:path w="4527407" h="2337274">
                <a:moveTo>
                  <a:pt x="0" y="0"/>
                </a:moveTo>
                <a:lnTo>
                  <a:pt x="4527407" y="0"/>
                </a:lnTo>
                <a:lnTo>
                  <a:pt x="4527407" y="2337274"/>
                </a:lnTo>
                <a:lnTo>
                  <a:pt x="0" y="2337274"/>
                </a:lnTo>
                <a:lnTo>
                  <a:pt x="0" y="0"/>
                </a:lnTo>
                <a:close/>
              </a:path>
            </a:pathLst>
          </a:custGeom>
          <a:blipFill>
            <a:blip r:embed="rId11"/>
            <a:stretch>
              <a:fillRect/>
            </a:stretch>
          </a:blipFill>
        </p:spPr>
        <p:txBody>
          <a:bodyPr/>
          <a:lstStyle/>
          <a:p>
            <a:endParaRPr lang="en-US"/>
          </a:p>
        </p:txBody>
      </p:sp>
      <p:sp>
        <p:nvSpPr>
          <p:cNvPr id="13" name="Freeform 13"/>
          <p:cNvSpPr/>
          <p:nvPr/>
        </p:nvSpPr>
        <p:spPr>
          <a:xfrm>
            <a:off x="13442308" y="6172200"/>
            <a:ext cx="4845692" cy="4114800"/>
          </a:xfrm>
          <a:custGeom>
            <a:avLst/>
            <a:gdLst/>
            <a:ahLst/>
            <a:cxnLst/>
            <a:rect l="l" t="t" r="r" b="b"/>
            <a:pathLst>
              <a:path w="4845692" h="4114800">
                <a:moveTo>
                  <a:pt x="0" y="0"/>
                </a:moveTo>
                <a:lnTo>
                  <a:pt x="4845692" y="0"/>
                </a:lnTo>
                <a:lnTo>
                  <a:pt x="484569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53662F5C-0484-0985-5C0F-7A29A17F18BF}"/>
              </a:ext>
            </a:extLst>
          </p:cNvPr>
          <p:cNvPicPr>
            <a:picLocks noChangeAspect="1"/>
          </p:cNvPicPr>
          <p:nvPr/>
        </p:nvPicPr>
        <p:blipFill>
          <a:blip r:embed="rId14"/>
          <a:stretch>
            <a:fillRect/>
          </a:stretch>
        </p:blipFill>
        <p:spPr>
          <a:xfrm>
            <a:off x="3505200" y="647700"/>
            <a:ext cx="11162743" cy="3273836"/>
          </a:xfrm>
          <a:prstGeom prst="rect">
            <a:avLst/>
          </a:prstGeom>
        </p:spPr>
      </p:pic>
      <p:pic>
        <p:nvPicPr>
          <p:cNvPr id="18" name="Picture 17">
            <a:extLst>
              <a:ext uri="{FF2B5EF4-FFF2-40B4-BE49-F238E27FC236}">
                <a16:creationId xmlns:a16="http://schemas.microsoft.com/office/drawing/2014/main" id="{627CAFDF-4B23-7436-9078-9E222CF6BB9B}"/>
              </a:ext>
            </a:extLst>
          </p:cNvPr>
          <p:cNvPicPr>
            <a:picLocks noChangeAspect="1"/>
          </p:cNvPicPr>
          <p:nvPr/>
        </p:nvPicPr>
        <p:blipFill>
          <a:blip r:embed="rId15"/>
          <a:stretch>
            <a:fillRect/>
          </a:stretch>
        </p:blipFill>
        <p:spPr>
          <a:xfrm>
            <a:off x="2057400" y="2781300"/>
            <a:ext cx="14406097" cy="4029805"/>
          </a:xfrm>
          <a:prstGeom prst="rect">
            <a:avLst/>
          </a:prstGeom>
        </p:spPr>
      </p:pic>
      <p:pic>
        <p:nvPicPr>
          <p:cNvPr id="20" name="Picture 19">
            <a:extLst>
              <a:ext uri="{FF2B5EF4-FFF2-40B4-BE49-F238E27FC236}">
                <a16:creationId xmlns:a16="http://schemas.microsoft.com/office/drawing/2014/main" id="{B6FAD8F5-1E84-D643-1FEC-F55A4AD21AE8}"/>
              </a:ext>
            </a:extLst>
          </p:cNvPr>
          <p:cNvPicPr>
            <a:picLocks noChangeAspect="1"/>
          </p:cNvPicPr>
          <p:nvPr/>
        </p:nvPicPr>
        <p:blipFill>
          <a:blip r:embed="rId16"/>
          <a:stretch>
            <a:fillRect/>
          </a:stretch>
        </p:blipFill>
        <p:spPr>
          <a:xfrm>
            <a:off x="7772400" y="6210300"/>
            <a:ext cx="3450635" cy="1457070"/>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id="{D3A162F0-15F4-F28D-5E79-6C63AE08EE0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935200" y="6819900"/>
            <a:ext cx="16764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7" name="TextBox 7"/>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28700" y="2305050"/>
            <a:ext cx="3533870" cy="8515350"/>
          </a:xfrm>
          <a:custGeom>
            <a:avLst/>
            <a:gdLst/>
            <a:ahLst/>
            <a:cxnLst/>
            <a:rect l="l" t="t" r="r" b="b"/>
            <a:pathLst>
              <a:path w="3533870" h="8515350">
                <a:moveTo>
                  <a:pt x="0" y="0"/>
                </a:moveTo>
                <a:lnTo>
                  <a:pt x="3533870" y="0"/>
                </a:lnTo>
                <a:lnTo>
                  <a:pt x="3533870" y="8515350"/>
                </a:lnTo>
                <a:lnTo>
                  <a:pt x="0" y="8515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2082567" y="6562725"/>
            <a:ext cx="7315200" cy="3963508"/>
          </a:xfrm>
          <a:custGeom>
            <a:avLst/>
            <a:gdLst/>
            <a:ahLst/>
            <a:cxnLst/>
            <a:rect l="l" t="t" r="r" b="b"/>
            <a:pathLst>
              <a:path w="7315200" h="3963508">
                <a:moveTo>
                  <a:pt x="0" y="0"/>
                </a:moveTo>
                <a:lnTo>
                  <a:pt x="7315200" y="0"/>
                </a:lnTo>
                <a:lnTo>
                  <a:pt x="7315200" y="3963508"/>
                </a:lnTo>
                <a:lnTo>
                  <a:pt x="0" y="3963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2213496">
            <a:off x="15224812" y="-490217"/>
            <a:ext cx="4523166" cy="3618533"/>
          </a:xfrm>
          <a:custGeom>
            <a:avLst/>
            <a:gdLst/>
            <a:ahLst/>
            <a:cxnLst/>
            <a:rect l="l" t="t" r="r" b="b"/>
            <a:pathLst>
              <a:path w="4523166" h="3618533">
                <a:moveTo>
                  <a:pt x="0" y="0"/>
                </a:moveTo>
                <a:lnTo>
                  <a:pt x="4523165" y="0"/>
                </a:lnTo>
                <a:lnTo>
                  <a:pt x="4523165" y="3618533"/>
                </a:lnTo>
                <a:lnTo>
                  <a:pt x="0" y="36185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484101CF-4E65-EF47-C5AA-2C8DC8CAF6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05400" y="2400300"/>
            <a:ext cx="8953001" cy="6705600"/>
          </a:xfrm>
          <a:prstGeom prst="rect">
            <a:avLst/>
          </a:prstGeom>
        </p:spPr>
      </p:pic>
    </p:spTree>
    <p:extLst>
      <p:ext uri="{BB962C8B-B14F-4D97-AF65-F5344CB8AC3E}">
        <p14:creationId xmlns:p14="http://schemas.microsoft.com/office/powerpoint/2010/main" val="6264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99AA868D-0A74-4B2E-91B7-DE29F15E56B9}"/>
              </a:ext>
            </a:extLst>
          </p:cNvPr>
          <p:cNvPicPr>
            <a:picLocks noChangeAspect="1"/>
          </p:cNvPicPr>
          <p:nvPr/>
        </p:nvPicPr>
        <p:blipFill>
          <a:blip r:embed="rId2"/>
          <a:stretch>
            <a:fillRect/>
          </a:stretch>
        </p:blipFill>
        <p:spPr>
          <a:xfrm>
            <a:off x="0" y="0"/>
            <a:ext cx="18288000" cy="10287000"/>
          </a:xfrm>
          <a:prstGeom prst="rect">
            <a:avLst/>
          </a:prstGeom>
        </p:spPr>
      </p:pic>
      <p:sp>
        <p:nvSpPr>
          <p:cNvPr id="48" name="Rectangle 47">
            <a:extLst>
              <a:ext uri="{FF2B5EF4-FFF2-40B4-BE49-F238E27FC236}">
                <a16:creationId xmlns:a16="http://schemas.microsoft.com/office/drawing/2014/main" id="{F2C6E538-BDE8-475F-81C1-34D6FB0FA384}"/>
              </a:ext>
            </a:extLst>
          </p:cNvPr>
          <p:cNvSpPr/>
          <p:nvPr/>
        </p:nvSpPr>
        <p:spPr>
          <a:xfrm>
            <a:off x="590550" y="605923"/>
            <a:ext cx="17106900" cy="907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mbria" panose="02040503050406030204" pitchFamily="18" charset="0"/>
              <a:ea typeface="Cambria" panose="02040503050406030204" pitchFamily="18" charset="0"/>
            </a:endParaRPr>
          </a:p>
        </p:txBody>
      </p:sp>
      <p:sp>
        <p:nvSpPr>
          <p:cNvPr id="44" name="Rectangle 79">
            <a:extLst>
              <a:ext uri="{FF2B5EF4-FFF2-40B4-BE49-F238E27FC236}">
                <a16:creationId xmlns:a16="http://schemas.microsoft.com/office/drawing/2014/main" id="{DCB0AC54-6089-4D97-93D7-C5C8DEE487BC}"/>
              </a:ext>
            </a:extLst>
          </p:cNvPr>
          <p:cNvSpPr>
            <a:spLocks noChangeArrowheads="1"/>
          </p:cNvSpPr>
          <p:nvPr/>
        </p:nvSpPr>
        <p:spPr bwMode="auto">
          <a:xfrm>
            <a:off x="1220778" y="838200"/>
            <a:ext cx="5479959" cy="483366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defTabSz="1371600">
              <a:spcBef>
                <a:spcPct val="50000"/>
              </a:spcBef>
            </a:pPr>
            <a:br>
              <a:rPr lang="vi-VN" altLang="en-US" sz="3600" b="1">
                <a:solidFill>
                  <a:srgbClr val="3333FF"/>
                </a:solidFill>
                <a:latin typeface="Cambria" panose="02040503050406030204" pitchFamily="18" charset="0"/>
                <a:ea typeface="Cambria" panose="02040503050406030204" pitchFamily="18" charset="0"/>
              </a:rPr>
            </a:br>
            <a:r>
              <a:rPr lang="en-US" altLang="en-US" sz="3600" b="1">
                <a:solidFill>
                  <a:srgbClr val="002060"/>
                </a:solidFill>
                <a:latin typeface="Cambria" panose="02040503050406030204" pitchFamily="18" charset="0"/>
                <a:ea typeface="Cambria" panose="02040503050406030204" pitchFamily="18" charset="0"/>
              </a:rPr>
              <a:t>Diện tích hình thang bằng</a:t>
            </a:r>
          </a:p>
          <a:p>
            <a:pPr algn="just" defTabSz="1371600">
              <a:spcBef>
                <a:spcPct val="50000"/>
              </a:spcBef>
            </a:pPr>
            <a:r>
              <a:rPr lang="en-US" altLang="en-US" sz="3600" b="1">
                <a:solidFill>
                  <a:srgbClr val="002060"/>
                </a:solidFill>
                <a:latin typeface="Cambria" panose="02040503050406030204" pitchFamily="18" charset="0"/>
                <a:ea typeface="Cambria" panose="02040503050406030204" pitchFamily="18" charset="0"/>
              </a:rPr>
              <a:t>tổng độ dài hai đáy nhân</a:t>
            </a:r>
          </a:p>
          <a:p>
            <a:pPr algn="just" defTabSz="1371600">
              <a:spcBef>
                <a:spcPct val="50000"/>
              </a:spcBef>
            </a:pPr>
            <a:r>
              <a:rPr lang="en-US" altLang="en-US" sz="3600" b="1">
                <a:solidFill>
                  <a:srgbClr val="002060"/>
                </a:solidFill>
                <a:latin typeface="Cambria" panose="02040503050406030204" pitchFamily="18" charset="0"/>
                <a:ea typeface="Cambria" panose="02040503050406030204" pitchFamily="18" charset="0"/>
              </a:rPr>
              <a:t>với chiều cao (cùng một </a:t>
            </a:r>
          </a:p>
          <a:p>
            <a:pPr algn="just" defTabSz="1371600">
              <a:spcBef>
                <a:spcPct val="50000"/>
              </a:spcBef>
            </a:pPr>
            <a:r>
              <a:rPr lang="en-US" altLang="en-US" sz="3600" b="1">
                <a:solidFill>
                  <a:srgbClr val="002060"/>
                </a:solidFill>
                <a:latin typeface="Cambria" panose="02040503050406030204" pitchFamily="18" charset="0"/>
                <a:ea typeface="Cambria" panose="02040503050406030204" pitchFamily="18" charset="0"/>
              </a:rPr>
              <a:t>đơn vị đo) rồi chia cho 2.</a:t>
            </a:r>
            <a:endParaRPr lang="en-US" altLang="en-US" sz="3600">
              <a:solidFill>
                <a:srgbClr val="002060"/>
              </a:solidFill>
              <a:latin typeface="Cambria" panose="02040503050406030204" pitchFamily="18" charset="0"/>
              <a:ea typeface="Cambria" panose="02040503050406030204" pitchFamily="18" charset="0"/>
            </a:endParaRPr>
          </a:p>
        </p:txBody>
      </p:sp>
      <p:grpSp>
        <p:nvGrpSpPr>
          <p:cNvPr id="10" name="Group 44">
            <a:extLst>
              <a:ext uri="{FF2B5EF4-FFF2-40B4-BE49-F238E27FC236}">
                <a16:creationId xmlns:a16="http://schemas.microsoft.com/office/drawing/2014/main" id="{F86BB750-EA2D-4A6A-B71B-531A80C7F122}"/>
              </a:ext>
            </a:extLst>
          </p:cNvPr>
          <p:cNvGrpSpPr>
            <a:grpSpLocks/>
          </p:cNvGrpSpPr>
          <p:nvPr/>
        </p:nvGrpSpPr>
        <p:grpSpPr bwMode="auto">
          <a:xfrm>
            <a:off x="9713069" y="1742673"/>
            <a:ext cx="6286500" cy="3086100"/>
            <a:chOff x="1008" y="864"/>
            <a:chExt cx="3108" cy="1296"/>
          </a:xfrm>
        </p:grpSpPr>
        <p:grpSp>
          <p:nvGrpSpPr>
            <p:cNvPr id="11" name="Group 45">
              <a:extLst>
                <a:ext uri="{FF2B5EF4-FFF2-40B4-BE49-F238E27FC236}">
                  <a16:creationId xmlns:a16="http://schemas.microsoft.com/office/drawing/2014/main" id="{5D2DB6EE-FBC6-4D4A-B094-76DCDF03DBE4}"/>
                </a:ext>
              </a:extLst>
            </p:cNvPr>
            <p:cNvGrpSpPr>
              <a:grpSpLocks/>
            </p:cNvGrpSpPr>
            <p:nvPr/>
          </p:nvGrpSpPr>
          <p:grpSpPr bwMode="auto">
            <a:xfrm>
              <a:off x="1008" y="864"/>
              <a:ext cx="3108" cy="1296"/>
              <a:chOff x="876" y="1824"/>
              <a:chExt cx="3108" cy="1296"/>
            </a:xfrm>
          </p:grpSpPr>
          <p:sp>
            <p:nvSpPr>
              <p:cNvPr id="16" name="Line 46">
                <a:extLst>
                  <a:ext uri="{FF2B5EF4-FFF2-40B4-BE49-F238E27FC236}">
                    <a16:creationId xmlns:a16="http://schemas.microsoft.com/office/drawing/2014/main" id="{7446316A-3E47-4791-BCC8-C6BC8FA86AEB}"/>
                  </a:ext>
                </a:extLst>
              </p:cNvPr>
              <p:cNvSpPr>
                <a:spLocks noChangeShapeType="1"/>
              </p:cNvSpPr>
              <p:nvPr/>
            </p:nvSpPr>
            <p:spPr bwMode="auto">
              <a:xfrm>
                <a:off x="1513" y="1824"/>
                <a:ext cx="134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17" name="Line 47">
                <a:extLst>
                  <a:ext uri="{FF2B5EF4-FFF2-40B4-BE49-F238E27FC236}">
                    <a16:creationId xmlns:a16="http://schemas.microsoft.com/office/drawing/2014/main" id="{66AD9684-895B-486A-9745-555B388D291C}"/>
                  </a:ext>
                </a:extLst>
              </p:cNvPr>
              <p:cNvSpPr>
                <a:spLocks noChangeShapeType="1"/>
              </p:cNvSpPr>
              <p:nvPr/>
            </p:nvSpPr>
            <p:spPr bwMode="auto">
              <a:xfrm flipH="1">
                <a:off x="876" y="1824"/>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18" name="Line 48">
                <a:extLst>
                  <a:ext uri="{FF2B5EF4-FFF2-40B4-BE49-F238E27FC236}">
                    <a16:creationId xmlns:a16="http://schemas.microsoft.com/office/drawing/2014/main" id="{5EB1042C-528F-4A33-846D-0027AB67ABD5}"/>
                  </a:ext>
                </a:extLst>
              </p:cNvPr>
              <p:cNvSpPr>
                <a:spLocks noChangeShapeType="1"/>
              </p:cNvSpPr>
              <p:nvPr/>
            </p:nvSpPr>
            <p:spPr bwMode="auto">
              <a:xfrm>
                <a:off x="2861" y="1824"/>
                <a:ext cx="1123"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19" name="Line 49">
                <a:extLst>
                  <a:ext uri="{FF2B5EF4-FFF2-40B4-BE49-F238E27FC236}">
                    <a16:creationId xmlns:a16="http://schemas.microsoft.com/office/drawing/2014/main" id="{502079A2-FF2E-41BC-8DD6-ACC6F7F08001}"/>
                  </a:ext>
                </a:extLst>
              </p:cNvPr>
              <p:cNvSpPr>
                <a:spLocks noChangeShapeType="1"/>
              </p:cNvSpPr>
              <p:nvPr/>
            </p:nvSpPr>
            <p:spPr bwMode="auto">
              <a:xfrm>
                <a:off x="876" y="3120"/>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grpSp>
        <p:sp>
          <p:nvSpPr>
            <p:cNvPr id="12" name="Line 50">
              <a:extLst>
                <a:ext uri="{FF2B5EF4-FFF2-40B4-BE49-F238E27FC236}">
                  <a16:creationId xmlns:a16="http://schemas.microsoft.com/office/drawing/2014/main" id="{54FFCC0E-CE53-408C-A4D5-3D2FC091D07C}"/>
                </a:ext>
              </a:extLst>
            </p:cNvPr>
            <p:cNvSpPr>
              <a:spLocks noChangeShapeType="1"/>
            </p:cNvSpPr>
            <p:nvPr/>
          </p:nvSpPr>
          <p:spPr bwMode="auto">
            <a:xfrm>
              <a:off x="1637" y="864"/>
              <a:ext cx="0" cy="1296"/>
            </a:xfrm>
            <a:prstGeom prst="line">
              <a:avLst/>
            </a:prstGeom>
            <a:noFill/>
            <a:ln w="444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grpSp>
          <p:nvGrpSpPr>
            <p:cNvPr id="13" name="Group 51">
              <a:extLst>
                <a:ext uri="{FF2B5EF4-FFF2-40B4-BE49-F238E27FC236}">
                  <a16:creationId xmlns:a16="http://schemas.microsoft.com/office/drawing/2014/main" id="{6CD878D8-12DB-4928-B95F-916FDA500BB9}"/>
                </a:ext>
              </a:extLst>
            </p:cNvPr>
            <p:cNvGrpSpPr>
              <a:grpSpLocks/>
            </p:cNvGrpSpPr>
            <p:nvPr/>
          </p:nvGrpSpPr>
          <p:grpSpPr bwMode="auto">
            <a:xfrm>
              <a:off x="1647" y="1982"/>
              <a:ext cx="144" cy="144"/>
              <a:chOff x="1872" y="3024"/>
              <a:chExt cx="144" cy="144"/>
            </a:xfrm>
          </p:grpSpPr>
          <p:sp>
            <p:nvSpPr>
              <p:cNvPr id="14" name="Line 52">
                <a:extLst>
                  <a:ext uri="{FF2B5EF4-FFF2-40B4-BE49-F238E27FC236}">
                    <a16:creationId xmlns:a16="http://schemas.microsoft.com/office/drawing/2014/main" id="{B4568A38-3A34-4018-B1ED-7C71593800A0}"/>
                  </a:ext>
                </a:extLst>
              </p:cNvPr>
              <p:cNvSpPr>
                <a:spLocks noChangeShapeType="1"/>
              </p:cNvSpPr>
              <p:nvPr/>
            </p:nvSpPr>
            <p:spPr bwMode="auto">
              <a:xfrm>
                <a:off x="1872" y="3024"/>
                <a:ext cx="144"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15" name="Line 53">
                <a:extLst>
                  <a:ext uri="{FF2B5EF4-FFF2-40B4-BE49-F238E27FC236}">
                    <a16:creationId xmlns:a16="http://schemas.microsoft.com/office/drawing/2014/main" id="{F4CEE8BA-497F-41C4-86D7-FC0A9D9F7141}"/>
                  </a:ext>
                </a:extLst>
              </p:cNvPr>
              <p:cNvSpPr>
                <a:spLocks noChangeShapeType="1"/>
              </p:cNvSpPr>
              <p:nvPr/>
            </p:nvSpPr>
            <p:spPr bwMode="auto">
              <a:xfrm>
                <a:off x="2016" y="3024"/>
                <a:ext cx="0" cy="14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grpSp>
      </p:grpSp>
      <p:sp>
        <p:nvSpPr>
          <p:cNvPr id="20" name="Text Box 54">
            <a:extLst>
              <a:ext uri="{FF2B5EF4-FFF2-40B4-BE49-F238E27FC236}">
                <a16:creationId xmlns:a16="http://schemas.microsoft.com/office/drawing/2014/main" id="{561DA4F0-E60D-493F-B566-923B5375E599}"/>
              </a:ext>
            </a:extLst>
          </p:cNvPr>
          <p:cNvSpPr txBox="1">
            <a:spLocks noChangeArrowheads="1"/>
          </p:cNvSpPr>
          <p:nvPr/>
        </p:nvSpPr>
        <p:spPr bwMode="auto">
          <a:xfrm>
            <a:off x="12341969" y="713973"/>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rgbClr val="D54011"/>
                </a:solidFill>
                <a:latin typeface="Cambria" panose="02040503050406030204" pitchFamily="18" charset="0"/>
                <a:ea typeface="Cambria" panose="02040503050406030204" pitchFamily="18" charset="0"/>
              </a:rPr>
              <a:t>b</a:t>
            </a:r>
          </a:p>
        </p:txBody>
      </p:sp>
      <p:sp>
        <p:nvSpPr>
          <p:cNvPr id="21" name="AutoShape 55">
            <a:extLst>
              <a:ext uri="{FF2B5EF4-FFF2-40B4-BE49-F238E27FC236}">
                <a16:creationId xmlns:a16="http://schemas.microsoft.com/office/drawing/2014/main" id="{3D2E8A63-811A-46B4-B545-C0203BE31308}"/>
              </a:ext>
            </a:extLst>
          </p:cNvPr>
          <p:cNvSpPr>
            <a:spLocks/>
          </p:cNvSpPr>
          <p:nvPr/>
        </p:nvSpPr>
        <p:spPr bwMode="auto">
          <a:xfrm rot="16200000">
            <a:off x="12170519" y="85323"/>
            <a:ext cx="342900" cy="2743200"/>
          </a:xfrm>
          <a:prstGeom prst="rightBrace">
            <a:avLst>
              <a:gd name="adj1" fmla="val 66667"/>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defTabSz="1371600"/>
            <a:endParaRPr lang="vi-VN" altLang="en-US" sz="4200" b="1">
              <a:solidFill>
                <a:prstClr val="black"/>
              </a:solidFill>
              <a:latin typeface="Cambria" panose="02040503050406030204" pitchFamily="18" charset="0"/>
              <a:ea typeface="Cambria" panose="02040503050406030204" pitchFamily="18" charset="0"/>
            </a:endParaRPr>
          </a:p>
        </p:txBody>
      </p:sp>
      <p:sp>
        <p:nvSpPr>
          <p:cNvPr id="22" name="Text Box 56">
            <a:extLst>
              <a:ext uri="{FF2B5EF4-FFF2-40B4-BE49-F238E27FC236}">
                <a16:creationId xmlns:a16="http://schemas.microsoft.com/office/drawing/2014/main" id="{C9A83551-84FB-4B0D-B5F7-0D293E73D440}"/>
              </a:ext>
            </a:extLst>
          </p:cNvPr>
          <p:cNvSpPr txBox="1">
            <a:spLocks noChangeArrowheads="1"/>
          </p:cNvSpPr>
          <p:nvPr/>
        </p:nvSpPr>
        <p:spPr bwMode="auto">
          <a:xfrm>
            <a:off x="11541869" y="2883293"/>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rgbClr val="D54011"/>
                </a:solidFill>
                <a:latin typeface="Cambria" panose="02040503050406030204" pitchFamily="18" charset="0"/>
                <a:ea typeface="Cambria" panose="02040503050406030204" pitchFamily="18" charset="0"/>
              </a:rPr>
              <a:t>h</a:t>
            </a:r>
          </a:p>
        </p:txBody>
      </p:sp>
      <p:sp>
        <p:nvSpPr>
          <p:cNvPr id="23" name="AutoShape 57">
            <a:extLst>
              <a:ext uri="{FF2B5EF4-FFF2-40B4-BE49-F238E27FC236}">
                <a16:creationId xmlns:a16="http://schemas.microsoft.com/office/drawing/2014/main" id="{53082E33-A9D3-4B4B-AC5E-2DA9FDAEC757}"/>
              </a:ext>
            </a:extLst>
          </p:cNvPr>
          <p:cNvSpPr>
            <a:spLocks/>
          </p:cNvSpPr>
          <p:nvPr/>
        </p:nvSpPr>
        <p:spPr bwMode="auto">
          <a:xfrm rot="5400000">
            <a:off x="12776547" y="1993895"/>
            <a:ext cx="152400" cy="6050757"/>
          </a:xfrm>
          <a:prstGeom prst="rightBrace">
            <a:avLst>
              <a:gd name="adj1" fmla="val 330859"/>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defTabSz="1371600"/>
            <a:endParaRPr lang="vi-VN" altLang="en-US" sz="4200" b="1">
              <a:solidFill>
                <a:prstClr val="black"/>
              </a:solidFill>
              <a:latin typeface="Cambria" panose="02040503050406030204" pitchFamily="18" charset="0"/>
              <a:ea typeface="Cambria" panose="02040503050406030204" pitchFamily="18" charset="0"/>
            </a:endParaRPr>
          </a:p>
        </p:txBody>
      </p:sp>
      <p:sp>
        <p:nvSpPr>
          <p:cNvPr id="24" name="Text Box 58">
            <a:extLst>
              <a:ext uri="{FF2B5EF4-FFF2-40B4-BE49-F238E27FC236}">
                <a16:creationId xmlns:a16="http://schemas.microsoft.com/office/drawing/2014/main" id="{831D2176-1B0D-4A98-9565-DFC26B618DC9}"/>
              </a:ext>
            </a:extLst>
          </p:cNvPr>
          <p:cNvSpPr txBox="1">
            <a:spLocks noChangeArrowheads="1"/>
          </p:cNvSpPr>
          <p:nvPr/>
        </p:nvSpPr>
        <p:spPr bwMode="auto">
          <a:xfrm>
            <a:off x="12456269" y="5126430"/>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rgbClr val="D54011"/>
                </a:solidFill>
                <a:latin typeface="Cambria" panose="02040503050406030204" pitchFamily="18" charset="0"/>
                <a:ea typeface="Cambria" panose="02040503050406030204" pitchFamily="18" charset="0"/>
              </a:rPr>
              <a:t>a</a:t>
            </a:r>
          </a:p>
        </p:txBody>
      </p:sp>
      <p:sp>
        <p:nvSpPr>
          <p:cNvPr id="25" name="AutoShape 59">
            <a:extLst>
              <a:ext uri="{FF2B5EF4-FFF2-40B4-BE49-F238E27FC236}">
                <a16:creationId xmlns:a16="http://schemas.microsoft.com/office/drawing/2014/main" id="{A9630C1B-3221-4E23-A57A-8E0A736DCABF}"/>
              </a:ext>
            </a:extLst>
          </p:cNvPr>
          <p:cNvSpPr>
            <a:spLocks/>
          </p:cNvSpPr>
          <p:nvPr/>
        </p:nvSpPr>
        <p:spPr bwMode="auto">
          <a:xfrm>
            <a:off x="11106101" y="1806968"/>
            <a:ext cx="321468" cy="2959893"/>
          </a:xfrm>
          <a:prstGeom prst="rightBrace">
            <a:avLst>
              <a:gd name="adj1" fmla="val 76729"/>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sp>
        <p:nvSpPr>
          <p:cNvPr id="26" name="Text Box 60">
            <a:extLst>
              <a:ext uri="{FF2B5EF4-FFF2-40B4-BE49-F238E27FC236}">
                <a16:creationId xmlns:a16="http://schemas.microsoft.com/office/drawing/2014/main" id="{4A2B1D18-70FA-4EDE-9F5B-832EC3F3C627}"/>
              </a:ext>
            </a:extLst>
          </p:cNvPr>
          <p:cNvSpPr txBox="1">
            <a:spLocks noChangeArrowheads="1"/>
          </p:cNvSpPr>
          <p:nvPr/>
        </p:nvSpPr>
        <p:spPr bwMode="auto">
          <a:xfrm>
            <a:off x="619125" y="8527271"/>
            <a:ext cx="4229100" cy="1015663"/>
          </a:xfrm>
          <a:prstGeom prst="rect">
            <a:avLst/>
          </a:prstGeom>
          <a:solidFill>
            <a:schemeClr val="bg1"/>
          </a:solidFill>
          <a:ln>
            <a:noFill/>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5400" b="1" dirty="0">
                <a:solidFill>
                  <a:srgbClr val="FF0066"/>
                </a:solidFill>
                <a:latin typeface="Cambria" panose="02040503050406030204" pitchFamily="18" charset="0"/>
                <a:ea typeface="Cambria" panose="02040503050406030204" pitchFamily="18" charset="0"/>
              </a:rPr>
              <a:t>S</a:t>
            </a:r>
            <a:r>
              <a:rPr lang="en-US" altLang="en-US" sz="60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là</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diện</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tích</a:t>
            </a:r>
            <a:r>
              <a:rPr lang="en-US" altLang="en-US" sz="4200" b="1" dirty="0">
                <a:solidFill>
                  <a:srgbClr val="5417CF"/>
                </a:solidFill>
                <a:latin typeface="Cambria" panose="02040503050406030204" pitchFamily="18" charset="0"/>
                <a:ea typeface="Cambria" panose="02040503050406030204" pitchFamily="18" charset="0"/>
              </a:rPr>
              <a:t> ;</a:t>
            </a:r>
          </a:p>
        </p:txBody>
      </p:sp>
      <p:sp>
        <p:nvSpPr>
          <p:cNvPr id="27" name="Text Box 61">
            <a:extLst>
              <a:ext uri="{FF2B5EF4-FFF2-40B4-BE49-F238E27FC236}">
                <a16:creationId xmlns:a16="http://schemas.microsoft.com/office/drawing/2014/main" id="{592167E9-65E9-42D3-B6C8-770B228371E4}"/>
              </a:ext>
            </a:extLst>
          </p:cNvPr>
          <p:cNvSpPr txBox="1">
            <a:spLocks noChangeArrowheads="1"/>
          </p:cNvSpPr>
          <p:nvPr/>
        </p:nvSpPr>
        <p:spPr bwMode="auto">
          <a:xfrm>
            <a:off x="4267200" y="8801100"/>
            <a:ext cx="5372100" cy="738664"/>
          </a:xfrm>
          <a:prstGeom prst="rect">
            <a:avLst/>
          </a:prstGeom>
          <a:solidFill>
            <a:schemeClr val="bg1"/>
          </a:solidFill>
          <a:ln>
            <a:noFill/>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dirty="0">
                <a:solidFill>
                  <a:srgbClr val="FF0066"/>
                </a:solidFill>
                <a:latin typeface="Cambria" panose="02040503050406030204" pitchFamily="18" charset="0"/>
                <a:ea typeface="Cambria" panose="02040503050406030204" pitchFamily="18" charset="0"/>
              </a:rPr>
              <a:t>a, b</a:t>
            </a:r>
            <a:r>
              <a:rPr lang="en-US" altLang="en-US" sz="4200" b="1" dirty="0">
                <a:solidFill>
                  <a:srgbClr val="D54011"/>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là</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độ</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dài</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hai</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đáy</a:t>
            </a:r>
            <a:r>
              <a:rPr lang="en-US" altLang="en-US" sz="4200" b="1" dirty="0">
                <a:solidFill>
                  <a:srgbClr val="5417CF"/>
                </a:solidFill>
                <a:latin typeface="Cambria" panose="02040503050406030204" pitchFamily="18" charset="0"/>
                <a:ea typeface="Cambria" panose="02040503050406030204" pitchFamily="18" charset="0"/>
              </a:rPr>
              <a:t> ;</a:t>
            </a:r>
          </a:p>
        </p:txBody>
      </p:sp>
      <p:sp>
        <p:nvSpPr>
          <p:cNvPr id="28" name="Text Box 62">
            <a:extLst>
              <a:ext uri="{FF2B5EF4-FFF2-40B4-BE49-F238E27FC236}">
                <a16:creationId xmlns:a16="http://schemas.microsoft.com/office/drawing/2014/main" id="{C3218746-5345-4C8F-B463-E970F7E6129D}"/>
              </a:ext>
            </a:extLst>
          </p:cNvPr>
          <p:cNvSpPr txBox="1">
            <a:spLocks noChangeArrowheads="1"/>
          </p:cNvSpPr>
          <p:nvPr/>
        </p:nvSpPr>
        <p:spPr bwMode="auto">
          <a:xfrm>
            <a:off x="9753600" y="8801100"/>
            <a:ext cx="3657600" cy="738664"/>
          </a:xfrm>
          <a:prstGeom prst="rect">
            <a:avLst/>
          </a:prstGeom>
          <a:solidFill>
            <a:schemeClr val="bg1"/>
          </a:solidFill>
          <a:ln>
            <a:noFill/>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dirty="0">
                <a:solidFill>
                  <a:srgbClr val="FF0066"/>
                </a:solidFill>
                <a:latin typeface="Cambria" panose="02040503050406030204" pitchFamily="18" charset="0"/>
                <a:ea typeface="Cambria" panose="02040503050406030204" pitchFamily="18" charset="0"/>
              </a:rPr>
              <a:t>h</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là</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chiều</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cao</a:t>
            </a:r>
            <a:endParaRPr lang="en-US" altLang="en-US" sz="4200" b="1" dirty="0">
              <a:solidFill>
                <a:srgbClr val="5417CF"/>
              </a:solidFill>
              <a:latin typeface="Cambria" panose="02040503050406030204" pitchFamily="18" charset="0"/>
              <a:ea typeface="Cambria" panose="02040503050406030204" pitchFamily="18" charset="0"/>
            </a:endParaRPr>
          </a:p>
        </p:txBody>
      </p:sp>
      <p:sp>
        <p:nvSpPr>
          <p:cNvPr id="29" name="Rectangle 64">
            <a:extLst>
              <a:ext uri="{FF2B5EF4-FFF2-40B4-BE49-F238E27FC236}">
                <a16:creationId xmlns:a16="http://schemas.microsoft.com/office/drawing/2014/main" id="{8D020939-E7E9-4B0F-BC54-79750E3A439A}"/>
              </a:ext>
            </a:extLst>
          </p:cNvPr>
          <p:cNvSpPr>
            <a:spLocks noChangeArrowheads="1"/>
          </p:cNvSpPr>
          <p:nvPr/>
        </p:nvSpPr>
        <p:spPr bwMode="auto">
          <a:xfrm>
            <a:off x="2626469" y="4345141"/>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sp>
        <p:nvSpPr>
          <p:cNvPr id="30" name="Rectangle 65">
            <a:extLst>
              <a:ext uri="{FF2B5EF4-FFF2-40B4-BE49-F238E27FC236}">
                <a16:creationId xmlns:a16="http://schemas.microsoft.com/office/drawing/2014/main" id="{295029A5-5481-43B4-9CCF-7F575B8E8D3B}"/>
              </a:ext>
            </a:extLst>
          </p:cNvPr>
          <p:cNvSpPr>
            <a:spLocks noChangeArrowheads="1"/>
          </p:cNvSpPr>
          <p:nvPr/>
        </p:nvSpPr>
        <p:spPr bwMode="auto">
          <a:xfrm>
            <a:off x="2626469" y="4345141"/>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sp>
        <p:nvSpPr>
          <p:cNvPr id="31" name="Rectangle 66">
            <a:extLst>
              <a:ext uri="{FF2B5EF4-FFF2-40B4-BE49-F238E27FC236}">
                <a16:creationId xmlns:a16="http://schemas.microsoft.com/office/drawing/2014/main" id="{9E874903-FA6E-4FDE-A931-A16A6A55F9DE}"/>
              </a:ext>
            </a:extLst>
          </p:cNvPr>
          <p:cNvSpPr>
            <a:spLocks noChangeArrowheads="1"/>
          </p:cNvSpPr>
          <p:nvPr/>
        </p:nvSpPr>
        <p:spPr bwMode="auto">
          <a:xfrm>
            <a:off x="2626469" y="4345141"/>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sp>
        <p:nvSpPr>
          <p:cNvPr id="32" name="Rectangle 67">
            <a:extLst>
              <a:ext uri="{FF2B5EF4-FFF2-40B4-BE49-F238E27FC236}">
                <a16:creationId xmlns:a16="http://schemas.microsoft.com/office/drawing/2014/main" id="{46D55E81-183A-4AE1-B07C-FAE3BC3D14B6}"/>
              </a:ext>
            </a:extLst>
          </p:cNvPr>
          <p:cNvSpPr>
            <a:spLocks noChangeArrowheads="1"/>
          </p:cNvSpPr>
          <p:nvPr/>
        </p:nvSpPr>
        <p:spPr bwMode="auto">
          <a:xfrm>
            <a:off x="2626469" y="4345141"/>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grpSp>
        <p:nvGrpSpPr>
          <p:cNvPr id="33" name="Group 68">
            <a:extLst>
              <a:ext uri="{FF2B5EF4-FFF2-40B4-BE49-F238E27FC236}">
                <a16:creationId xmlns:a16="http://schemas.microsoft.com/office/drawing/2014/main" id="{8BC74731-D9CD-4203-8837-F82390595C07}"/>
              </a:ext>
            </a:extLst>
          </p:cNvPr>
          <p:cNvGrpSpPr>
            <a:grpSpLocks/>
          </p:cNvGrpSpPr>
          <p:nvPr/>
        </p:nvGrpSpPr>
        <p:grpSpPr bwMode="auto">
          <a:xfrm>
            <a:off x="2626469" y="6279495"/>
            <a:ext cx="8196263" cy="2171700"/>
            <a:chOff x="733" y="2496"/>
            <a:chExt cx="3442" cy="960"/>
          </a:xfrm>
        </p:grpSpPr>
        <p:grpSp>
          <p:nvGrpSpPr>
            <p:cNvPr id="34" name="Group 69">
              <a:extLst>
                <a:ext uri="{FF2B5EF4-FFF2-40B4-BE49-F238E27FC236}">
                  <a16:creationId xmlns:a16="http://schemas.microsoft.com/office/drawing/2014/main" id="{85BDEBEE-94FF-412E-BE93-0F1B1A1E9AB1}"/>
                </a:ext>
              </a:extLst>
            </p:cNvPr>
            <p:cNvGrpSpPr>
              <a:grpSpLocks/>
            </p:cNvGrpSpPr>
            <p:nvPr/>
          </p:nvGrpSpPr>
          <p:grpSpPr bwMode="auto">
            <a:xfrm>
              <a:off x="733" y="2496"/>
              <a:ext cx="3442" cy="960"/>
              <a:chOff x="1488" y="1047"/>
              <a:chExt cx="3442" cy="1056"/>
            </a:xfrm>
          </p:grpSpPr>
          <p:sp>
            <p:nvSpPr>
              <p:cNvPr id="36" name="Rectangle 70">
                <a:extLst>
                  <a:ext uri="{FF2B5EF4-FFF2-40B4-BE49-F238E27FC236}">
                    <a16:creationId xmlns:a16="http://schemas.microsoft.com/office/drawing/2014/main" id="{27DE099B-6609-4B6D-AC8A-C41FF06C6330}"/>
                  </a:ext>
                </a:extLst>
              </p:cNvPr>
              <p:cNvSpPr>
                <a:spLocks noChangeArrowheads="1"/>
              </p:cNvSpPr>
              <p:nvPr/>
            </p:nvSpPr>
            <p:spPr bwMode="auto">
              <a:xfrm>
                <a:off x="1996" y="1047"/>
                <a:ext cx="2791" cy="1056"/>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grpSp>
            <p:nvGrpSpPr>
              <p:cNvPr id="37" name="Group 71">
                <a:extLst>
                  <a:ext uri="{FF2B5EF4-FFF2-40B4-BE49-F238E27FC236}">
                    <a16:creationId xmlns:a16="http://schemas.microsoft.com/office/drawing/2014/main" id="{3D78B24B-A425-4D54-8CA6-1242345AA7D7}"/>
                  </a:ext>
                </a:extLst>
              </p:cNvPr>
              <p:cNvGrpSpPr>
                <a:grpSpLocks/>
              </p:cNvGrpSpPr>
              <p:nvPr/>
            </p:nvGrpSpPr>
            <p:grpSpPr bwMode="auto">
              <a:xfrm>
                <a:off x="1488" y="1200"/>
                <a:ext cx="3442" cy="810"/>
                <a:chOff x="1600" y="1200"/>
                <a:chExt cx="3442" cy="810"/>
              </a:xfrm>
            </p:grpSpPr>
            <p:sp>
              <p:nvSpPr>
                <p:cNvPr id="38" name="Text Box 72">
                  <a:extLst>
                    <a:ext uri="{FF2B5EF4-FFF2-40B4-BE49-F238E27FC236}">
                      <a16:creationId xmlns:a16="http://schemas.microsoft.com/office/drawing/2014/main" id="{82160742-EB6A-45D4-A8C6-6732EAC4A4CC}"/>
                    </a:ext>
                  </a:extLst>
                </p:cNvPr>
                <p:cNvSpPr txBox="1">
                  <a:spLocks noChangeArrowheads="1"/>
                </p:cNvSpPr>
                <p:nvPr/>
              </p:nvSpPr>
              <p:spPr bwMode="auto">
                <a:xfrm>
                  <a:off x="1600" y="1392"/>
                  <a:ext cx="120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5400" b="1">
                      <a:solidFill>
                        <a:srgbClr val="FF0066"/>
                      </a:solidFill>
                      <a:latin typeface="Cambria" panose="02040503050406030204" pitchFamily="18" charset="0"/>
                      <a:ea typeface="Cambria" panose="02040503050406030204" pitchFamily="18" charset="0"/>
                    </a:rPr>
                    <a:t>            S </a:t>
                  </a:r>
                </a:p>
              </p:txBody>
            </p:sp>
            <p:sp>
              <p:nvSpPr>
                <p:cNvPr id="39" name="Text Box 73">
                  <a:extLst>
                    <a:ext uri="{FF2B5EF4-FFF2-40B4-BE49-F238E27FC236}">
                      <a16:creationId xmlns:a16="http://schemas.microsoft.com/office/drawing/2014/main" id="{72CD760A-5607-4687-BB64-C2057BC4B3AD}"/>
                    </a:ext>
                  </a:extLst>
                </p:cNvPr>
                <p:cNvSpPr txBox="1">
                  <a:spLocks noChangeArrowheads="1"/>
                </p:cNvSpPr>
                <p:nvPr/>
              </p:nvSpPr>
              <p:spPr bwMode="auto">
                <a:xfrm>
                  <a:off x="2951" y="1200"/>
                  <a:ext cx="209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800" b="1">
                      <a:solidFill>
                        <a:srgbClr val="FF0066"/>
                      </a:solidFill>
                      <a:latin typeface="Cambria" panose="02040503050406030204" pitchFamily="18" charset="0"/>
                      <a:ea typeface="Cambria" panose="02040503050406030204" pitchFamily="18" charset="0"/>
                    </a:rPr>
                    <a:t>(a + b)    h</a:t>
                  </a:r>
                </a:p>
              </p:txBody>
            </p:sp>
            <p:sp>
              <p:nvSpPr>
                <p:cNvPr id="40" name="Text Box 74">
                  <a:extLst>
                    <a:ext uri="{FF2B5EF4-FFF2-40B4-BE49-F238E27FC236}">
                      <a16:creationId xmlns:a16="http://schemas.microsoft.com/office/drawing/2014/main" id="{8D33D03C-1EC7-4D28-89EB-0553C26DD4AD}"/>
                    </a:ext>
                  </a:extLst>
                </p:cNvPr>
                <p:cNvSpPr txBox="1">
                  <a:spLocks noChangeArrowheads="1"/>
                </p:cNvSpPr>
                <p:nvPr/>
              </p:nvSpPr>
              <p:spPr bwMode="auto">
                <a:xfrm>
                  <a:off x="2980" y="1606"/>
                  <a:ext cx="117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defTabSz="1371600">
                    <a:spcBef>
                      <a:spcPct val="50000"/>
                    </a:spcBef>
                  </a:pPr>
                  <a:r>
                    <a:rPr lang="en-US" altLang="en-US" sz="4800" b="1">
                      <a:solidFill>
                        <a:srgbClr val="FF0066"/>
                      </a:solidFill>
                      <a:latin typeface="Cambria" panose="02040503050406030204" pitchFamily="18" charset="0"/>
                      <a:ea typeface="Cambria" panose="02040503050406030204" pitchFamily="18" charset="0"/>
                    </a:rPr>
                    <a:t>2</a:t>
                  </a:r>
                </a:p>
              </p:txBody>
            </p:sp>
            <p:sp>
              <p:nvSpPr>
                <p:cNvPr id="41" name="Line 75">
                  <a:extLst>
                    <a:ext uri="{FF2B5EF4-FFF2-40B4-BE49-F238E27FC236}">
                      <a16:creationId xmlns:a16="http://schemas.microsoft.com/office/drawing/2014/main" id="{D73E5AB0-1EFD-424B-AF5D-3532003F689D}"/>
                    </a:ext>
                  </a:extLst>
                </p:cNvPr>
                <p:cNvSpPr>
                  <a:spLocks noChangeShapeType="1"/>
                </p:cNvSpPr>
                <p:nvPr/>
              </p:nvSpPr>
              <p:spPr bwMode="auto">
                <a:xfrm>
                  <a:off x="2951" y="1623"/>
                  <a:ext cx="130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42" name="Text Box 76">
                  <a:extLst>
                    <a:ext uri="{FF2B5EF4-FFF2-40B4-BE49-F238E27FC236}">
                      <a16:creationId xmlns:a16="http://schemas.microsoft.com/office/drawing/2014/main" id="{1C62D2BF-0811-4789-8FE6-DA1CFBFBF75D}"/>
                    </a:ext>
                  </a:extLst>
                </p:cNvPr>
                <p:cNvSpPr txBox="1">
                  <a:spLocks noChangeArrowheads="1"/>
                </p:cNvSpPr>
                <p:nvPr/>
              </p:nvSpPr>
              <p:spPr bwMode="auto">
                <a:xfrm>
                  <a:off x="2645" y="1392"/>
                  <a:ext cx="336"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5400" b="1">
                      <a:solidFill>
                        <a:srgbClr val="FF0066"/>
                      </a:solidFill>
                      <a:latin typeface="Cambria" panose="02040503050406030204" pitchFamily="18" charset="0"/>
                      <a:ea typeface="Cambria" panose="02040503050406030204" pitchFamily="18" charset="0"/>
                    </a:rPr>
                    <a:t>=</a:t>
                  </a:r>
                </a:p>
              </p:txBody>
            </p:sp>
          </p:grpSp>
        </p:grpSp>
        <p:graphicFrame>
          <p:nvGraphicFramePr>
            <p:cNvPr id="35" name="Object 77">
              <a:extLst>
                <a:ext uri="{FF2B5EF4-FFF2-40B4-BE49-F238E27FC236}">
                  <a16:creationId xmlns:a16="http://schemas.microsoft.com/office/drawing/2014/main" id="{14EE6FFB-B53F-4227-BCF9-48E0C49F61C2}"/>
                </a:ext>
              </a:extLst>
            </p:cNvPr>
            <p:cNvGraphicFramePr>
              <a:graphicFrameLocks noChangeAspect="1"/>
            </p:cNvGraphicFramePr>
            <p:nvPr/>
          </p:nvGraphicFramePr>
          <p:xfrm>
            <a:off x="2928" y="2736"/>
            <a:ext cx="168" cy="192"/>
          </p:xfrm>
          <a:graphic>
            <a:graphicData uri="http://schemas.openxmlformats.org/presentationml/2006/ole">
              <mc:AlternateContent xmlns:mc="http://schemas.openxmlformats.org/markup-compatibility/2006">
                <mc:Choice xmlns:v="urn:schemas-microsoft-com:vml" Requires="v">
                  <p:oleObj name="Equation" r:id="rId3" imgW="114102" imgH="126780" progId="Equation.3">
                    <p:embed/>
                  </p:oleObj>
                </mc:Choice>
                <mc:Fallback>
                  <p:oleObj name="Equation" r:id="rId3" imgW="114102" imgH="126780" progId="Equation.3">
                    <p:embed/>
                    <p:pic>
                      <p:nvPicPr>
                        <p:cNvPr id="35" name="Object 77">
                          <a:extLst>
                            <a:ext uri="{FF2B5EF4-FFF2-40B4-BE49-F238E27FC236}">
                              <a16:creationId xmlns:a16="http://schemas.microsoft.com/office/drawing/2014/main" id="{14EE6FFB-B53F-4227-BCF9-48E0C49F6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736"/>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Text Box 78">
            <a:extLst>
              <a:ext uri="{FF2B5EF4-FFF2-40B4-BE49-F238E27FC236}">
                <a16:creationId xmlns:a16="http://schemas.microsoft.com/office/drawing/2014/main" id="{F166387E-DB9E-4088-B090-76A1D11F1463}"/>
              </a:ext>
            </a:extLst>
          </p:cNvPr>
          <p:cNvSpPr txBox="1">
            <a:spLocks noChangeArrowheads="1"/>
          </p:cNvSpPr>
          <p:nvPr/>
        </p:nvSpPr>
        <p:spPr bwMode="auto">
          <a:xfrm>
            <a:off x="2536245" y="1056874"/>
            <a:ext cx="2514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u="sng">
                <a:solidFill>
                  <a:srgbClr val="FFC000"/>
                </a:solidFill>
                <a:latin typeface="Cambria" panose="02040503050406030204" pitchFamily="18" charset="0"/>
                <a:ea typeface="Cambria" panose="02040503050406030204" pitchFamily="18" charset="0"/>
              </a:rPr>
              <a:t>Ghi nhớ:</a:t>
            </a:r>
          </a:p>
        </p:txBody>
      </p:sp>
      <p:pic>
        <p:nvPicPr>
          <p:cNvPr id="3" name="Picture 2">
            <a:extLst>
              <a:ext uri="{FF2B5EF4-FFF2-40B4-BE49-F238E27FC236}">
                <a16:creationId xmlns:a16="http://schemas.microsoft.com/office/drawing/2014/main" id="{FD3F8B3D-92B1-BF6E-AE41-1057BD068B32}"/>
              </a:ext>
            </a:extLst>
          </p:cNvPr>
          <p:cNvPicPr>
            <a:picLocks noChangeAspect="1"/>
          </p:cNvPicPr>
          <p:nvPr/>
        </p:nvPicPr>
        <p:blipFill>
          <a:blip r:embed="rId5"/>
          <a:stretch>
            <a:fillRect/>
          </a:stretch>
        </p:blipFill>
        <p:spPr>
          <a:xfrm>
            <a:off x="13411200" y="5600700"/>
            <a:ext cx="4107675" cy="4086225"/>
          </a:xfrm>
          <a:prstGeom prst="rect">
            <a:avLst/>
          </a:prstGeom>
        </p:spPr>
      </p:pic>
    </p:spTree>
    <p:extLst>
      <p:ext uri="{BB962C8B-B14F-4D97-AF65-F5344CB8AC3E}">
        <p14:creationId xmlns:p14="http://schemas.microsoft.com/office/powerpoint/2010/main" val="10645969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500"/>
                                        <p:tgtEl>
                                          <p:spTgt spid="4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amond(in)">
                                      <p:cBhvr>
                                        <p:cTn id="10" dur="2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ox(i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ox(in)">
                                      <p:cBhvr>
                                        <p:cTn id="30" dur="500"/>
                                        <p:tgtEl>
                                          <p:spTgt spid="23"/>
                                        </p:tgtEl>
                                      </p:cBhvr>
                                    </p:animEffec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500"/>
                                        <p:tgtEl>
                                          <p:spTgt spid="24"/>
                                        </p:tgtEl>
                                      </p:cBhvr>
                                    </p:animEffect>
                                  </p:childTnLst>
                                </p:cTn>
                              </p:par>
                            </p:childTnLst>
                          </p:cTn>
                        </p:par>
                        <p:par>
                          <p:cTn id="35" fill="hold">
                            <p:stCondLst>
                              <p:cond delay="1500"/>
                            </p:stCondLst>
                            <p:childTnLst>
                              <p:par>
                                <p:cTn id="36" presetID="4"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par>
                          <p:cTn id="39" fill="hold">
                            <p:stCondLst>
                              <p:cond delay="2000"/>
                            </p:stCondLst>
                            <p:childTnLst>
                              <p:par>
                                <p:cTn id="40" presetID="4"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i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childTnLst>
                          </p:cTn>
                        </p:par>
                        <p:par>
                          <p:cTn id="48" fill="hold">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heckerboard(across)">
                                      <p:cBhvr>
                                        <p:cTn id="51" dur="500"/>
                                        <p:tgtEl>
                                          <p:spTgt spid="25"/>
                                        </p:tgtEl>
                                      </p:cBhvr>
                                    </p:animEffect>
                                  </p:childTnLst>
                                </p:cTn>
                              </p:par>
                            </p:childTnLst>
                          </p:cTn>
                        </p:par>
                        <p:par>
                          <p:cTn id="52" fill="hold">
                            <p:stCondLst>
                              <p:cond delay="1000"/>
                            </p:stCondLst>
                            <p:childTnLst>
                              <p:par>
                                <p:cTn id="53" presetID="5" presetClass="entr" presetSubtype="1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heckerboard(across)">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0" grpId="0"/>
      <p:bldP spid="21" grpId="0" animBg="1"/>
      <p:bldP spid="22" grpId="0"/>
      <p:bldP spid="23" grpId="0" animBg="1"/>
      <p:bldP spid="24" grpId="0"/>
      <p:bldP spid="25" grpId="0" animBg="1"/>
      <p:bldP spid="26" grpId="0" animBg="1"/>
      <p:bldP spid="27" grpId="0" animBg="1"/>
      <p:bldP spid="28"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7" name="TextBox 7"/>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28700" y="2305050"/>
            <a:ext cx="3533870" cy="8515350"/>
          </a:xfrm>
          <a:custGeom>
            <a:avLst/>
            <a:gdLst/>
            <a:ahLst/>
            <a:cxnLst/>
            <a:rect l="l" t="t" r="r" b="b"/>
            <a:pathLst>
              <a:path w="3533870" h="8515350">
                <a:moveTo>
                  <a:pt x="0" y="0"/>
                </a:moveTo>
                <a:lnTo>
                  <a:pt x="3533870" y="0"/>
                </a:lnTo>
                <a:lnTo>
                  <a:pt x="3533870" y="8515350"/>
                </a:lnTo>
                <a:lnTo>
                  <a:pt x="0" y="8515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2082567" y="6562725"/>
            <a:ext cx="7315200" cy="3963508"/>
          </a:xfrm>
          <a:custGeom>
            <a:avLst/>
            <a:gdLst/>
            <a:ahLst/>
            <a:cxnLst/>
            <a:rect l="l" t="t" r="r" b="b"/>
            <a:pathLst>
              <a:path w="7315200" h="3963508">
                <a:moveTo>
                  <a:pt x="0" y="0"/>
                </a:moveTo>
                <a:lnTo>
                  <a:pt x="7315200" y="0"/>
                </a:lnTo>
                <a:lnTo>
                  <a:pt x="7315200" y="3963508"/>
                </a:lnTo>
                <a:lnTo>
                  <a:pt x="0" y="3963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2213496">
            <a:off x="15224812" y="-490217"/>
            <a:ext cx="4523166" cy="3618533"/>
          </a:xfrm>
          <a:custGeom>
            <a:avLst/>
            <a:gdLst/>
            <a:ahLst/>
            <a:cxnLst/>
            <a:rect l="l" t="t" r="r" b="b"/>
            <a:pathLst>
              <a:path w="4523166" h="3618533">
                <a:moveTo>
                  <a:pt x="0" y="0"/>
                </a:moveTo>
                <a:lnTo>
                  <a:pt x="4523165" y="0"/>
                </a:lnTo>
                <a:lnTo>
                  <a:pt x="4523165" y="3618533"/>
                </a:lnTo>
                <a:lnTo>
                  <a:pt x="0" y="36185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14" name="Picture 13" descr="A yellow and blue letters&#10;&#10;Description automatically generated">
            <a:extLst>
              <a:ext uri="{FF2B5EF4-FFF2-40B4-BE49-F238E27FC236}">
                <a16:creationId xmlns:a16="http://schemas.microsoft.com/office/drawing/2014/main" id="{A7C6890F-A95D-9D08-850E-229F596248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86400" y="3695700"/>
            <a:ext cx="9753600" cy="3400425"/>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id="{0ECC95DF-EA61-C7BB-01B1-59D53951FC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249400" y="7429500"/>
            <a:ext cx="2685752" cy="2685752"/>
          </a:xfrm>
          <a:prstGeom prst="rect">
            <a:avLst/>
          </a:prstGeom>
        </p:spPr>
      </p:pic>
    </p:spTree>
    <p:extLst>
      <p:ext uri="{BB962C8B-B14F-4D97-AF65-F5344CB8AC3E}">
        <p14:creationId xmlns:p14="http://schemas.microsoft.com/office/powerpoint/2010/main" val="15244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7" name="TextBox 7"/>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28700" y="2305050"/>
            <a:ext cx="3533870" cy="8515350"/>
          </a:xfrm>
          <a:custGeom>
            <a:avLst/>
            <a:gdLst/>
            <a:ahLst/>
            <a:cxnLst/>
            <a:rect l="l" t="t" r="r" b="b"/>
            <a:pathLst>
              <a:path w="3533870" h="8515350">
                <a:moveTo>
                  <a:pt x="0" y="0"/>
                </a:moveTo>
                <a:lnTo>
                  <a:pt x="3533870" y="0"/>
                </a:lnTo>
                <a:lnTo>
                  <a:pt x="3533870" y="8515350"/>
                </a:lnTo>
                <a:lnTo>
                  <a:pt x="0" y="85153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2082567" y="6562725"/>
            <a:ext cx="7315200" cy="3963508"/>
          </a:xfrm>
          <a:custGeom>
            <a:avLst/>
            <a:gdLst/>
            <a:ahLst/>
            <a:cxnLst/>
            <a:rect l="l" t="t" r="r" b="b"/>
            <a:pathLst>
              <a:path w="7315200" h="3963508">
                <a:moveTo>
                  <a:pt x="0" y="0"/>
                </a:moveTo>
                <a:lnTo>
                  <a:pt x="7315200" y="0"/>
                </a:lnTo>
                <a:lnTo>
                  <a:pt x="7315200" y="3963508"/>
                </a:lnTo>
                <a:lnTo>
                  <a:pt x="0" y="3963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2213496">
            <a:off x="15224812" y="-490217"/>
            <a:ext cx="4523166" cy="3618533"/>
          </a:xfrm>
          <a:custGeom>
            <a:avLst/>
            <a:gdLst/>
            <a:ahLst/>
            <a:cxnLst/>
            <a:rect l="l" t="t" r="r" b="b"/>
            <a:pathLst>
              <a:path w="4523166" h="3618533">
                <a:moveTo>
                  <a:pt x="0" y="0"/>
                </a:moveTo>
                <a:lnTo>
                  <a:pt x="4523165" y="0"/>
                </a:lnTo>
                <a:lnTo>
                  <a:pt x="4523165" y="3618533"/>
                </a:lnTo>
                <a:lnTo>
                  <a:pt x="0" y="36185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12" name="Picture 11" descr="A green and red text on a black background&#10;&#10;Description automatically generated">
            <a:extLst>
              <a:ext uri="{FF2B5EF4-FFF2-40B4-BE49-F238E27FC236}">
                <a16:creationId xmlns:a16="http://schemas.microsoft.com/office/drawing/2014/main" id="{83FAFA89-7F64-C268-FCBB-56A8005911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76800" y="2171700"/>
            <a:ext cx="9007152" cy="7251521"/>
          </a:xfrm>
          <a:prstGeom prst="rect">
            <a:avLst/>
          </a:prstGeom>
        </p:spPr>
      </p:pic>
    </p:spTree>
    <p:extLst>
      <p:ext uri="{BB962C8B-B14F-4D97-AF65-F5344CB8AC3E}">
        <p14:creationId xmlns:p14="http://schemas.microsoft.com/office/powerpoint/2010/main" val="15111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Group 5"/>
          <p:cNvGrpSpPr/>
          <p:nvPr/>
        </p:nvGrpSpPr>
        <p:grpSpPr>
          <a:xfrm>
            <a:off x="16381159" y="-781050"/>
            <a:ext cx="7219950" cy="12668250"/>
            <a:chOff x="0" y="0"/>
            <a:chExt cx="1901551" cy="3336494"/>
          </a:xfrm>
        </p:grpSpPr>
        <p:sp>
          <p:nvSpPr>
            <p:cNvPr id="6" name="Freeform 6"/>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7" name="TextBox 7"/>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8" name="Group 8"/>
          <p:cNvGrpSpPr/>
          <p:nvPr/>
        </p:nvGrpSpPr>
        <p:grpSpPr>
          <a:xfrm>
            <a:off x="1028700" y="342900"/>
            <a:ext cx="16230600" cy="9296400"/>
            <a:chOff x="0" y="0"/>
            <a:chExt cx="4274726" cy="2167467"/>
          </a:xfrm>
        </p:grpSpPr>
        <p:sp>
          <p:nvSpPr>
            <p:cNvPr id="9" name="Freeform 9"/>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10" name="TextBox 10"/>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 name="Freeform 3">
            <a:extLst>
              <a:ext uri="{FF2B5EF4-FFF2-40B4-BE49-F238E27FC236}">
                <a16:creationId xmlns:a16="http://schemas.microsoft.com/office/drawing/2014/main" id="{609C69A1-F2A3-E760-0CFB-29BB024559A5}"/>
              </a:ext>
            </a:extLst>
          </p:cNvPr>
          <p:cNvSpPr/>
          <p:nvPr/>
        </p:nvSpPr>
        <p:spPr>
          <a:xfrm>
            <a:off x="10744200" y="4610100"/>
            <a:ext cx="6139543" cy="4876800"/>
          </a:xfrm>
          <a:custGeom>
            <a:avLst/>
            <a:gdLst/>
            <a:ahLst/>
            <a:cxnLst/>
            <a:rect l="l" t="t" r="r" b="b"/>
            <a:pathLst>
              <a:path w="10450286" h="8229600">
                <a:moveTo>
                  <a:pt x="0" y="0"/>
                </a:moveTo>
                <a:lnTo>
                  <a:pt x="10450286" y="0"/>
                </a:lnTo>
                <a:lnTo>
                  <a:pt x="10450286" y="8229600"/>
                </a:lnTo>
                <a:lnTo>
                  <a:pt x="0" y="8229600"/>
                </a:lnTo>
                <a:lnTo>
                  <a:pt x="0" y="0"/>
                </a:lnTo>
                <a:close/>
              </a:path>
            </a:pathLst>
          </a:custGeom>
          <a:blipFill>
            <a:blip r:embed="rId2"/>
            <a:stretch>
              <a:fillRect/>
            </a:stretch>
          </a:blipFill>
        </p:spPr>
        <p:txBody>
          <a:bodyPr/>
          <a:lstStyle/>
          <a:p>
            <a:endParaRPr lang="en-US"/>
          </a:p>
        </p:txBody>
      </p:sp>
      <p:pic>
        <p:nvPicPr>
          <p:cNvPr id="13" name="Picture 12">
            <a:extLst>
              <a:ext uri="{FF2B5EF4-FFF2-40B4-BE49-F238E27FC236}">
                <a16:creationId xmlns:a16="http://schemas.microsoft.com/office/drawing/2014/main" id="{754CECD2-5F43-54E0-1315-2B7671AB4FFC}"/>
              </a:ext>
            </a:extLst>
          </p:cNvPr>
          <p:cNvPicPr>
            <a:picLocks noChangeAspect="1"/>
          </p:cNvPicPr>
          <p:nvPr/>
        </p:nvPicPr>
        <p:blipFill>
          <a:blip r:embed="rId3"/>
          <a:stretch>
            <a:fillRect/>
          </a:stretch>
        </p:blipFill>
        <p:spPr>
          <a:xfrm>
            <a:off x="5562600" y="723900"/>
            <a:ext cx="8522947" cy="1609483"/>
          </a:xfrm>
          <a:prstGeom prst="rect">
            <a:avLst/>
          </a:prstGeom>
        </p:spPr>
      </p:pic>
      <p:sp>
        <p:nvSpPr>
          <p:cNvPr id="22" name="Rectangle: Rounded Corners 21">
            <a:extLst>
              <a:ext uri="{FF2B5EF4-FFF2-40B4-BE49-F238E27FC236}">
                <a16:creationId xmlns:a16="http://schemas.microsoft.com/office/drawing/2014/main" id="{A985A2C4-AF8F-1FB3-9CB7-D18A0B5A8936}"/>
              </a:ext>
            </a:extLst>
          </p:cNvPr>
          <p:cNvSpPr/>
          <p:nvPr/>
        </p:nvSpPr>
        <p:spPr>
          <a:xfrm>
            <a:off x="1371600" y="3314700"/>
            <a:ext cx="8839200" cy="57912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latin typeface="Cambria" panose="02040503050406030204" pitchFamily="18" charset="0"/>
                <a:ea typeface="Cambria" panose="02040503050406030204" pitchFamily="18" charset="0"/>
              </a:rPr>
              <a:t>Nhà bác An có một mảnh đất hình thang vuông và muốn thiết kế để xây nhà. Trên đây là bản thiết kế do bác An tự tay vẽ (đưa ra hình vẽ). Em hãy giúp bác:</a:t>
            </a:r>
            <a:endParaRPr lang="en-US" sz="4000" dirty="0">
              <a:latin typeface="Cambria" panose="02040503050406030204" pitchFamily="18" charset="0"/>
              <a:ea typeface="Cambria" panose="02040503050406030204" pitchFamily="18" charset="0"/>
            </a:endParaRPr>
          </a:p>
          <a:p>
            <a:pPr algn="just"/>
            <a:r>
              <a:rPr lang="en-US" sz="4000" dirty="0">
                <a:latin typeface="Cambria" panose="02040503050406030204" pitchFamily="18" charset="0"/>
                <a:ea typeface="Cambria" panose="02040503050406030204" pitchFamily="18" charset="0"/>
              </a:rPr>
              <a:t>a) </a:t>
            </a:r>
            <a:r>
              <a:rPr lang="vi-VN" sz="4000" dirty="0">
                <a:latin typeface="Cambria" panose="02040503050406030204" pitchFamily="18" charset="0"/>
                <a:ea typeface="Cambria" panose="02040503050406030204" pitchFamily="18" charset="0"/>
              </a:rPr>
              <a:t>Tính lại diện tích mảnh đất.</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b) Đưa ra bản thiết kế các phòng theo ý thích của em.</a:t>
            </a:r>
            <a:endParaRPr lang="en-US" sz="4000" dirty="0">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67A576E6-CBD4-8DF5-A914-BED588578866}"/>
              </a:ext>
            </a:extLst>
          </p:cNvPr>
          <p:cNvPicPr>
            <a:picLocks noChangeAspect="1"/>
          </p:cNvPicPr>
          <p:nvPr/>
        </p:nvPicPr>
        <p:blipFill>
          <a:blip r:embed="rId4"/>
          <a:stretch>
            <a:fillRect/>
          </a:stretch>
        </p:blipFill>
        <p:spPr>
          <a:xfrm>
            <a:off x="13868400" y="1043314"/>
            <a:ext cx="2514600" cy="3490586"/>
          </a:xfrm>
          <a:prstGeom prst="rect">
            <a:avLst/>
          </a:prstGeom>
        </p:spPr>
      </p:pic>
    </p:spTree>
    <p:extLst>
      <p:ext uri="{BB962C8B-B14F-4D97-AF65-F5344CB8AC3E}">
        <p14:creationId xmlns:p14="http://schemas.microsoft.com/office/powerpoint/2010/main" val="40791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2" name="Freeform 2"/>
          <p:cNvSpPr/>
          <p:nvPr/>
        </p:nvSpPr>
        <p:spPr>
          <a:xfrm>
            <a:off x="-2628900" y="7447788"/>
            <a:ext cx="7315200" cy="3621024"/>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8560378">
            <a:off x="13982700" y="-1035812"/>
            <a:ext cx="7315200" cy="3621024"/>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6" name="TextBox 6"/>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4723809" y="7389132"/>
            <a:ext cx="2088874" cy="1443222"/>
          </a:xfrm>
          <a:custGeom>
            <a:avLst/>
            <a:gdLst/>
            <a:ahLst/>
            <a:cxnLst/>
            <a:rect l="l" t="t" r="r" b="b"/>
            <a:pathLst>
              <a:path w="2088874" h="1443222">
                <a:moveTo>
                  <a:pt x="0" y="0"/>
                </a:moveTo>
                <a:lnTo>
                  <a:pt x="2088874" y="0"/>
                </a:lnTo>
                <a:lnTo>
                  <a:pt x="2088874" y="1443222"/>
                </a:lnTo>
                <a:lnTo>
                  <a:pt x="0" y="14432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flipV="1">
            <a:off x="1350709" y="1369332"/>
            <a:ext cx="2088874" cy="1443222"/>
          </a:xfrm>
          <a:custGeom>
            <a:avLst/>
            <a:gdLst/>
            <a:ahLst/>
            <a:cxnLst/>
            <a:rect l="l" t="t" r="r" b="b"/>
            <a:pathLst>
              <a:path w="2088874" h="1443222">
                <a:moveTo>
                  <a:pt x="2088874" y="1443222"/>
                </a:moveTo>
                <a:lnTo>
                  <a:pt x="0" y="1443222"/>
                </a:lnTo>
                <a:lnTo>
                  <a:pt x="0" y="0"/>
                </a:lnTo>
                <a:lnTo>
                  <a:pt x="2088874" y="0"/>
                </a:lnTo>
                <a:lnTo>
                  <a:pt x="2088874" y="144322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785366" y="6330668"/>
            <a:ext cx="3256132" cy="3361169"/>
          </a:xfrm>
          <a:custGeom>
            <a:avLst/>
            <a:gdLst/>
            <a:ahLst/>
            <a:cxnLst/>
            <a:rect l="l" t="t" r="r" b="b"/>
            <a:pathLst>
              <a:path w="3256132" h="3361169">
                <a:moveTo>
                  <a:pt x="0" y="0"/>
                </a:moveTo>
                <a:lnTo>
                  <a:pt x="3256132" y="0"/>
                </a:lnTo>
                <a:lnTo>
                  <a:pt x="3256132" y="3361168"/>
                </a:lnTo>
                <a:lnTo>
                  <a:pt x="0" y="33611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618123" y="-534984"/>
            <a:ext cx="4389120" cy="4114800"/>
          </a:xfrm>
          <a:custGeom>
            <a:avLst/>
            <a:gdLst/>
            <a:ahLst/>
            <a:cxnLst/>
            <a:rect l="l" t="t" r="r" b="b"/>
            <a:pathLst>
              <a:path w="4389120" h="4114800">
                <a:moveTo>
                  <a:pt x="0" y="0"/>
                </a:moveTo>
                <a:lnTo>
                  <a:pt x="4389120" y="0"/>
                </a:lnTo>
                <a:lnTo>
                  <a:pt x="43891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4" name="Picture 13">
            <a:extLst>
              <a:ext uri="{FF2B5EF4-FFF2-40B4-BE49-F238E27FC236}">
                <a16:creationId xmlns:a16="http://schemas.microsoft.com/office/drawing/2014/main" id="{B99A6E5B-B25E-B547-862B-6FE860A6E4BB}"/>
              </a:ext>
            </a:extLst>
          </p:cNvPr>
          <p:cNvPicPr>
            <a:picLocks noChangeAspect="1"/>
          </p:cNvPicPr>
          <p:nvPr/>
        </p:nvPicPr>
        <p:blipFill>
          <a:blip r:embed="rId12"/>
          <a:stretch>
            <a:fillRect/>
          </a:stretch>
        </p:blipFill>
        <p:spPr>
          <a:xfrm>
            <a:off x="3810000" y="2628900"/>
            <a:ext cx="11461473" cy="5206435"/>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868251CA-D702-BCFC-A27D-98EAE83D42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24200" y="571500"/>
            <a:ext cx="2761952" cy="2685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171</Words>
  <Application>Microsoft Macintosh PowerPoint</Application>
  <PresentationFormat>Custom</PresentationFormat>
  <Paragraphs>23</Paragraphs>
  <Slides>8</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6" baseType="lpstr">
      <vt:lpstr>等线</vt:lpstr>
      <vt:lpstr>等线 Light</vt:lpstr>
      <vt:lpstr>Arial</vt:lpstr>
      <vt:lpstr>Calibri</vt:lpstr>
      <vt:lpstr>Cambria</vt:lpstr>
      <vt:lpstr>Office Theme</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Phương Anh Bùi</cp:lastModifiedBy>
  <cp:revision>36</cp:revision>
  <dcterms:created xsi:type="dcterms:W3CDTF">2006-08-16T00:00:00Z</dcterms:created>
  <dcterms:modified xsi:type="dcterms:W3CDTF">2024-11-23T11:02:20Z</dcterms:modified>
  <dc:identifier>DAGGBMTwqNQ</dc:identifier>
</cp:coreProperties>
</file>