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0" r:id="rId3"/>
    <p:sldId id="324" r:id="rId4"/>
    <p:sldId id="325"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66"/>
    <a:srgbClr val="FF3399"/>
    <a:srgbClr val="99FFCC"/>
    <a:srgbClr val="FFCCFF"/>
    <a:srgbClr val="63BCEC"/>
    <a:srgbClr val="8FC36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88230" autoAdjust="0"/>
  </p:normalViewPr>
  <p:slideViewPr>
    <p:cSldViewPr snapToGrid="0">
      <p:cViewPr varScale="1">
        <p:scale>
          <a:sx n="82" d="100"/>
          <a:sy n="82" d="100"/>
        </p:scale>
        <p:origin x="118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77DD3-DE12-4583-95EA-EC7B795DC50E}" type="datetimeFigureOut">
              <a:rPr lang="en-US" smtClean="0"/>
              <a:t>11/23/24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3A29F-1BB2-4FC5-9EC8-36A708B398EC}" type="slidenum">
              <a:rPr lang="en-US" smtClean="0"/>
              <a:t>‹#›</a:t>
            </a:fld>
            <a:endParaRPr lang="en-US"/>
          </a:p>
        </p:txBody>
      </p:sp>
    </p:spTree>
    <p:extLst>
      <p:ext uri="{BB962C8B-B14F-4D97-AF65-F5344CB8AC3E}">
        <p14:creationId xmlns:p14="http://schemas.microsoft.com/office/powerpoint/2010/main" val="250846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11/23/24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31090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11/23/24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73237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11/23/24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383665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11/23/24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3885620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11/23/24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196630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11/23/24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383312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11/23/24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319337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11/23/24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193712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11/23/24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53576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11/23/24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295664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9B7C11-9DF7-4836-90F9-C74971876448}" type="datetimeFigureOut">
              <a:rPr lang="en-US" smtClean="0"/>
              <a:t>11/23/24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969617-C360-4A22-9F68-C702D8AB1A2B}" type="slidenum">
              <a:rPr lang="en-US" smtClean="0"/>
              <a:t>‹#›</a:t>
            </a:fld>
            <a:endParaRPr lang="en-US"/>
          </a:p>
        </p:txBody>
      </p:sp>
    </p:spTree>
    <p:extLst>
      <p:ext uri="{BB962C8B-B14F-4D97-AF65-F5344CB8AC3E}">
        <p14:creationId xmlns:p14="http://schemas.microsoft.com/office/powerpoint/2010/main" val="128169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2DEA659B-1357-9BC9-63E0-82CE049DD9B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3381"/>
          <a:stretch/>
        </p:blipFill>
        <p:spPr>
          <a:xfrm>
            <a:off x="0" y="-231820"/>
            <a:ext cx="12192000" cy="7089820"/>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957881B7-3B28-76AB-824F-87A6EB90FAA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25105" y="209063"/>
            <a:ext cx="1463410" cy="1463410"/>
          </a:xfrm>
          <a:prstGeom prst="rect">
            <a:avLst/>
          </a:prstGeom>
        </p:spPr>
      </p:pic>
    </p:spTree>
    <p:extLst>
      <p:ext uri="{BB962C8B-B14F-4D97-AF65-F5344CB8AC3E}">
        <p14:creationId xmlns:p14="http://schemas.microsoft.com/office/powerpoint/2010/main" val="1357663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4022" t="36385" r="19097" b="38541"/>
          <a:stretch/>
        </p:blipFill>
        <p:spPr>
          <a:xfrm rot="20472106">
            <a:off x="-38490" y="25839"/>
            <a:ext cx="1272725" cy="1303766"/>
          </a:xfrm>
          <a:prstGeom prst="rect">
            <a:avLst/>
          </a:prstGeom>
        </p:spPr>
      </p:pic>
      <p:pic>
        <p:nvPicPr>
          <p:cNvPr id="13" name="Picture 4" descr="Shape&#10;&#10;Description automatically generated with medium confidence">
            <a:extLst>
              <a:ext uri="{FF2B5EF4-FFF2-40B4-BE49-F238E27FC236}">
                <a16:creationId xmlns:a16="http://schemas.microsoft.com/office/drawing/2014/main" id="{579C29C5-BC9D-989C-21DC-6F493EEA3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6103" y="-74584"/>
            <a:ext cx="2778847" cy="2837475"/>
          </a:xfrm>
          <a:prstGeom prst="rect">
            <a:avLst/>
          </a:prstGeom>
        </p:spPr>
      </p:pic>
      <p:pic>
        <p:nvPicPr>
          <p:cNvPr id="4" name="Picture 3">
            <a:extLst>
              <a:ext uri="{FF2B5EF4-FFF2-40B4-BE49-F238E27FC236}">
                <a16:creationId xmlns:a16="http://schemas.microsoft.com/office/drawing/2014/main" id="{CF560451-30CB-0D64-25B7-52B7DC725C04}"/>
              </a:ext>
            </a:extLst>
          </p:cNvPr>
          <p:cNvPicPr>
            <a:picLocks noChangeAspect="1"/>
          </p:cNvPicPr>
          <p:nvPr/>
        </p:nvPicPr>
        <p:blipFill>
          <a:blip r:embed="rId4"/>
          <a:stretch>
            <a:fillRect/>
          </a:stretch>
        </p:blipFill>
        <p:spPr>
          <a:xfrm>
            <a:off x="9511578" y="539723"/>
            <a:ext cx="2292295" cy="1072989"/>
          </a:xfrm>
          <a:prstGeom prst="rect">
            <a:avLst/>
          </a:prstGeom>
        </p:spPr>
      </p:pic>
      <p:pic>
        <p:nvPicPr>
          <p:cNvPr id="8" name="Picture 7">
            <a:extLst>
              <a:ext uri="{FF2B5EF4-FFF2-40B4-BE49-F238E27FC236}">
                <a16:creationId xmlns:a16="http://schemas.microsoft.com/office/drawing/2014/main" id="{67844FF1-DEE3-94BD-FAF3-6173EC7000CB}"/>
              </a:ext>
            </a:extLst>
          </p:cNvPr>
          <p:cNvPicPr>
            <a:picLocks noChangeAspect="1"/>
          </p:cNvPicPr>
          <p:nvPr/>
        </p:nvPicPr>
        <p:blipFill>
          <a:blip r:embed="rId5"/>
          <a:stretch>
            <a:fillRect/>
          </a:stretch>
        </p:blipFill>
        <p:spPr>
          <a:xfrm>
            <a:off x="1776189" y="1481232"/>
            <a:ext cx="8291279" cy="2219136"/>
          </a:xfrm>
          <a:prstGeom prst="rect">
            <a:avLst/>
          </a:prstGeom>
        </p:spPr>
      </p:pic>
    </p:spTree>
    <p:extLst>
      <p:ext uri="{BB962C8B-B14F-4D97-AF65-F5344CB8AC3E}">
        <p14:creationId xmlns:p14="http://schemas.microsoft.com/office/powerpoint/2010/main" val="1184339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826" y="330958"/>
            <a:ext cx="11273051" cy="619608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4022" t="36385" r="19097" b="38541"/>
          <a:stretch/>
        </p:blipFill>
        <p:spPr>
          <a:xfrm rot="1228952">
            <a:off x="10400295" y="-99423"/>
            <a:ext cx="1799087" cy="1842967"/>
          </a:xfrm>
          <a:prstGeom prst="rect">
            <a:avLst/>
          </a:prstGeom>
        </p:spPr>
      </p:pic>
      <p:pic>
        <p:nvPicPr>
          <p:cNvPr id="10" name="Picture 2" descr="Vector hand drawn illustration for world book day celebrati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4" b="91054" l="9904" r="89936">
                        <a14:foregroundMark x1="15335" y1="84505" x2="28435" y2="88019"/>
                        <a14:foregroundMark x1="45048" y1="88019" x2="30032" y2="87061"/>
                        <a14:foregroundMark x1="18690" y1="88339" x2="13578" y2="85783"/>
                        <a14:foregroundMark x1="13578" y1="85783" x2="12620" y2="85304"/>
                        <a14:foregroundMark x1="31789" y1="87061" x2="41214" y2="91054"/>
                        <a14:foregroundMark x1="31789" y1="89617" x2="37859" y2="90895"/>
                        <a14:foregroundMark x1="46805" y1="89776" x2="76677" y2="88019"/>
                        <a14:foregroundMark x1="83706" y1="84185" x2="76677" y2="87859"/>
                        <a14:foregroundMark x1="83866" y1="85463" x2="87540" y2="83387"/>
                      </a14:backgroundRemoval>
                    </a14:imgEffect>
                  </a14:imgLayer>
                </a14:imgProps>
              </a:ext>
              <a:ext uri="{28A0092B-C50C-407E-A947-70E740481C1C}">
                <a14:useLocalDpi xmlns:a14="http://schemas.microsoft.com/office/drawing/2010/main" val="0"/>
              </a:ext>
            </a:extLst>
          </a:blip>
          <a:srcRect l="8088" t="23332" r="8334" b="7120"/>
          <a:stretch/>
        </p:blipFill>
        <p:spPr bwMode="auto">
          <a:xfrm>
            <a:off x="6082351" y="1523999"/>
            <a:ext cx="5191850" cy="45567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F1BFA73-69C6-2B38-7992-0C46273045B4}"/>
              </a:ext>
            </a:extLst>
          </p:cNvPr>
          <p:cNvPicPr>
            <a:picLocks noChangeAspect="1"/>
          </p:cNvPicPr>
          <p:nvPr/>
        </p:nvPicPr>
        <p:blipFill>
          <a:blip r:embed="rId5"/>
          <a:stretch>
            <a:fillRect/>
          </a:stretch>
        </p:blipFill>
        <p:spPr>
          <a:xfrm>
            <a:off x="1654449" y="1285190"/>
            <a:ext cx="4115157" cy="4505334"/>
          </a:xfrm>
          <a:prstGeom prst="rect">
            <a:avLst/>
          </a:prstGeom>
        </p:spPr>
      </p:pic>
    </p:spTree>
    <p:extLst>
      <p:ext uri="{BB962C8B-B14F-4D97-AF65-F5344CB8AC3E}">
        <p14:creationId xmlns:p14="http://schemas.microsoft.com/office/powerpoint/2010/main" val="2758777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183349AF-27E3-413E-AAFB-29A15560DD01}"/>
              </a:ext>
            </a:extLst>
          </p:cNvPr>
          <p:cNvSpPr txBox="1"/>
          <p:nvPr/>
        </p:nvSpPr>
        <p:spPr>
          <a:xfrm>
            <a:off x="1598195" y="296372"/>
            <a:ext cx="9958806" cy="1138773"/>
          </a:xfrm>
          <a:prstGeom prst="rect">
            <a:avLst/>
          </a:prstGeom>
          <a:noFill/>
        </p:spPr>
        <p:txBody>
          <a:bodyPr wrap="square" rtlCol="0">
            <a:spAutoFit/>
          </a:bodyPr>
          <a:lstStyle/>
          <a:p>
            <a:pPr lvl="0" algn="just"/>
            <a:r>
              <a:rPr lang="vi-VN" sz="3400" b="1" dirty="0">
                <a:solidFill>
                  <a:srgbClr val="002060"/>
                </a:solidFill>
                <a:latin typeface="Cambria" panose="02040503050406030204" pitchFamily="18" charset="0"/>
                <a:ea typeface="Cambria" panose="02040503050406030204" pitchFamily="18" charset="0"/>
                <a:cs typeface="Arial" panose="020B0604020202020204" pitchFamily="34" charset="0"/>
              </a:rPr>
              <a:t>Tính diện tích con thuyền như hình dưới đây, biết rằng mỗi ô vuông có cạnh dài 1 cm.</a:t>
            </a:r>
            <a:endParaRPr kumimoji="0" lang="fr-FR" sz="3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2" name="Group 1"/>
          <p:cNvGrpSpPr/>
          <p:nvPr/>
        </p:nvGrpSpPr>
        <p:grpSpPr>
          <a:xfrm>
            <a:off x="722672" y="18258"/>
            <a:ext cx="790345" cy="1100495"/>
            <a:chOff x="516483" y="89490"/>
            <a:chExt cx="790345"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516483" y="89490"/>
              <a:ext cx="790345" cy="1100495"/>
            </a:xfrm>
            <a:prstGeom prst="triangle">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ln w="0"/>
                  <a:solidFill>
                    <a:prstClr val="white"/>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3</a:t>
              </a:r>
              <a:endPar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grpSp>
      <p:pic>
        <p:nvPicPr>
          <p:cNvPr id="5" name="Picture 4">
            <a:extLst>
              <a:ext uri="{FF2B5EF4-FFF2-40B4-BE49-F238E27FC236}">
                <a16:creationId xmlns:a16="http://schemas.microsoft.com/office/drawing/2014/main" id="{2B25852E-E1BB-7181-766D-32530699E28A}"/>
              </a:ext>
            </a:extLst>
          </p:cNvPr>
          <p:cNvPicPr>
            <a:picLocks noChangeAspect="1"/>
          </p:cNvPicPr>
          <p:nvPr/>
        </p:nvPicPr>
        <p:blipFill>
          <a:blip r:embed="rId2"/>
          <a:stretch>
            <a:fillRect/>
          </a:stretch>
        </p:blipFill>
        <p:spPr>
          <a:xfrm>
            <a:off x="6350982" y="2307771"/>
            <a:ext cx="5330750" cy="299085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5EB8908-2A7F-31CB-B612-9EEF3CA5555D}"/>
                  </a:ext>
                </a:extLst>
              </p:cNvPr>
              <p:cNvSpPr txBox="1"/>
              <p:nvPr/>
            </p:nvSpPr>
            <p:spPr>
              <a:xfrm>
                <a:off x="511627" y="2008180"/>
                <a:ext cx="6096000" cy="3945696"/>
              </a:xfrm>
              <a:prstGeom prst="rect">
                <a:avLst/>
              </a:prstGeom>
              <a:noFill/>
            </p:spPr>
            <p:txBody>
              <a:bodyPr wrap="square">
                <a:spAutoFit/>
              </a:bodyPr>
              <a:lstStyle/>
              <a:p>
                <a:pPr algn="ctr"/>
                <a:r>
                  <a:rPr lang="en-US" sz="2800" b="0" i="0" dirty="0">
                    <a:solidFill>
                      <a:srgbClr val="FF0000"/>
                    </a:solidFill>
                    <a:effectLst/>
                    <a:latin typeface="Cambria" panose="02040503050406030204" pitchFamily="18" charset="0"/>
                    <a:ea typeface="Cambria" panose="02040503050406030204" pitchFamily="18" charset="0"/>
                  </a:rPr>
                  <a:t>Diện tích tam giác màu đỏ bằng diện tích tam giác màu cam và bằng</a:t>
                </a:r>
              </a:p>
              <a:p>
                <a:pPr algn="ctr"/>
                <a14:m>
                  <m:oMath xmlns:m="http://schemas.openxmlformats.org/officeDocument/2006/math">
                    <m:f>
                      <m:fPr>
                        <m:ctrlPr>
                          <a:rPr lang="en-US" sz="2800" b="0" i="1" smtClean="0">
                            <a:solidFill>
                              <a:srgbClr val="FF0000"/>
                            </a:solidFill>
                            <a:effectLst/>
                            <a:latin typeface="Cambria Math" panose="02040503050406030204" pitchFamily="18" charset="0"/>
                          </a:rPr>
                        </m:ctrlPr>
                      </m:fPr>
                      <m:num>
                        <m:r>
                          <a:rPr lang="en-US" sz="2800" b="0" i="1" smtClean="0">
                            <a:solidFill>
                              <a:srgbClr val="FF0000"/>
                            </a:solidFill>
                            <a:effectLst/>
                            <a:latin typeface="Cambria Math" panose="02040503050406030204" pitchFamily="18" charset="0"/>
                          </a:rPr>
                          <m:t>(3 </m:t>
                        </m:r>
                        <m:r>
                          <a:rPr lang="en-US" sz="2800" b="0" i="1" smtClean="0">
                            <a:solidFill>
                              <a:srgbClr val="FF0000"/>
                            </a:solidFill>
                            <a:effectLst/>
                            <a:latin typeface="Cambria Math" panose="02040503050406030204" pitchFamily="18" charset="0"/>
                          </a:rPr>
                          <m:t>𝑥</m:t>
                        </m:r>
                        <m:r>
                          <a:rPr lang="en-US" sz="2800" b="0" i="1" smtClean="0">
                            <a:solidFill>
                              <a:srgbClr val="FF0000"/>
                            </a:solidFill>
                            <a:effectLst/>
                            <a:latin typeface="Cambria Math" panose="02040503050406030204" pitchFamily="18" charset="0"/>
                          </a:rPr>
                          <m:t> 4)</m:t>
                        </m:r>
                      </m:num>
                      <m:den>
                        <m:r>
                          <a:rPr lang="en-US" sz="2800" b="0" i="1" smtClean="0">
                            <a:solidFill>
                              <a:srgbClr val="FF0000"/>
                            </a:solidFill>
                            <a:effectLst/>
                            <a:latin typeface="Cambria Math" panose="02040503050406030204" pitchFamily="18" charset="0"/>
                          </a:rPr>
                          <m:t>2</m:t>
                        </m:r>
                      </m:den>
                    </m:f>
                  </m:oMath>
                </a14:m>
                <a:r>
                  <a:rPr lang="en-US" sz="2800" b="0" i="0" dirty="0">
                    <a:solidFill>
                      <a:srgbClr val="FF0000"/>
                    </a:solidFill>
                    <a:effectLst/>
                    <a:latin typeface="Cambria" panose="02040503050406030204" pitchFamily="18" charset="0"/>
                    <a:ea typeface="Cambria" panose="02040503050406030204" pitchFamily="18" charset="0"/>
                  </a:rPr>
                  <a:t> = 6 (</a:t>
                </a:r>
                <a:r>
                  <a:rPr lang="en-US" sz="2800" dirty="0">
                    <a:solidFill>
                      <a:srgbClr val="FF0000"/>
                    </a:solidFill>
                    <a:latin typeface="Cambria" panose="02040503050406030204" pitchFamily="18" charset="0"/>
                    <a:ea typeface="Cambria" panose="02040503050406030204" pitchFamily="18" charset="0"/>
                  </a:rPr>
                  <a:t>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thang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14:m>
                  <m:oMath xmlns:m="http://schemas.openxmlformats.org/officeDocument/2006/math">
                    <m:f>
                      <m:fPr>
                        <m:ctrlPr>
                          <a:rPr lang="en-US" sz="2800" b="0" i="1" smtClean="0">
                            <a:solidFill>
                              <a:srgbClr val="FF0000"/>
                            </a:solidFill>
                            <a:effectLst/>
                            <a:latin typeface="Cambria Math" panose="02040503050406030204" pitchFamily="18" charset="0"/>
                          </a:rPr>
                        </m:ctrlPr>
                      </m:fPr>
                      <m:num>
                        <m:d>
                          <m:dPr>
                            <m:ctrlPr>
                              <a:rPr lang="en-US" sz="2800" b="0" i="1" smtClean="0">
                                <a:solidFill>
                                  <a:srgbClr val="FF0000"/>
                                </a:solidFill>
                                <a:effectLst/>
                                <a:latin typeface="Cambria Math" panose="02040503050406030204" pitchFamily="18" charset="0"/>
                              </a:rPr>
                            </m:ctrlPr>
                          </m:dPr>
                          <m:e>
                            <m:r>
                              <a:rPr lang="en-US" sz="2800" b="0" i="1" smtClean="0">
                                <a:solidFill>
                                  <a:srgbClr val="FF0000"/>
                                </a:solidFill>
                                <a:effectLst/>
                                <a:latin typeface="Cambria Math" panose="02040503050406030204" pitchFamily="18" charset="0"/>
                              </a:rPr>
                              <m:t>11+ 5</m:t>
                            </m:r>
                          </m:e>
                        </m:d>
                        <m:r>
                          <a:rPr lang="en-US" sz="2800" b="0" i="1" smtClean="0">
                            <a:solidFill>
                              <a:srgbClr val="FF0000"/>
                            </a:solidFill>
                            <a:effectLst/>
                            <a:latin typeface="Cambria Math" panose="02040503050406030204" pitchFamily="18" charset="0"/>
                          </a:rPr>
                          <m:t>𝑥</m:t>
                        </m:r>
                        <m:r>
                          <a:rPr lang="en-US" sz="2800" b="0" i="1" smtClean="0">
                            <a:solidFill>
                              <a:srgbClr val="FF0000"/>
                            </a:solidFill>
                            <a:effectLst/>
                            <a:latin typeface="Cambria Math" panose="02040503050406030204" pitchFamily="18" charset="0"/>
                          </a:rPr>
                          <m:t> 3</m:t>
                        </m:r>
                      </m:num>
                      <m:den>
                        <m:r>
                          <a:rPr lang="en-US" sz="2800" b="0" i="1" smtClean="0">
                            <a:solidFill>
                              <a:srgbClr val="FF0000"/>
                            </a:solidFill>
                            <a:effectLst/>
                            <a:latin typeface="Cambria Math" panose="02040503050406030204" pitchFamily="18" charset="0"/>
                          </a:rPr>
                          <m:t>2</m:t>
                        </m:r>
                      </m:den>
                    </m:f>
                  </m:oMath>
                </a14:m>
                <a:r>
                  <a:rPr lang="en-US" sz="2800" b="0" i="0" dirty="0">
                    <a:solidFill>
                      <a:srgbClr val="FF0000"/>
                    </a:solidFill>
                    <a:effectLst/>
                    <a:latin typeface="Cambria" panose="02040503050406030204" pitchFamily="18" charset="0"/>
                    <a:ea typeface="Cambria" panose="02040503050406030204" pitchFamily="18" charset="0"/>
                  </a:rPr>
                  <a:t> = 24 (</a:t>
                </a:r>
                <a:r>
                  <a:rPr lang="en-US" sz="2800" dirty="0">
                    <a:solidFill>
                      <a:srgbClr val="FF0000"/>
                    </a:solidFill>
                    <a:latin typeface="Cambria" panose="02040503050406030204" pitchFamily="18" charset="0"/>
                    <a:ea typeface="Cambria" panose="02040503050406030204" pitchFamily="18" charset="0"/>
                  </a:rPr>
                  <a:t>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b="0" i="0" dirty="0" err="1">
                    <a:solidFill>
                      <a:srgbClr val="FF0000"/>
                    </a:solidFill>
                    <a:effectLst/>
                    <a:latin typeface="Cambria" panose="02040503050406030204" pitchFamily="18" charset="0"/>
                    <a:ea typeface="Cambria" panose="02040503050406030204" pitchFamily="18" charset="0"/>
                  </a:rPr>
                  <a:t>Diện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tích</a:t>
                </a:r>
                <a:r>
                  <a:rPr lang="en-US" sz="2800" b="0" i="0" dirty="0">
                    <a:solidFill>
                      <a:srgbClr val="FF0000"/>
                    </a:solidFill>
                    <a:effectLst/>
                    <a:latin typeface="Cambria" panose="02040503050406030204" pitchFamily="18" charset="0"/>
                    <a:ea typeface="Cambria" panose="02040503050406030204" pitchFamily="18" charset="0"/>
                  </a:rPr>
                  <a:t> con </a:t>
                </a:r>
                <a:r>
                  <a:rPr lang="en-US" sz="2800" b="0" i="0" dirty="0" err="1">
                    <a:solidFill>
                      <a:srgbClr val="FF0000"/>
                    </a:solidFill>
                    <a:effectLst/>
                    <a:latin typeface="Cambria" panose="02040503050406030204" pitchFamily="18" charset="0"/>
                    <a:ea typeface="Cambria" panose="02040503050406030204" pitchFamily="18" charset="0"/>
                  </a:rPr>
                  <a:t>thuyền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là</a:t>
                </a:r>
                <a:r>
                  <a:rPr lang="en-US" sz="2800" b="0" i="0" dirty="0">
                    <a:solidFill>
                      <a:srgbClr val="FF0000"/>
                    </a:solidFill>
                    <a:effectLst/>
                    <a:latin typeface="Cambria" panose="02040503050406030204" pitchFamily="18" charset="0"/>
                    <a:ea typeface="Cambria" panose="02040503050406030204" pitchFamily="18" charset="0"/>
                  </a:rPr>
                  <a:t>:</a:t>
                </a:r>
              </a:p>
              <a:p>
                <a:pPr algn="ctr"/>
                <a:r>
                  <a:rPr lang="en-US" sz="2800" b="0" i="0" dirty="0">
                    <a:solidFill>
                      <a:srgbClr val="FF0000"/>
                    </a:solidFill>
                    <a:effectLst/>
                    <a:latin typeface="Cambria" panose="02040503050406030204" pitchFamily="18" charset="0"/>
                    <a:ea typeface="Cambria" panose="02040503050406030204" pitchFamily="18" charset="0"/>
                  </a:rPr>
                  <a:t>6 + 6 + 24 = 36 (cm</a:t>
                </a:r>
                <a:r>
                  <a:rPr lang="en-US" sz="2800" b="0" i="0" baseline="30000" dirty="0">
                    <a:solidFill>
                      <a:srgbClr val="FF0000"/>
                    </a:solidFill>
                    <a:effectLst/>
                    <a:latin typeface="Cambria" panose="02040503050406030204" pitchFamily="18" charset="0"/>
                    <a:ea typeface="Cambria" panose="02040503050406030204" pitchFamily="18" charset="0"/>
                  </a:rPr>
                  <a:t>2</a:t>
                </a:r>
                <a:r>
                  <a:rPr lang="en-US" sz="2800" b="0" i="0" dirty="0">
                    <a:solidFill>
                      <a:srgbClr val="FF0000"/>
                    </a:solidFill>
                    <a:effectLst/>
                    <a:latin typeface="Cambria" panose="02040503050406030204" pitchFamily="18" charset="0"/>
                    <a:ea typeface="Cambria" panose="02040503050406030204" pitchFamily="18" charset="0"/>
                  </a:rPr>
                  <a:t>)</a:t>
                </a:r>
              </a:p>
              <a:p>
                <a:pPr algn="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36 cm</a:t>
                </a:r>
                <a:r>
                  <a:rPr lang="en-US" sz="2800" b="0" i="0" baseline="30000" dirty="0">
                    <a:solidFill>
                      <a:srgbClr val="FF0000"/>
                    </a:solidFill>
                    <a:effectLst/>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12" name="TextBox 11">
                <a:extLst>
                  <a:ext uri="{FF2B5EF4-FFF2-40B4-BE49-F238E27FC236}">
                    <a16:creationId xmlns:a16="http://schemas.microsoft.com/office/drawing/2014/main" id="{E5EB8908-2A7F-31CB-B612-9EEF3CA5555D}"/>
                  </a:ext>
                </a:extLst>
              </p:cNvPr>
              <p:cNvSpPr txBox="1">
                <a:spLocks noRot="1" noChangeAspect="1" noMove="1" noResize="1" noEditPoints="1" noAdjustHandles="1" noChangeArrowheads="1" noChangeShapeType="1" noTextEdit="1"/>
              </p:cNvSpPr>
              <p:nvPr/>
            </p:nvSpPr>
            <p:spPr>
              <a:xfrm>
                <a:off x="511627" y="2008180"/>
                <a:ext cx="6096000" cy="3945696"/>
              </a:xfrm>
              <a:prstGeom prst="rect">
                <a:avLst/>
              </a:prstGeom>
              <a:blipFill>
                <a:blip r:embed="rId3"/>
                <a:stretch>
                  <a:fillRect t="-1543" r="-900" b="-3241"/>
                </a:stretch>
              </a:blipFill>
            </p:spPr>
            <p:txBody>
              <a:bodyPr/>
              <a:lstStyle/>
              <a:p>
                <a:r>
                  <a:rPr lang="en-US">
                    <a:noFill/>
                  </a:rPr>
                  <a:t> </a:t>
                </a:r>
              </a:p>
            </p:txBody>
          </p:sp>
        </mc:Fallback>
      </mc:AlternateContent>
    </p:spTree>
    <p:extLst>
      <p:ext uri="{BB962C8B-B14F-4D97-AF65-F5344CB8AC3E}">
        <p14:creationId xmlns:p14="http://schemas.microsoft.com/office/powerpoint/2010/main" val="2732233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260" y="261258"/>
            <a:ext cx="11467500" cy="629191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183349AF-27E3-413E-AAFB-29A15560DD01}"/>
              </a:ext>
            </a:extLst>
          </p:cNvPr>
          <p:cNvSpPr txBox="1"/>
          <p:nvPr/>
        </p:nvSpPr>
        <p:spPr>
          <a:xfrm>
            <a:off x="1598195" y="296372"/>
            <a:ext cx="9958806" cy="1200329"/>
          </a:xfrm>
          <a:prstGeom prst="rect">
            <a:avLst/>
          </a:prstGeom>
          <a:noFill/>
        </p:spPr>
        <p:txBody>
          <a:bodyPr wrap="square" rtlCol="0">
            <a:spAutoFit/>
          </a:bodyPr>
          <a:lstStyle/>
          <a:p>
            <a:pPr lvl="0" algn="just"/>
            <a:r>
              <a:rPr lang="vi-VN" sz="2400" b="1"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dạng hình thang có độ dài hai đáy là 35 m và 15 m, chiều cao là 20 m. Tính số tiền mua cỏ để vừa đủ phủ kín mảnh đất đó, biết rằng mỗi mét vuông cỏ có giá tiền là 45 000 đồng.</a:t>
            </a:r>
            <a:endParaRPr kumimoji="0" lang="fr-FR"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2" name="Group 1"/>
          <p:cNvGrpSpPr/>
          <p:nvPr/>
        </p:nvGrpSpPr>
        <p:grpSpPr>
          <a:xfrm>
            <a:off x="722672" y="18258"/>
            <a:ext cx="790345" cy="1100495"/>
            <a:chOff x="516483" y="89490"/>
            <a:chExt cx="790345" cy="1100495"/>
          </a:xfrm>
        </p:grpSpPr>
        <p:sp>
          <p:nvSpPr>
            <p:cNvPr id="32" name="Oval 31"/>
            <p:cNvSpPr/>
            <p:nvPr/>
          </p:nvSpPr>
          <p:spPr>
            <a:xfrm>
              <a:off x="574767" y="561704"/>
              <a:ext cx="675809" cy="58782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516483" y="89490"/>
              <a:ext cx="790345" cy="1100495"/>
            </a:xfrm>
            <a:prstGeom prst="triangle">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4</a:t>
              </a:r>
            </a:p>
          </p:txBody>
        </p:sp>
      </p:grpSp>
      <p:pic>
        <p:nvPicPr>
          <p:cNvPr id="8" name="Picture 7">
            <a:extLst>
              <a:ext uri="{FF2B5EF4-FFF2-40B4-BE49-F238E27FC236}">
                <a16:creationId xmlns:a16="http://schemas.microsoft.com/office/drawing/2014/main" id="{8A1E49C3-EA74-C093-AB80-23F9828DC078}"/>
              </a:ext>
            </a:extLst>
          </p:cNvPr>
          <p:cNvPicPr>
            <a:picLocks noChangeAspect="1"/>
          </p:cNvPicPr>
          <p:nvPr/>
        </p:nvPicPr>
        <p:blipFill>
          <a:blip r:embed="rId2"/>
          <a:stretch>
            <a:fillRect/>
          </a:stretch>
        </p:blipFill>
        <p:spPr>
          <a:xfrm>
            <a:off x="6933562" y="1932749"/>
            <a:ext cx="4682134" cy="273124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19FE213-8632-3A02-E3AF-021A28E52867}"/>
                  </a:ext>
                </a:extLst>
              </p:cNvPr>
              <p:cNvSpPr txBox="1"/>
              <p:nvPr/>
            </p:nvSpPr>
            <p:spPr>
              <a:xfrm>
                <a:off x="751115" y="2286000"/>
                <a:ext cx="6487885" cy="3315588"/>
              </a:xfrm>
              <a:prstGeom prst="rect">
                <a:avLst/>
              </a:prstGeom>
              <a:noFill/>
            </p:spPr>
            <p:txBody>
              <a:bodyPr wrap="square" rtlCol="0">
                <a:spAutoFit/>
              </a:bodyPr>
              <a:lstStyle/>
              <a:p>
                <a:pPr algn="ctr"/>
                <a:r>
                  <a:rPr lang="en-US" sz="3600" b="1" dirty="0">
                    <a:solidFill>
                      <a:srgbClr val="FF0000"/>
                    </a:solidFill>
                    <a:latin typeface="Cambria" panose="02040503050406030204" pitchFamily="18" charset="0"/>
                    <a:ea typeface="Cambria" panose="02040503050406030204" pitchFamily="18" charset="0"/>
                  </a:rPr>
                  <a:t>Bài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Diện tích mảnh đất là:</a:t>
                </a:r>
                <a:endParaRPr lang="en-US" sz="3600" b="0" i="1" dirty="0">
                  <a:solidFill>
                    <a:srgbClr val="FF0000"/>
                  </a:solidFill>
                  <a:effectLst/>
                  <a:latin typeface="Cambria" panose="02040503050406030204" pitchFamily="18" charset="0"/>
                  <a:ea typeface="Cambria" panose="02040503050406030204" pitchFamily="18" charset="0"/>
                </a:endParaRPr>
              </a:p>
              <a:p>
                <a:pPr algn="ctr"/>
                <a14:m>
                  <m:oMath xmlns:m="http://schemas.openxmlformats.org/officeDocument/2006/math">
                    <m:f>
                      <m:fPr>
                        <m:ctrlPr>
                          <a:rPr lang="en-US" sz="3600" b="0" i="1" smtClean="0">
                            <a:solidFill>
                              <a:srgbClr val="FF0000"/>
                            </a:solidFill>
                            <a:effectLst/>
                            <a:latin typeface="Cambria Math" panose="02040503050406030204" pitchFamily="18" charset="0"/>
                          </a:rPr>
                        </m:ctrlPr>
                      </m:fPr>
                      <m:num>
                        <m:d>
                          <m:dPr>
                            <m:ctrlPr>
                              <a:rPr lang="en-US" sz="3600" b="0" i="1" smtClean="0">
                                <a:solidFill>
                                  <a:srgbClr val="FF0000"/>
                                </a:solidFill>
                                <a:effectLst/>
                                <a:latin typeface="Cambria Math" panose="02040503050406030204" pitchFamily="18" charset="0"/>
                              </a:rPr>
                            </m:ctrlPr>
                          </m:dPr>
                          <m:e>
                            <m:r>
                              <a:rPr lang="en-US" sz="3600" b="0" i="1" smtClean="0">
                                <a:solidFill>
                                  <a:srgbClr val="FF0000"/>
                                </a:solidFill>
                                <a:effectLst/>
                                <a:latin typeface="Cambria Math" panose="02040503050406030204" pitchFamily="18" charset="0"/>
                              </a:rPr>
                              <m:t>35+15</m:t>
                            </m:r>
                          </m:e>
                        </m:d>
                        <m:r>
                          <a:rPr lang="en-US" sz="3600" b="0" i="1" smtClean="0">
                            <a:solidFill>
                              <a:srgbClr val="FF0000"/>
                            </a:solidFill>
                            <a:effectLst/>
                            <a:latin typeface="Cambria Math" panose="02040503050406030204" pitchFamily="18" charset="0"/>
                          </a:rPr>
                          <m:t> </m:t>
                        </m:r>
                        <m:r>
                          <a:rPr lang="en-US" sz="3600" b="0" i="1" smtClean="0">
                            <a:solidFill>
                              <a:srgbClr val="FF0000"/>
                            </a:solidFill>
                            <a:effectLst/>
                            <a:latin typeface="Cambria Math" panose="02040503050406030204" pitchFamily="18" charset="0"/>
                          </a:rPr>
                          <m:t>𝑥</m:t>
                        </m:r>
                        <m:r>
                          <a:rPr lang="en-US" sz="3600" b="0" i="1" smtClean="0">
                            <a:solidFill>
                              <a:srgbClr val="FF0000"/>
                            </a:solidFill>
                            <a:effectLst/>
                            <a:latin typeface="Cambria Math" panose="02040503050406030204" pitchFamily="18" charset="0"/>
                          </a:rPr>
                          <m:t> 20</m:t>
                        </m:r>
                      </m:num>
                      <m:den>
                        <m:r>
                          <a:rPr lang="en-US" sz="3600" b="0" i="1" smtClean="0">
                            <a:solidFill>
                              <a:srgbClr val="FF0000"/>
                            </a:solidFill>
                            <a:effectLst/>
                            <a:latin typeface="Cambria Math" panose="02040503050406030204" pitchFamily="18" charset="0"/>
                          </a:rPr>
                          <m:t>2</m:t>
                        </m:r>
                      </m:den>
                    </m:f>
                  </m:oMath>
                </a14:m>
                <a:r>
                  <a:rPr lang="en-US" sz="3600" b="0" i="0" dirty="0">
                    <a:solidFill>
                      <a:srgbClr val="FF0000"/>
                    </a:solidFill>
                    <a:effectLst/>
                    <a:latin typeface="Cambria" panose="02040503050406030204" pitchFamily="18" charset="0"/>
                    <a:ea typeface="Cambria" panose="02040503050406030204" pitchFamily="18" charset="0"/>
                  </a:rPr>
                  <a:t> = 500 </a:t>
                </a:r>
                <a:r>
                  <a:rPr lang="en-US" sz="3600" dirty="0">
                    <a:solidFill>
                      <a:srgbClr val="FF0000"/>
                    </a:solidFill>
                    <a:latin typeface="Cambria" panose="02040503050406030204" pitchFamily="18" charset="0"/>
                    <a:ea typeface="Cambria" panose="02040503050406030204" pitchFamily="18" charset="0"/>
                  </a:rPr>
                  <a:t>(m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  </a:t>
                </a:r>
              </a:p>
              <a:p>
                <a:pPr algn="ct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tiền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để</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phủ</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kín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mảnh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45 000 × 500 = 22 500 000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a:t>
                </a:r>
              </a:p>
              <a:p>
                <a:pPr algn="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22 500 000 </a:t>
                </a:r>
                <a:r>
                  <a:rPr lang="en-US" sz="2800" dirty="0" err="1">
                    <a:solidFill>
                      <a:srgbClr val="FF0000"/>
                    </a:solidFill>
                    <a:latin typeface="Cambria" panose="02040503050406030204" pitchFamily="18" charset="0"/>
                    <a:ea typeface="Cambria" panose="02040503050406030204" pitchFamily="18" charset="0"/>
                  </a:rPr>
                  <a:t>đồng</a:t>
                </a:r>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019FE213-8632-3A02-E3AF-021A28E52867}"/>
                  </a:ext>
                </a:extLst>
              </p:cNvPr>
              <p:cNvSpPr txBox="1">
                <a:spLocks noRot="1" noChangeAspect="1" noMove="1" noResize="1" noEditPoints="1" noAdjustHandles="1" noChangeArrowheads="1" noChangeShapeType="1" noTextEdit="1"/>
              </p:cNvSpPr>
              <p:nvPr/>
            </p:nvSpPr>
            <p:spPr>
              <a:xfrm>
                <a:off x="751115" y="2286000"/>
                <a:ext cx="6487885" cy="3315588"/>
              </a:xfrm>
              <a:prstGeom prst="rect">
                <a:avLst/>
              </a:prstGeom>
              <a:blipFill>
                <a:blip r:embed="rId3"/>
                <a:stretch>
                  <a:fillRect t="-2757" r="-1878" b="-4044"/>
                </a:stretch>
              </a:blipFill>
            </p:spPr>
            <p:txBody>
              <a:bodyPr/>
              <a:lstStyle/>
              <a:p>
                <a:r>
                  <a:rPr lang="en-US">
                    <a:noFill/>
                  </a:rPr>
                  <a:t> </a:t>
                </a:r>
              </a:p>
            </p:txBody>
          </p:sp>
        </mc:Fallback>
      </mc:AlternateContent>
    </p:spTree>
    <p:extLst>
      <p:ext uri="{BB962C8B-B14F-4D97-AF65-F5344CB8AC3E}">
        <p14:creationId xmlns:p14="http://schemas.microsoft.com/office/powerpoint/2010/main" val="3141940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4022" t="36385" r="19097" b="38541"/>
          <a:stretch/>
        </p:blipFill>
        <p:spPr>
          <a:xfrm rot="20472106">
            <a:off x="-38490" y="25839"/>
            <a:ext cx="1272725" cy="1303766"/>
          </a:xfrm>
          <a:prstGeom prst="rect">
            <a:avLst/>
          </a:prstGeom>
        </p:spPr>
      </p:pic>
      <p:pic>
        <p:nvPicPr>
          <p:cNvPr id="13" name="Picture 4" descr="Shape&#10;&#10;Description automatically generated with medium confidence">
            <a:extLst>
              <a:ext uri="{FF2B5EF4-FFF2-40B4-BE49-F238E27FC236}">
                <a16:creationId xmlns:a16="http://schemas.microsoft.com/office/drawing/2014/main" id="{579C29C5-BC9D-989C-21DC-6F493EEA3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5672" y="-269793"/>
            <a:ext cx="2778847" cy="2837475"/>
          </a:xfrm>
          <a:prstGeom prst="rect">
            <a:avLst/>
          </a:prstGeom>
        </p:spPr>
      </p:pic>
      <p:pic>
        <p:nvPicPr>
          <p:cNvPr id="14" name="Picture 12" descr="Shape&#10;&#10;Description automatically generated with medium confidence">
            <a:extLst>
              <a:ext uri="{FF2B5EF4-FFF2-40B4-BE49-F238E27FC236}">
                <a16:creationId xmlns:a16="http://schemas.microsoft.com/office/drawing/2014/main" id="{07CBC44A-0B94-73A1-37C3-F9F2B76394E3}"/>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870763" y="953589"/>
            <a:ext cx="2619656" cy="2831319"/>
          </a:xfrm>
          <a:prstGeom prst="rect">
            <a:avLst/>
          </a:prstGeom>
        </p:spPr>
      </p:pic>
      <p:pic>
        <p:nvPicPr>
          <p:cNvPr id="2" name="Picture 1">
            <a:extLst>
              <a:ext uri="{FF2B5EF4-FFF2-40B4-BE49-F238E27FC236}">
                <a16:creationId xmlns:a16="http://schemas.microsoft.com/office/drawing/2014/main" id="{2CD71A7F-65D8-39C3-A96A-6B20C63E1359}"/>
              </a:ext>
            </a:extLst>
          </p:cNvPr>
          <p:cNvPicPr>
            <a:picLocks noChangeAspect="1"/>
          </p:cNvPicPr>
          <p:nvPr/>
        </p:nvPicPr>
        <p:blipFill>
          <a:blip r:embed="rId6"/>
          <a:stretch>
            <a:fillRect/>
          </a:stretch>
        </p:blipFill>
        <p:spPr>
          <a:xfrm>
            <a:off x="1389959" y="871151"/>
            <a:ext cx="8388823" cy="3243353"/>
          </a:xfrm>
          <a:prstGeom prst="rect">
            <a:avLst/>
          </a:prstGeom>
        </p:spPr>
      </p:pic>
    </p:spTree>
    <p:extLst>
      <p:ext uri="{BB962C8B-B14F-4D97-AF65-F5344CB8AC3E}">
        <p14:creationId xmlns:p14="http://schemas.microsoft.com/office/powerpoint/2010/main" val="4269823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1184</TotalTime>
  <Words>173</Words>
  <Application>Microsoft Macintosh PowerPoint</Application>
  <PresentationFormat>Widescreen</PresentationFormat>
  <Paragraphs>17</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Cambria</vt:lpstr>
      <vt:lpstr>Cambria Math</vt:lpstr>
      <vt:lpstr>Office Theme</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Phương Anh Bùi</cp:lastModifiedBy>
  <cp:revision>22</cp:revision>
  <dcterms:created xsi:type="dcterms:W3CDTF">2023-12-15T11:40:22Z</dcterms:created>
  <dcterms:modified xsi:type="dcterms:W3CDTF">2024-11-23T11:02:38Z</dcterms:modified>
  <cp:category>9Slide.vn</cp:category>
</cp:coreProperties>
</file>