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8"/>
  </p:notesMasterIdLst>
  <p:sldIdLst>
    <p:sldId id="340" r:id="rId2"/>
    <p:sldId id="404" r:id="rId3"/>
    <p:sldId id="342" r:id="rId4"/>
    <p:sldId id="371" r:id="rId5"/>
    <p:sldId id="390" r:id="rId6"/>
    <p:sldId id="402" r:id="rId7"/>
    <p:sldId id="407" r:id="rId8"/>
    <p:sldId id="359" r:id="rId9"/>
    <p:sldId id="389" r:id="rId10"/>
    <p:sldId id="362" r:id="rId11"/>
    <p:sldId id="391" r:id="rId12"/>
    <p:sldId id="392" r:id="rId13"/>
    <p:sldId id="388" r:id="rId14"/>
    <p:sldId id="385" r:id="rId15"/>
    <p:sldId id="364" r:id="rId16"/>
    <p:sldId id="403" r:id="rId17"/>
    <p:sldId id="414" r:id="rId18"/>
    <p:sldId id="409" r:id="rId19"/>
    <p:sldId id="410" r:id="rId20"/>
    <p:sldId id="411" r:id="rId21"/>
    <p:sldId id="421" r:id="rId22"/>
    <p:sldId id="422" r:id="rId23"/>
    <p:sldId id="424" r:id="rId24"/>
    <p:sldId id="405" r:id="rId25"/>
    <p:sldId id="374" r:id="rId26"/>
    <p:sldId id="423" r:id="rId27"/>
    <p:sldId id="420" r:id="rId28"/>
    <p:sldId id="425" r:id="rId29"/>
    <p:sldId id="401" r:id="rId30"/>
    <p:sldId id="366" r:id="rId31"/>
    <p:sldId id="365" r:id="rId32"/>
    <p:sldId id="367" r:id="rId33"/>
    <p:sldId id="398" r:id="rId34"/>
    <p:sldId id="369" r:id="rId35"/>
    <p:sldId id="370" r:id="rId36"/>
    <p:sldId id="368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FF99CC"/>
    <a:srgbClr val="660033"/>
    <a:srgbClr val="FFCCCC"/>
    <a:srgbClr val="000066"/>
    <a:srgbClr val="0000CC"/>
    <a:srgbClr val="003399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86" d="100"/>
          <a:sy n="86" d="100"/>
        </p:scale>
        <p:origin x="1382" y="7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7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4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39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1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37.jpeg"/><Relationship Id="rId5" Type="http://schemas.openxmlformats.org/officeDocument/2006/relationships/image" Target="../media/image36.wmf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1.png"/><Relationship Id="rId5" Type="http://schemas.openxmlformats.org/officeDocument/2006/relationships/image" Target="../media/image23.gif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47.gif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gif"/><Relationship Id="rId10" Type="http://schemas.openxmlformats.org/officeDocument/2006/relationships/image" Target="../media/image23.gif"/><Relationship Id="rId4" Type="http://schemas.openxmlformats.org/officeDocument/2006/relationships/image" Target="../media/image44.gif"/><Relationship Id="rId9" Type="http://schemas.openxmlformats.org/officeDocument/2006/relationships/image" Target="../media/image2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91786" y="1452603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0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1509879" y="956444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NGỌC THỤY</a:t>
            </a: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416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36: </a:t>
            </a:r>
            <a:r>
              <a:rPr lang="en-US" sz="3600" b="1" kern="1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o</a:t>
            </a: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</a:t>
            </a:r>
            <a:r>
              <a:rPr lang="en-US" sz="3600" b="1" kern="1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ô</a:t>
            </a: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</a:t>
            </a:r>
            <a:r>
              <a:rPr lang="en-US" sz="3600" b="1" kern="1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ơ</a:t>
            </a: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 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923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5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70797" y="1769958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</p:cSld>
  <p:clrMapOvr>
    <a:masterClrMapping/>
  </p:clrMapOvr>
  <p:transition advTm="6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95600" y="3962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2" y="1150569"/>
            <a:ext cx="322572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2020-2021\TV1.1 bai 31-40 (FB Chip Fangora) ẢNH\Anh bài 36\domdo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253" y="1150570"/>
            <a:ext cx="345574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50841" y="5105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 đốm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602" y="609600"/>
            <a:ext cx="7015798" cy="449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1075" y="48768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mâm cơm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Admin\Desktop\2020-2021\TV1.1 bai 31-40 (FB Chip Fangora) ẢNH\Anh bài 36\mâm cơ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0200"/>
            <a:ext cx="6477000" cy="486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60831" y="392722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mâm cơm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10740" y="3950677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2" y="3962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 đốm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2" y="1998402"/>
            <a:ext cx="2426677" cy="217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1" y="2022316"/>
            <a:ext cx="3124198" cy="214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2020-2021\TV1.1 bai 31-40 (FB Chip Fangora) ẢNH\Anh bài 36\mâm cơ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16" y="2022316"/>
            <a:ext cx="2953746" cy="21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 </a:t>
            </a:r>
            <a:r>
              <a:rPr lang="en-US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r>
              <a:rPr lang="en-US" sz="4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303632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vòm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0421" y="305981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nộm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3875" y="2939594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bờm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5460281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mâm cơm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555380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555034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chó đốm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9084" y="2209800"/>
            <a:ext cx="2054791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2" descr="C:\Users\Admin\Desktop\2020-2021\TV1.1 bai 31-40 (FB Chip Fangora) ẢNH\Anh bài 36\domdo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8" y="4952999"/>
            <a:ext cx="1912732" cy="10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2020-2021\TV1.1 bai 31-40 (FB Chip Fangora) ẢNH\Anh bài 36\chó đố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050" y="4949707"/>
            <a:ext cx="2111750" cy="106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07" y="4949707"/>
            <a:ext cx="2115463" cy="10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281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ảo An – Đi Họ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80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2660" t="-1" r="12500" b="-57"/>
          <a:stretch/>
        </p:blipFill>
        <p:spPr bwMode="auto">
          <a:xfrm>
            <a:off x="76200" y="76200"/>
            <a:ext cx="8915400" cy="662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3154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0 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143000"/>
            <a:ext cx="7543800" cy="43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2 Ô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447800"/>
            <a:ext cx="805237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7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62 Ơ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066800"/>
            <a:ext cx="823306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514" r="14275" b="15625"/>
          <a:stretch/>
        </p:blipFill>
        <p:spPr>
          <a:xfrm>
            <a:off x="4351" y="32657"/>
            <a:ext cx="913529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1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275" r="15446"/>
          <a:stretch/>
        </p:blipFill>
        <p:spPr>
          <a:xfrm>
            <a:off x="4354" y="8709"/>
            <a:ext cx="9144001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77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712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BST] Ảnh động Powerpoint xin chào, mở đầu cho Slide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1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r="11927"/>
          <a:stretch/>
        </p:blipFill>
        <p:spPr bwMode="auto">
          <a:xfrm>
            <a:off x="1" y="21771"/>
            <a:ext cx="9197138" cy="683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324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r="12295" b="545"/>
          <a:stretch/>
        </p:blipFill>
        <p:spPr bwMode="auto">
          <a:xfrm>
            <a:off x="-76200" y="0"/>
            <a:ext cx="9220200" cy="684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480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407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ảo An – Đi Họ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389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267200"/>
            <a:ext cx="86868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qua,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Mơ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Hạ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thăm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giỏ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cam.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cam to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khen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lên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má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28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2151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C:\Users\Admin\Desktop\2020-2021\TV1.1 bai 31-40 (FB Chip Fangora) ẢNH\TV 36 - 2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r="4167" b="58666"/>
          <a:stretch/>
        </p:blipFill>
        <p:spPr bwMode="auto">
          <a:xfrm>
            <a:off x="119857" y="96289"/>
            <a:ext cx="8795543" cy="3758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1447800"/>
            <a:ext cx="85344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Hôm qua, cô Mơ ở xóm Hạ đến thăm nhà Hà. Cô cho Hà giỏ cam. Hà chọn quả cam to phần bố.      Mẹ khen và thơm lên má Hà.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"/>
            <a:ext cx="2286001" cy="817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425" y="1418492"/>
            <a:ext cx="8611832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qua, cô Mơ ở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Hạ đến thăm nhà Hà. Cô cho Hà giỏ cam. Hà chọn quả cam to phần bố. Mẹ khen và 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lên má Hà.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33400" y="150934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19857" y="203150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3523267" y="184100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157779" y="25146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3309257" cy="12627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22880" y="1143000"/>
            <a:ext cx="2286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Xin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lỗi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C:\Users\Admin\Desktop\2020-2021\TV1.1 bai 31-40 (FB Chip Fangora) ẢNH\TV 36 - 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0"/>
          <a:stretch/>
        </p:blipFill>
        <p:spPr bwMode="auto">
          <a:xfrm>
            <a:off x="119857" y="1905001"/>
            <a:ext cx="8905874" cy="48061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4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 </a:t>
            </a:r>
            <a:r>
              <a:rPr lang="en-US" sz="44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4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r>
              <a:rPr lang="en-US" sz="4400" b="1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4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  </a:t>
            </a: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213360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vòm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9157" y="219199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nộm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1158" y="2115903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bờm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9543" y="366927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mâm cơm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864" y="375127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3759338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chó đốm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00CC"/>
                </a:solidFill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rgbClr val="FF0000"/>
                </a:solidFill>
              </a:rPr>
              <a:t>o</a:t>
            </a:r>
            <a:r>
              <a:rPr lang="en-US" sz="7000">
                <a:solidFill>
                  <a:srgbClr val="FF0000"/>
                </a:solidFill>
              </a:rPr>
              <a:t>m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7809" y="1752600"/>
            <a:ext cx="2054791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>
                <a:solidFill>
                  <a:srgbClr val="FF0000"/>
                </a:solidFill>
              </a:rPr>
              <a:t>xóm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542" y="4953000"/>
            <a:ext cx="8828867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Hôm qua, cô Mơ ở xóm Hạ đến thăm nhà Hà. Cô cho Hà giỏ cam. Hà chọn quả cam to phần bố. Mẹ khen và thơm lên má Hà.</a:t>
            </a:r>
          </a:p>
          <a:p>
            <a:endParaRPr lang="en-US" sz="3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7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0845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92088" y="1601788"/>
            <a:ext cx="855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25603" name="Text Box 46"/>
          <p:cNvSpPr txBox="1">
            <a:spLocks noChangeArrowheads="1"/>
          </p:cNvSpPr>
          <p:nvPr/>
        </p:nvSpPr>
        <p:spPr bwMode="auto">
          <a:xfrm>
            <a:off x="3038475" y="5581650"/>
            <a:ext cx="731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0">
              <a:solidFill>
                <a:srgbClr val="FF3300"/>
              </a:solidFill>
              <a:latin typeface="VNI-Vari" pitchFamily="2" charset="0"/>
            </a:endParaRPr>
          </a:p>
        </p:txBody>
      </p:sp>
      <p:sp>
        <p:nvSpPr>
          <p:cNvPr id="284778" name="WordArt 106"/>
          <p:cNvSpPr>
            <a:spLocks noChangeArrowheads="1" noChangeShapeType="1" noTextEdit="1"/>
          </p:cNvSpPr>
          <p:nvPr/>
        </p:nvSpPr>
        <p:spPr bwMode="auto">
          <a:xfrm>
            <a:off x="2581275" y="990600"/>
            <a:ext cx="4125913" cy="134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>
              <a:ln w="9525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5605" name="Picture 109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57238"/>
            <a:ext cx="20145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2" name="WordArt 110" descr="Horizontal brick"/>
          <p:cNvSpPr>
            <a:spLocks noChangeArrowheads="1" noChangeShapeType="1" noTextEdit="1"/>
          </p:cNvSpPr>
          <p:nvPr/>
        </p:nvSpPr>
        <p:spPr bwMode="auto">
          <a:xfrm>
            <a:off x="2660650" y="2713038"/>
            <a:ext cx="3657600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 dirty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THỎ CON TÌM MẸ!</a:t>
            </a:r>
          </a:p>
        </p:txBody>
      </p:sp>
      <p:pic>
        <p:nvPicPr>
          <p:cNvPr id="284783" name="Picture 111" descr="Bunn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2623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7" name="Picture 115" descr="bunny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1751013" y="4919663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8" name="Picture 116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3053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9" name="WordArt 117"/>
          <p:cNvSpPr>
            <a:spLocks noChangeArrowheads="1" noChangeShapeType="1" noTextEdit="1"/>
          </p:cNvSpPr>
          <p:nvPr/>
        </p:nvSpPr>
        <p:spPr bwMode="auto">
          <a:xfrm>
            <a:off x="2755900" y="1763713"/>
            <a:ext cx="36957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284790" name="Text Box 118"/>
          <p:cNvSpPr txBox="1">
            <a:spLocks noChangeArrowheads="1"/>
          </p:cNvSpPr>
          <p:nvPr/>
        </p:nvSpPr>
        <p:spPr bwMode="auto">
          <a:xfrm>
            <a:off x="6604000" y="3886200"/>
            <a:ext cx="2076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dirty="0" err="1">
                <a:solidFill>
                  <a:srgbClr val="FF3300"/>
                </a:solidFill>
              </a:rPr>
              <a:t>o</a:t>
            </a:r>
            <a:r>
              <a:rPr lang="en-US" altLang="en-US" sz="8000">
                <a:solidFill>
                  <a:srgbClr val="FF3300"/>
                </a:solidFill>
              </a:rPr>
              <a:t>m</a:t>
            </a:r>
            <a:endParaRPr lang="en-US" altLang="en-US" sz="8000" dirty="0">
              <a:solidFill>
                <a:srgbClr val="FF3300"/>
              </a:solidFill>
            </a:endParaRPr>
          </a:p>
        </p:txBody>
      </p:sp>
      <p:sp>
        <p:nvSpPr>
          <p:cNvPr id="284791" name="Text Box 119"/>
          <p:cNvSpPr txBox="1">
            <a:spLocks noChangeArrowheads="1"/>
          </p:cNvSpPr>
          <p:nvPr/>
        </p:nvSpPr>
        <p:spPr bwMode="auto">
          <a:xfrm>
            <a:off x="1841500" y="5854700"/>
            <a:ext cx="1981200" cy="592138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hòm thư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grpSp>
        <p:nvGrpSpPr>
          <p:cNvPr id="25613" name="Group 120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5614" name="Picture 12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12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12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124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3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5348 -2.96296E-6 C 0.36702 -2.96296E-6 0.50695 -0.00833 0.50695 -0.01481 L 0.50695 -0.02963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7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24722 7.40741E-7 C 0.35799 7.40741E-7 0.49445 -0.00208 0.49445 -0.0037 L 0.49445 -0.00741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90" grpId="0"/>
      <p:bldP spid="284791" grpId="0" animBg="1"/>
      <p:bldP spid="28479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76788"/>
            <a:ext cx="1447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Bunny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0" y="3386138"/>
            <a:ext cx="952500" cy="952500"/>
          </a:xfrm>
          <a:noFill/>
        </p:spPr>
      </p:pic>
      <p:pic>
        <p:nvPicPr>
          <p:cNvPr id="460806" name="Picture 6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H="1" flipV="1">
            <a:off x="3090611" y="4590256"/>
            <a:ext cx="1288671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17800"/>
            <a:ext cx="1104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2179638"/>
            <a:ext cx="1231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967288"/>
            <a:ext cx="16510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308100"/>
            <a:ext cx="179546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6" descr="Bunn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02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8" name="Picture 18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3986213" y="2338388"/>
            <a:ext cx="14128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9" name="Picture 19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658170" y="1997765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0" name="Picture 2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9507" y="354025"/>
            <a:ext cx="876684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1" name="Picture 21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462088"/>
            <a:ext cx="13716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2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9530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3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5003800"/>
            <a:ext cx="15335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 Box 25" descr="Dashed vertical"/>
          <p:cNvSpPr txBox="1">
            <a:spLocks noChangeArrowheads="1"/>
          </p:cNvSpPr>
          <p:nvPr/>
        </p:nvSpPr>
        <p:spPr bwMode="auto">
          <a:xfrm>
            <a:off x="7683500" y="3594100"/>
            <a:ext cx="1308100" cy="1044575"/>
          </a:xfrm>
          <a:prstGeom prst="rect">
            <a:avLst/>
          </a:prstGeom>
          <a:pattFill prst="dashVert">
            <a:fgClr>
              <a:srgbClr val="008000"/>
            </a:fgClr>
            <a:bgClr>
              <a:schemeClr val="bg1"/>
            </a:bgClr>
          </a:pattFill>
          <a:ln w="38100" cap="sq">
            <a:pattFill prst="dkDnDiag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 err="1">
                <a:solidFill>
                  <a:srgbClr val="FF3300"/>
                </a:solidFill>
              </a:rPr>
              <a:t>o</a:t>
            </a:r>
            <a:r>
              <a:rPr lang="en-US" altLang="en-US" sz="6000">
                <a:solidFill>
                  <a:srgbClr val="FF3300"/>
                </a:solidFill>
              </a:rPr>
              <a:t>m</a:t>
            </a:r>
            <a:endParaRPr lang="en-US" altLang="en-US" sz="6000" dirty="0">
              <a:solidFill>
                <a:srgbClr val="FF3300"/>
              </a:solidFill>
            </a:endParaRPr>
          </a:p>
        </p:txBody>
      </p:sp>
      <p:sp>
        <p:nvSpPr>
          <p:cNvPr id="26642" name="Text Box 26" descr="Light downward diagonal"/>
          <p:cNvSpPr txBox="1">
            <a:spLocks noChangeArrowheads="1"/>
          </p:cNvSpPr>
          <p:nvPr/>
        </p:nvSpPr>
        <p:spPr bwMode="auto">
          <a:xfrm>
            <a:off x="3064736" y="939800"/>
            <a:ext cx="1282700" cy="1044575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 err="1">
                <a:solidFill>
                  <a:srgbClr val="FF3300"/>
                </a:solidFill>
              </a:rPr>
              <a:t>ô</a:t>
            </a:r>
            <a:r>
              <a:rPr lang="en-US" altLang="en-US" sz="6000">
                <a:solidFill>
                  <a:srgbClr val="FF3300"/>
                </a:solidFill>
              </a:rPr>
              <a:t>m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460827" name="Text Box 27" descr="Solid diamond"/>
          <p:cNvSpPr txBox="1">
            <a:spLocks noChangeArrowheads="1"/>
          </p:cNvSpPr>
          <p:nvPr/>
        </p:nvSpPr>
        <p:spPr bwMode="auto">
          <a:xfrm>
            <a:off x="537318" y="2810599"/>
            <a:ext cx="1828800" cy="592138"/>
          </a:xfrm>
          <a:prstGeom prst="rect">
            <a:avLst/>
          </a:prstGeom>
          <a:pattFill prst="solidDmn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ôm hôn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28" name="Text Box 28" descr="Large checker board"/>
          <p:cNvSpPr txBox="1">
            <a:spLocks noChangeArrowheads="1"/>
          </p:cNvSpPr>
          <p:nvPr/>
        </p:nvSpPr>
        <p:spPr bwMode="auto">
          <a:xfrm>
            <a:off x="3505200" y="3441700"/>
            <a:ext cx="1778000" cy="592138"/>
          </a:xfrm>
          <a:prstGeom prst="rect">
            <a:avLst/>
          </a:prstGeom>
          <a:pattFill prst="lg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khóm lá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29" name="Text Box 29" descr="Small checker board"/>
          <p:cNvSpPr txBox="1">
            <a:spLocks noChangeArrowheads="1"/>
          </p:cNvSpPr>
          <p:nvPr/>
        </p:nvSpPr>
        <p:spPr bwMode="auto">
          <a:xfrm>
            <a:off x="6858000" y="2455087"/>
            <a:ext cx="1866900" cy="592138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tôm nõn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30" name="Text Box 30" descr="Large confetti"/>
          <p:cNvSpPr txBox="1">
            <a:spLocks noChangeArrowheads="1"/>
          </p:cNvSpPr>
          <p:nvPr/>
        </p:nvSpPr>
        <p:spPr bwMode="auto">
          <a:xfrm>
            <a:off x="2313610" y="5816600"/>
            <a:ext cx="1968500" cy="592138"/>
          </a:xfrm>
          <a:prstGeom prst="rect">
            <a:avLst/>
          </a:prstGeom>
          <a:pattFill prst="lgConfetti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cơm tẻ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460832" name="Text Box 32" descr="Plaid"/>
          <p:cNvSpPr txBox="1">
            <a:spLocks noChangeArrowheads="1"/>
          </p:cNvSpPr>
          <p:nvPr/>
        </p:nvSpPr>
        <p:spPr bwMode="auto">
          <a:xfrm>
            <a:off x="4787900" y="5753100"/>
            <a:ext cx="2006600" cy="584775"/>
          </a:xfrm>
          <a:prstGeom prst="rect">
            <a:avLst/>
          </a:prstGeom>
          <a:pattFill prst="plai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</a:rPr>
              <a:t>lom khom</a:t>
            </a:r>
            <a:endParaRPr lang="en-US" altLang="en-US" sz="3200" dirty="0">
              <a:solidFill>
                <a:srgbClr val="0000FF"/>
              </a:solidFill>
            </a:endParaRPr>
          </a:p>
        </p:txBody>
      </p:sp>
      <p:pic>
        <p:nvPicPr>
          <p:cNvPr id="26649" name="Picture 33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730">
            <a:off x="723900" y="10160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34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2197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35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267">
            <a:off x="6997700" y="2159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3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4892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3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8133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8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2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0" name="Picture 4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4151313" y="4772025"/>
            <a:ext cx="1503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5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6657" name="Picture 42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43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9" name="Picture 44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0" name="Picture 45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 Box 26" descr="Light downward diagonal"/>
          <p:cNvSpPr txBox="1">
            <a:spLocks noChangeArrowheads="1"/>
          </p:cNvSpPr>
          <p:nvPr/>
        </p:nvSpPr>
        <p:spPr bwMode="auto">
          <a:xfrm>
            <a:off x="406400" y="4605637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>
                <a:solidFill>
                  <a:srgbClr val="FF3300"/>
                </a:solidFill>
              </a:rPr>
              <a:t>ơm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89 -0.00648 L -0.3625 -0.006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2 -0.07454 L -0.40347 -0.08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6336 -3.7037E-6 C 0.09166 -3.7037E-6 0.12691 -0.02824 0.12691 -0.05069 L 0.12691 -0.1009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-50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4653 4.44444E-6 C 0.06736 4.44444E-6 0.09306 -0.04098 0.09306 -0.07408 L 0.09306 -0.14815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608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4629 L 0.0823 -0.01019 C 0.09983 -0.02338 0.12587 -0.02755 0.15278 -0.02755 C 0.18386 -0.02755 0.20869 -0.02338 0.22605 -0.01019 L 0.30973 0.04629 " pathEditMode="relative" rAng="0" ptsTypes="FffFF">
                                      <p:cBhvr>
                                        <p:cTn id="40" dur="2000" fill="hold"/>
                                        <p:tgtEl>
                                          <p:spTgt spid="460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370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07465 -0.04005 C 0.09062 -0.04907 0.11388 -0.05347 0.13854 -0.05347 C 0.16649 -0.05347 0.18888 -0.04907 0.20451 -0.04005 L 0.2802 -3.7037E-7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3577 -4.44444E-6 C 0.19636 -4.44444E-6 0.27153 -0.02569 0.27153 -0.04629 L 0.27153 -0.09259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463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875 -1.11111E-6 C 0.27153 -1.11111E-6 0.375 -0.02569 0.375 -0.0463 L 0.375 -0.09259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60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01754 -3.7037E-6 C -0.02535 -3.7037E-6 -0.03473 -0.03634 -0.03473 -0.06574 L -0.03473 -0.13148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-657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07413 -2.96296E-6 C -0.10746 -2.96296E-6 -0.14826 -0.02592 -0.14826 -0.04629 L -0.14826 -0.09213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7" grpId="0" animBg="1"/>
      <p:bldP spid="460827" grpId="1" animBg="1"/>
      <p:bldP spid="460828" grpId="0" animBg="1"/>
      <p:bldP spid="460828" grpId="1" animBg="1"/>
      <p:bldP spid="460829" grpId="0" animBg="1"/>
      <p:bldP spid="460829" grpId="1" animBg="1"/>
      <p:bldP spid="460830" grpId="0" animBg="1"/>
      <p:bldP spid="460830" grpId="1" animBg="1"/>
      <p:bldP spid="460832" grpId="0" animBg="1"/>
      <p:bldP spid="46083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04800" y="1447800"/>
            <a:ext cx="80772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6002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>
                <a:latin typeface="Arial-SGK-TV" pitchFamily="2" charset="0"/>
                <a:cs typeface="Arial-SGK-TV" pitchFamily="2" charset="0"/>
              </a:rPr>
              <a:t>  am, ăm, âm, en, un, ôn, on   </a:t>
            </a:r>
            <a:endParaRPr lang="en-US" sz="4400" kern="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736" y="2527261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400" kern="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4400" kern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sắn</a:t>
            </a:r>
            <a:r>
              <a:rPr lang="en-US" sz="4400" kern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4400" kern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phùn</a:t>
            </a:r>
            <a:r>
              <a:rPr lang="en-US" sz="4400" kern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kern="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400" kern="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cỏ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556" y="3465401"/>
            <a:ext cx="7369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pin,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4400" dirty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lang="en-US" sz="44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855" y="1051477"/>
            <a:ext cx="9448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600" b="1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Nhìn rùa, thỏ chê: “ Quả là chậm như rùa.”. Rùa ôn tồn: “Ta thi nhé”. Thỏ hớn hở tham gia. Thỏ nhởn nhơ múa ca, rùa cứ bò cần mẫn. Thế là, rùa đi xa hơn hẳn thỏ.</a:t>
            </a:r>
            <a:endParaRPr lang="en-US" sz="36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17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61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:\Users\Admin\Desktop\2020-2021\TV1.1 bai 31-40 (FB Chip Fangora) ẢNH\TV 36 - 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0"/>
          <a:stretch/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646"/>
            <a:ext cx="7516813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6013" y="5410198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Hương cốm thơm thôn xóm.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429000" y="5410198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525108" y="5438814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477000" y="5443295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16013" y="5402957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Hương </a:t>
            </a:r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cốm</a:t>
            </a:r>
            <a:r>
              <a:rPr lang="en-US" sz="32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thơm</a:t>
            </a:r>
            <a:r>
              <a:rPr lang="en-US" sz="32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thôn </a:t>
            </a:r>
            <a:r>
              <a:rPr lang="en-US" sz="32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r>
              <a:rPr lang="en-US" sz="32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62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5169" y="-46893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13210" y="-285208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 </a:t>
            </a:r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64373" y="-295167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70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7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7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7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8442" y="1513114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1111" y="1513114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70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0076" y="2808514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xóm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44022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khóm   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vòm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2442" y="43434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nộm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tôm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4296507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bờm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rơm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68833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39784" y="3196944"/>
            <a:ext cx="425161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mâm cơm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1678" y="1617522"/>
            <a:ext cx="411512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đom đóm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1617522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chó đốm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2410" y="3194541"/>
            <a:ext cx="3886361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6000" b="1" dirty="0" err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60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4834" y="1611666"/>
            <a:ext cx="38862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om</a:t>
            </a:r>
            <a:r>
              <a:rPr lang="en-US" sz="60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5062" y="1614329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chó</a:t>
            </a:r>
            <a:r>
              <a:rPr lang="en-US" sz="60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ốm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1462</TotalTime>
  <Words>406</Words>
  <Application>Microsoft Office PowerPoint</Application>
  <PresentationFormat>On-screen Show (4:3)</PresentationFormat>
  <Paragraphs>98</Paragraphs>
  <Slides>36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.VnCooperH</vt:lpstr>
      <vt:lpstr>Arial</vt:lpstr>
      <vt:lpstr>Arial-SGK-TV</vt:lpstr>
      <vt:lpstr>Ariston</vt:lpstr>
      <vt:lpstr>Calibri</vt:lpstr>
      <vt:lpstr>Calibri Light</vt:lpstr>
      <vt:lpstr>Times New Roman</vt:lpstr>
      <vt:lpstr>VnBangkok</vt:lpstr>
      <vt:lpstr>VNbritannic</vt:lpstr>
      <vt:lpstr>VNI-Times</vt:lpstr>
      <vt:lpstr>VNI-Vari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DELL</cp:lastModifiedBy>
  <cp:revision>160</cp:revision>
  <dcterms:created xsi:type="dcterms:W3CDTF">2015-08-18T18:26:56Z</dcterms:created>
  <dcterms:modified xsi:type="dcterms:W3CDTF">2020-10-13T15:59:13Z</dcterms:modified>
</cp:coreProperties>
</file>