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77" r:id="rId5"/>
    <p:sldId id="281" r:id="rId6"/>
    <p:sldId id="282" r:id="rId7"/>
    <p:sldId id="275" r:id="rId8"/>
    <p:sldId id="283" r:id="rId9"/>
  </p:sldIdLst>
  <p:sldSz cx="18288000" cy="10287000"/>
  <p:notesSz cx="6858000" cy="9144000"/>
  <p:embeddedFontLst>
    <p:embeddedFont>
      <p:font typeface="#9Slide05 SVNClementine" panose="020F0502020204030203" charset="0"/>
      <p:regular r:id="rId10"/>
    </p:embeddedFont>
    <p:embeddedFont>
      <p:font typeface="#9Slide06 SVNDope Script" panose="020B0604020202020204" charset="0"/>
      <p:regular r:id="rId11"/>
    </p:embeddedFont>
    <p:embeddedFont>
      <p:font typeface="Calibri" panose="020F0502020204030204" pitchFamily="34" charset="0"/>
      <p:regular r:id="rId12"/>
      <p:bold r:id="rId13"/>
      <p:italic r:id="rId14"/>
      <p:boldItalic r:id="rId15"/>
    </p:embeddedFont>
    <p:embeddedFont>
      <p:font typeface="Cambria" panose="02040503050406030204" pitchFamily="18"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E9BF"/>
    <a:srgbClr val="D0EAFB"/>
    <a:srgbClr val="B9E5FA"/>
    <a:srgbClr val="E23D5F"/>
    <a:srgbClr val="E5700C"/>
    <a:srgbClr val="D7EEF0"/>
    <a:srgbClr val="F49A32"/>
    <a:srgbClr val="7D975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4622" autoAdjust="0"/>
  </p:normalViewPr>
  <p:slideViewPr>
    <p:cSldViewPr>
      <p:cViewPr varScale="1">
        <p:scale>
          <a:sx n="42" d="100"/>
          <a:sy n="42" d="100"/>
        </p:scale>
        <p:origin x="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9" name="TextBox 8"/>
          <p:cNvSpPr txBox="1"/>
          <p:nvPr userDrawn="1"/>
        </p:nvSpPr>
        <p:spPr>
          <a:xfrm>
            <a:off x="17024684" y="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FFFFF">
                    <a:alpha val="69000"/>
                  </a:srgbClr>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FFFFF">
                    <a:alpha val="69000"/>
                  </a:srgbClr>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6.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grpSp>
        <p:nvGrpSpPr>
          <p:cNvPr id="5" name="Group 4"/>
          <p:cNvGrpSpPr/>
          <p:nvPr/>
        </p:nvGrpSpPr>
        <p:grpSpPr>
          <a:xfrm>
            <a:off x="1752600" y="1104900"/>
            <a:ext cx="14706600" cy="8610600"/>
            <a:chOff x="1752600" y="1104900"/>
            <a:chExt cx="14706600" cy="8610600"/>
          </a:xfrm>
        </p:grpSpPr>
        <p:sp>
          <p:nvSpPr>
            <p:cNvPr id="2" name="Freeform 2"/>
            <p:cNvSpPr/>
            <p:nvPr/>
          </p:nvSpPr>
          <p:spPr>
            <a:xfrm rot="5400000">
              <a:off x="4800600" y="-1943100"/>
              <a:ext cx="8610600" cy="14706600"/>
            </a:xfrm>
            <a:custGeom>
              <a:avLst/>
              <a:gdLst/>
              <a:ahLst/>
              <a:cxnLst/>
              <a:rect l="l" t="t" r="r" b="b"/>
              <a:pathLst>
                <a:path w="8229600" h="13119652">
                  <a:moveTo>
                    <a:pt x="0" y="0"/>
                  </a:moveTo>
                  <a:lnTo>
                    <a:pt x="8229600" y="0"/>
                  </a:lnTo>
                  <a:lnTo>
                    <a:pt x="8229600" y="13119652"/>
                  </a:lnTo>
                  <a:lnTo>
                    <a:pt x="0" y="13119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p:cNvPicPr>
              <a:picLocks noChangeAspect="1"/>
            </p:cNvPicPr>
            <p:nvPr/>
          </p:nvPicPr>
          <p:blipFill>
            <a:blip r:embed="rId4"/>
            <a:stretch>
              <a:fillRect/>
            </a:stretch>
          </p:blipFill>
          <p:spPr>
            <a:xfrm>
              <a:off x="4274401" y="2015888"/>
              <a:ext cx="9662997" cy="7102456"/>
            </a:xfrm>
            <a:prstGeom prst="rect">
              <a:avLst/>
            </a:prstGeom>
          </p:spPr>
        </p:pic>
      </p:grpSp>
      <p:sp>
        <p:nvSpPr>
          <p:cNvPr id="8" name="Freeform 8"/>
          <p:cNvSpPr/>
          <p:nvPr/>
        </p:nvSpPr>
        <p:spPr>
          <a:xfrm>
            <a:off x="-76200" y="2950072"/>
            <a:ext cx="4598097" cy="7339859"/>
          </a:xfrm>
          <a:custGeom>
            <a:avLst/>
            <a:gdLst/>
            <a:ahLst/>
            <a:cxnLst/>
            <a:rect l="l" t="t" r="r" b="b"/>
            <a:pathLst>
              <a:path w="4989195" h="8229600">
                <a:moveTo>
                  <a:pt x="0" y="0"/>
                </a:moveTo>
                <a:lnTo>
                  <a:pt x="4989195" y="0"/>
                </a:lnTo>
                <a:lnTo>
                  <a:pt x="4989195" y="8229600"/>
                </a:lnTo>
                <a:lnTo>
                  <a:pt x="0" y="8229600"/>
                </a:lnTo>
                <a:lnTo>
                  <a:pt x="0" y="0"/>
                </a:lnTo>
                <a:close/>
              </a:path>
            </a:pathLst>
          </a:custGeom>
          <a:blipFill>
            <a:blip r:embed="rId5"/>
            <a:stretch>
              <a:fillRect/>
            </a:stretch>
          </a:blipFill>
        </p:spPr>
      </p:sp>
      <p:sp>
        <p:nvSpPr>
          <p:cNvPr id="11" name="Freeform 11"/>
          <p:cNvSpPr/>
          <p:nvPr/>
        </p:nvSpPr>
        <p:spPr>
          <a:xfrm>
            <a:off x="14935200" y="879329"/>
            <a:ext cx="2034517" cy="1690263"/>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3800983" y="4762500"/>
            <a:ext cx="4487017" cy="5867400"/>
          </a:xfrm>
          <a:custGeom>
            <a:avLst/>
            <a:gdLst/>
            <a:ahLst/>
            <a:cxnLst/>
            <a:rect l="l" t="t" r="r" b="b"/>
            <a:pathLst>
              <a:path w="2875216" h="4114800">
                <a:moveTo>
                  <a:pt x="0" y="0"/>
                </a:moveTo>
                <a:lnTo>
                  <a:pt x="2875216" y="0"/>
                </a:lnTo>
                <a:lnTo>
                  <a:pt x="28752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19755899">
            <a:off x="-881502" y="480570"/>
            <a:ext cx="4506703" cy="1417431"/>
          </a:xfrm>
          <a:custGeom>
            <a:avLst/>
            <a:gdLst/>
            <a:ahLst/>
            <a:cxnLst/>
            <a:rect l="l" t="t" r="r" b="b"/>
            <a:pathLst>
              <a:path w="7315200" h="2376383">
                <a:moveTo>
                  <a:pt x="0" y="0"/>
                </a:moveTo>
                <a:lnTo>
                  <a:pt x="7315200" y="0"/>
                </a:lnTo>
                <a:lnTo>
                  <a:pt x="7315200" y="2376382"/>
                </a:lnTo>
                <a:lnTo>
                  <a:pt x="0" y="23763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38100"/>
            <a:ext cx="1219200" cy="121920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553324" y="2569592"/>
            <a:ext cx="1126276" cy="1161268"/>
          </a:xfrm>
          <a:prstGeom prst="rect">
            <a:avLst/>
          </a:prstGeom>
        </p:spPr>
      </p:pic>
      <p:pic>
        <p:nvPicPr>
          <p:cNvPr id="3" name="Picture 2"/>
          <p:cNvPicPr>
            <a:picLocks noChangeAspect="1"/>
          </p:cNvPicPr>
          <p:nvPr/>
        </p:nvPicPr>
        <p:blipFill>
          <a:blip r:embed="rId14"/>
          <a:stretch>
            <a:fillRect/>
          </a:stretch>
        </p:blipFill>
        <p:spPr>
          <a:xfrm>
            <a:off x="6350697" y="194992"/>
            <a:ext cx="5438103" cy="163996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2"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5400000">
            <a:off x="6264344" y="-2763529"/>
            <a:ext cx="6216516" cy="156972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3" name="Freeform 22"/>
          <p:cNvSpPr/>
          <p:nvPr/>
        </p:nvSpPr>
        <p:spPr>
          <a:xfrm>
            <a:off x="-533400" y="4686300"/>
            <a:ext cx="5593080" cy="61722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GB"/>
          </a:p>
        </p:txBody>
      </p:sp>
      <p:sp>
        <p:nvSpPr>
          <p:cNvPr id="24" name="Rectangle 23"/>
          <p:cNvSpPr/>
          <p:nvPr/>
        </p:nvSpPr>
        <p:spPr>
          <a:xfrm>
            <a:off x="4666853" y="2871848"/>
            <a:ext cx="11814660" cy="4154984"/>
          </a:xfrm>
          <a:prstGeom prst="rect">
            <a:avLst/>
          </a:prstGeom>
        </p:spPr>
        <p:txBody>
          <a:bodyPr wrap="square">
            <a:spAutoFit/>
          </a:bodyPr>
          <a:lstStyle/>
          <a:p>
            <a:pPr algn="just"/>
            <a:r>
              <a:rPr lang="en-GB" sz="6600" dirty="0" err="1">
                <a:latin typeface="Cambria" panose="02040503050406030204" pitchFamily="18" charset="0"/>
                <a:ea typeface="Cambria" panose="02040503050406030204" pitchFamily="18" charset="0"/>
              </a:rPr>
              <a:t>Nêu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tên</a:t>
            </a:r>
            <a:r>
              <a:rPr lang="en-GB" sz="6600" dirty="0">
                <a:latin typeface="Cambria" panose="02040503050406030204" pitchFamily="18" charset="0"/>
                <a:ea typeface="Cambria" panose="02040503050406030204" pitchFamily="18" charset="0"/>
              </a:rPr>
              <a:t> 1 </a:t>
            </a:r>
            <a:r>
              <a:rPr lang="en-GB" sz="6600" dirty="0" err="1">
                <a:latin typeface="Cambria" panose="02040503050406030204" pitchFamily="18" charset="0"/>
                <a:ea typeface="Cambria" panose="02040503050406030204" pitchFamily="18" charset="0"/>
              </a:rPr>
              <a:t>số</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câu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chuyện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đã</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học</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mà</a:t>
            </a:r>
            <a:r>
              <a:rPr lang="en-GB" sz="6600" dirty="0">
                <a:latin typeface="Cambria" panose="02040503050406030204" pitchFamily="18" charset="0"/>
                <a:ea typeface="Cambria" panose="02040503050406030204" pitchFamily="18" charset="0"/>
              </a:rPr>
              <a:t> HS </a:t>
            </a:r>
            <a:r>
              <a:rPr lang="en-GB" sz="6600" dirty="0" err="1">
                <a:latin typeface="Cambria" panose="02040503050406030204" pitchFamily="18" charset="0"/>
                <a:ea typeface="Cambria" panose="02040503050406030204" pitchFamily="18" charset="0"/>
              </a:rPr>
              <a:t>yêu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thích</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thuật</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lại</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ngắn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gọn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nội</a:t>
            </a:r>
            <a:r>
              <a:rPr lang="en-GB" sz="6600" dirty="0">
                <a:latin typeface="Cambria" panose="02040503050406030204" pitchFamily="18" charset="0"/>
                <a:ea typeface="Cambria" panose="02040503050406030204" pitchFamily="18" charset="0"/>
              </a:rPr>
              <a:t> dung </a:t>
            </a:r>
            <a:r>
              <a:rPr lang="en-GB" sz="6600" dirty="0" err="1">
                <a:latin typeface="Cambria" panose="02040503050406030204" pitchFamily="18" charset="0"/>
                <a:ea typeface="Cambria" panose="02040503050406030204" pitchFamily="18" charset="0"/>
              </a:rPr>
              <a:t>câu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chuyện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có</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yêu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cầu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thể</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hiện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cảm</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xúc</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riêng</a:t>
            </a:r>
            <a:r>
              <a:rPr lang="en-GB" sz="6600" dirty="0">
                <a:latin typeface="Cambria" panose="02040503050406030204" pitchFamily="18" charset="0"/>
                <a:ea typeface="Cambria" panose="02040503050406030204" pitchFamily="18" charset="0"/>
              </a:rPr>
              <a:t>).</a:t>
            </a:r>
          </a:p>
        </p:txBody>
      </p:sp>
      <p:sp>
        <p:nvSpPr>
          <p:cNvPr id="25" name="Freeform 4"/>
          <p:cNvSpPr/>
          <p:nvPr/>
        </p:nvSpPr>
        <p:spPr>
          <a:xfrm>
            <a:off x="15544800" y="516365"/>
            <a:ext cx="1873427" cy="2078695"/>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13"/>
          <p:cNvSpPr/>
          <p:nvPr/>
        </p:nvSpPr>
        <p:spPr>
          <a:xfrm rot="5400000">
            <a:off x="4381499" y="-3657598"/>
            <a:ext cx="9525001" cy="175260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3" name="Rectangle 22"/>
          <p:cNvSpPr/>
          <p:nvPr/>
        </p:nvSpPr>
        <p:spPr>
          <a:xfrm>
            <a:off x="546080" y="370840"/>
            <a:ext cx="12712719" cy="769441"/>
          </a:xfrm>
          <a:prstGeom prst="rect">
            <a:avLst/>
          </a:prstGeom>
        </p:spPr>
        <p:txBody>
          <a:bodyPr wrap="square">
            <a:spAutoFit/>
          </a:bodyPr>
          <a:lstStyle/>
          <a:p>
            <a:pPr algn="just"/>
            <a:r>
              <a:rPr lang="en-GB" sz="4400" b="1" dirty="0">
                <a:latin typeface="Cambria" panose="02040503050406030204" pitchFamily="18" charset="0"/>
                <a:ea typeface="Cambria" panose="02040503050406030204" pitchFamily="18" charset="0"/>
              </a:rPr>
              <a:t>1. </a:t>
            </a:r>
            <a:r>
              <a:rPr lang="en-GB" sz="4400" b="1" dirty="0" err="1">
                <a:latin typeface="Cambria" panose="02040503050406030204" pitchFamily="18" charset="0"/>
                <a:ea typeface="Cambria" panose="02040503050406030204" pitchFamily="18" charset="0"/>
              </a:rPr>
              <a:t>Đọc</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câu</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chuyện</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dưới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đây</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và</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trao</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đổi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bạn</a:t>
            </a:r>
            <a:r>
              <a:rPr lang="en-GB" sz="4400" b="1" dirty="0">
                <a:latin typeface="Cambria" panose="02040503050406030204" pitchFamily="18" charset="0"/>
                <a:ea typeface="Cambria" panose="02040503050406030204" pitchFamily="18" charset="0"/>
              </a:rPr>
              <a:t>.</a:t>
            </a:r>
          </a:p>
        </p:txBody>
      </p:sp>
      <p:sp>
        <p:nvSpPr>
          <p:cNvPr id="24" name="Rectangle 23"/>
          <p:cNvSpPr/>
          <p:nvPr/>
        </p:nvSpPr>
        <p:spPr>
          <a:xfrm>
            <a:off x="3962400" y="1140281"/>
            <a:ext cx="6103248" cy="707886"/>
          </a:xfrm>
          <a:prstGeom prst="rect">
            <a:avLst/>
          </a:prstGeom>
        </p:spPr>
        <p:txBody>
          <a:bodyPr wrap="square">
            <a:spAutoFit/>
          </a:bodyPr>
          <a:lstStyle/>
          <a:p>
            <a:pPr algn="just"/>
            <a:r>
              <a:rPr lang="en-GB" sz="4000" b="1" dirty="0" err="1">
                <a:solidFill>
                  <a:srgbClr val="F05B74"/>
                </a:solidFill>
                <a:latin typeface="Cambria" panose="02040503050406030204" pitchFamily="18" charset="0"/>
                <a:ea typeface="Cambria" panose="02040503050406030204" pitchFamily="18" charset="0"/>
              </a:rPr>
              <a:t>Không</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nên</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phá</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tổ</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chim</a:t>
            </a:r>
            <a:endParaRPr lang="en-GB" sz="4000" b="1" dirty="0">
              <a:solidFill>
                <a:srgbClr val="F05B74"/>
              </a:solidFill>
              <a:latin typeface="Cambria" panose="02040503050406030204" pitchFamily="18" charset="0"/>
              <a:ea typeface="Cambria" panose="02040503050406030204" pitchFamily="18" charset="0"/>
            </a:endParaRPr>
          </a:p>
        </p:txBody>
      </p:sp>
      <p:sp>
        <p:nvSpPr>
          <p:cNvPr id="25" name="Rectangle 24"/>
          <p:cNvSpPr/>
          <p:nvPr/>
        </p:nvSpPr>
        <p:spPr>
          <a:xfrm>
            <a:off x="576561" y="1982128"/>
            <a:ext cx="13520440" cy="5632311"/>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cành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một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chòe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ba</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mới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nở</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liền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trèo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xuống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để</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vậy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nhàng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bảo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đang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Lát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nữa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về</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buồn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lắm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Còn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lũ</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chết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Hãy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lớn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hát</a:t>
            </a:r>
            <a:r>
              <a:rPr lang="en-GB" sz="4000" dirty="0">
                <a:latin typeface="Cambria" panose="02040503050406030204" pitchFamily="18" charset="0"/>
                <a:ea typeface="Cambria" panose="02040503050406030204" pitchFamily="18" charset="0"/>
              </a:rPr>
              <a:t> ca, bay </a:t>
            </a:r>
            <a:r>
              <a:rPr lang="en-GB" sz="4000" dirty="0" err="1">
                <a:latin typeface="Cambria" panose="02040503050406030204" pitchFamily="18" charset="0"/>
                <a:ea typeface="Cambria" panose="02040503050406030204" pitchFamily="18" charset="0"/>
              </a:rPr>
              <a:t>lượn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ăn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bọ</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Nghe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những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a:t>
            </a:r>
          </a:p>
          <a:p>
            <a:pPr algn="r"/>
            <a:r>
              <a:rPr lang="en-GB" sz="4000" dirty="0">
                <a:latin typeface="Cambria" panose="02040503050406030204" pitchFamily="18" charset="0"/>
                <a:ea typeface="Cambria" panose="02040503050406030204" pitchFamily="18" charset="0"/>
              </a:rPr>
              <a:t>Theo </a:t>
            </a:r>
            <a:r>
              <a:rPr lang="en-GB" sz="4000" i="1" dirty="0" err="1">
                <a:latin typeface="Cambria" panose="02040503050406030204" pitchFamily="18" charset="0"/>
                <a:ea typeface="Cambria" panose="02040503050406030204" pitchFamily="18" charset="0"/>
              </a:rPr>
              <a:t>Quốc</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văn</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giáo</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khoa</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thư</a:t>
            </a:r>
            <a:endParaRPr lang="en-GB" sz="4000" i="1" dirty="0">
              <a:latin typeface="Cambria" panose="02040503050406030204" pitchFamily="18" charset="0"/>
              <a:ea typeface="Cambria" panose="02040503050406030204" pitchFamily="18" charset="0"/>
            </a:endParaRPr>
          </a:p>
        </p:txBody>
      </p:sp>
      <p:sp>
        <p:nvSpPr>
          <p:cNvPr id="26" name="Rectangle 25"/>
          <p:cNvSpPr/>
          <p:nvPr/>
        </p:nvSpPr>
        <p:spPr>
          <a:xfrm>
            <a:off x="838200" y="7734300"/>
            <a:ext cx="13825239" cy="1938992"/>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a. </a:t>
            </a:r>
            <a:r>
              <a:rPr lang="en-GB" sz="4000" dirty="0" err="1">
                <a:latin typeface="Cambria" panose="02040503050406030204" pitchFamily="18" charset="0"/>
                <a:ea typeface="Cambria" panose="02040503050406030204" pitchFamily="18" charset="0"/>
              </a:rPr>
              <a:t>Vì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khuyên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phá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b. Theo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loài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đối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c. </a:t>
            </a:r>
            <a:r>
              <a:rPr lang="en-GB" sz="4000" dirty="0" err="1">
                <a:latin typeface="Cambria" panose="02040503050406030204" pitchFamily="18" charset="0"/>
                <a:ea typeface="Cambria" panose="02040503050406030204" pitchFamily="18" charset="0"/>
              </a:rPr>
              <a:t>Câu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chuyện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nhận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ra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điều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a:t>
            </a:r>
          </a:p>
        </p:txBody>
      </p:sp>
      <p:sp>
        <p:nvSpPr>
          <p:cNvPr id="27" name="Freeform 2"/>
          <p:cNvSpPr/>
          <p:nvPr/>
        </p:nvSpPr>
        <p:spPr>
          <a:xfrm>
            <a:off x="13708568" y="386080"/>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sp>
      <p:sp>
        <p:nvSpPr>
          <p:cNvPr id="28" name="Freeform 3"/>
          <p:cNvSpPr/>
          <p:nvPr/>
        </p:nvSpPr>
        <p:spPr>
          <a:xfrm>
            <a:off x="14299092" y="1340374"/>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6"/>
            <a:stretch>
              <a:fillRect l="-11111" t="-34278" b="-5412"/>
            </a:stretch>
          </a:blipFill>
        </p:spPr>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grpSp>
        <p:nvGrpSpPr>
          <p:cNvPr id="30" name="Group 29"/>
          <p:cNvGrpSpPr/>
          <p:nvPr/>
        </p:nvGrpSpPr>
        <p:grpSpPr>
          <a:xfrm>
            <a:off x="13792200" y="6256314"/>
            <a:ext cx="4249734" cy="3611586"/>
            <a:chOff x="13893779" y="5629232"/>
            <a:chExt cx="4249734" cy="3611586"/>
          </a:xfrm>
        </p:grpSpPr>
        <p:sp>
          <p:nvSpPr>
            <p:cNvPr id="31" name="Freeform 21"/>
            <p:cNvSpPr/>
            <p:nvPr/>
          </p:nvSpPr>
          <p:spPr>
            <a:xfrm>
              <a:off x="14206493" y="6288514"/>
              <a:ext cx="3624307" cy="2952304"/>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sp>
        <p:grpSp>
          <p:nvGrpSpPr>
            <p:cNvPr id="32" name="Group 31"/>
            <p:cNvGrpSpPr/>
            <p:nvPr/>
          </p:nvGrpSpPr>
          <p:grpSpPr>
            <a:xfrm>
              <a:off x="13893779" y="6626304"/>
              <a:ext cx="4249734" cy="2248559"/>
              <a:chOff x="4422420" y="2402498"/>
              <a:chExt cx="9443161" cy="2248559"/>
            </a:xfrm>
          </p:grpSpPr>
          <p:sp>
            <p:nvSpPr>
              <p:cNvPr id="35" name="TextBox 9"/>
              <p:cNvSpPr txBox="1"/>
              <p:nvPr/>
            </p:nvSpPr>
            <p:spPr>
              <a:xfrm>
                <a:off x="4422420" y="2435066"/>
                <a:ext cx="9443161" cy="2215991"/>
              </a:xfrm>
              <a:prstGeom prst="rect">
                <a:avLst/>
              </a:prstGeom>
            </p:spPr>
            <p:txBody>
              <a:bodyPr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đôi</a:t>
                </a:r>
                <a:endPar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endParaRPr>
              </a:p>
            </p:txBody>
          </p:sp>
          <p:sp>
            <p:nvSpPr>
              <p:cNvPr id="36" name="TextBox 9"/>
              <p:cNvSpPr txBox="1"/>
              <p:nvPr/>
            </p:nvSpPr>
            <p:spPr>
              <a:xfrm>
                <a:off x="4422420" y="2402498"/>
                <a:ext cx="9443161" cy="2215991"/>
              </a:xfrm>
              <a:prstGeom prst="rect">
                <a:avLst/>
              </a:prstGeom>
            </p:spPr>
            <p:txBody>
              <a:bodyPr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đôi</a:t>
                </a:r>
                <a:endPar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endParaRPr>
              </a:p>
            </p:txBody>
          </p:sp>
        </p:grpSp>
        <p:sp>
          <p:nvSpPr>
            <p:cNvPr id="33" name="Freeform 23"/>
            <p:cNvSpPr/>
            <p:nvPr/>
          </p:nvSpPr>
          <p:spPr>
            <a:xfrm>
              <a:off x="14908982" y="5638499"/>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Freeform 25"/>
            <p:cNvSpPr/>
            <p:nvPr/>
          </p:nvSpPr>
          <p:spPr>
            <a:xfrm>
              <a:off x="16047376" y="5629232"/>
              <a:ext cx="990600" cy="937728"/>
            </a:xfrm>
            <a:custGeom>
              <a:avLst/>
              <a:gdLst/>
              <a:ahLst/>
              <a:cxnLst/>
              <a:rect l="l" t="t" r="r" b="b"/>
              <a:pathLst>
                <a:path w="1892488" h="1892488">
                  <a:moveTo>
                    <a:pt x="0" y="0"/>
                  </a:moveTo>
                  <a:lnTo>
                    <a:pt x="1892488" y="0"/>
                  </a:lnTo>
                  <a:lnTo>
                    <a:pt x="1892488" y="1892488"/>
                  </a:lnTo>
                  <a:lnTo>
                    <a:pt x="0" y="18924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1319232" y="4456633"/>
            <a:ext cx="12098591" cy="2800767"/>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Người chị khuyên em không nên phá tổ chim vì khi chim mẹ về, chim mẹ không thấy con sẽ buồn, còn chim non xa mẹ sẽ chết. Không những thế, loài chim còn có rất nhiều lợi ích</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6" name="Rectangle 25"/>
          <p:cNvSpPr/>
          <p:nvPr/>
        </p:nvSpPr>
        <p:spPr>
          <a:xfrm>
            <a:off x="3909041" y="2484838"/>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a. </a:t>
            </a:r>
            <a:r>
              <a:rPr lang="en-GB" sz="4400" dirty="0" err="1">
                <a:latin typeface="Cambria" panose="02040503050406030204" pitchFamily="18" charset="0"/>
                <a:ea typeface="Cambria" panose="02040503050406030204" pitchFamily="18" charset="0"/>
              </a:rPr>
              <a:t>Vì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sao</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khuyên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không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phá</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tổ</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sp>
      <p:pic>
        <p:nvPicPr>
          <p:cNvPr id="2" name="Picture 1"/>
          <p:cNvPicPr>
            <a:picLocks noChangeAspect="1"/>
          </p:cNvPicPr>
          <p:nvPr/>
        </p:nvPicPr>
        <p:blipFill>
          <a:blip r:embed="rId6"/>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2061498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4760072" y="5020809"/>
            <a:ext cx="8961470" cy="2123658"/>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Theo lời người chị, khi chim lớn, chim sẽ hát ca, bay lượn, ăn sâu bọ giúp ích cho con người.</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6" name="Rectangle 25"/>
          <p:cNvSpPr/>
          <p:nvPr/>
        </p:nvSpPr>
        <p:spPr>
          <a:xfrm>
            <a:off x="3749437" y="2576875"/>
            <a:ext cx="14305280"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b. Theo </a:t>
            </a:r>
            <a:r>
              <a:rPr lang="en-GB" sz="4400" dirty="0" err="1">
                <a:latin typeface="Cambria" panose="02040503050406030204" pitchFamily="18" charset="0"/>
                <a:ea typeface="Cambria" panose="02040503050406030204" pitchFamily="18" charset="0"/>
              </a:rPr>
              <a:t>lời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loài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có</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ích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đối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với</a:t>
            </a:r>
            <a:r>
              <a:rPr lang="en-GB" sz="4400" dirty="0">
                <a:latin typeface="Cambria" panose="02040503050406030204" pitchFamily="18" charset="0"/>
                <a:ea typeface="Cambria" panose="02040503050406030204" pitchFamily="18" charset="0"/>
              </a:rPr>
              <a:t> con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sp>
      <p:sp>
        <p:nvSpPr>
          <p:cNvPr id="18" name="Freeform 2"/>
          <p:cNvSpPr/>
          <p:nvPr/>
        </p:nvSpPr>
        <p:spPr>
          <a:xfrm>
            <a:off x="1022635" y="5201457"/>
            <a:ext cx="3196606" cy="5123643"/>
          </a:xfrm>
          <a:custGeom>
            <a:avLst/>
            <a:gdLst/>
            <a:ahLst/>
            <a:cxnLst/>
            <a:rect l="l" t="t" r="r" b="b"/>
            <a:pathLst>
              <a:path w="4824603" h="8229600">
                <a:moveTo>
                  <a:pt x="0" y="0"/>
                </a:moveTo>
                <a:lnTo>
                  <a:pt x="4824603" y="0"/>
                </a:lnTo>
                <a:lnTo>
                  <a:pt x="4824603" y="8229600"/>
                </a:lnTo>
                <a:lnTo>
                  <a:pt x="0" y="8229600"/>
                </a:lnTo>
                <a:lnTo>
                  <a:pt x="0" y="0"/>
                </a:lnTo>
                <a:close/>
              </a:path>
            </a:pathLst>
          </a:custGeom>
          <a:blipFill>
            <a:blip r:embed="rId6"/>
            <a:stretch>
              <a:fillRect/>
            </a:stretch>
          </a:blipFill>
        </p:spPr>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0009795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5257800" y="4651087"/>
            <a:ext cx="8160023" cy="2308324"/>
          </a:xfrm>
          <a:prstGeom prst="rect">
            <a:avLst/>
          </a:prstGeom>
        </p:spPr>
        <p:txBody>
          <a:bodyPr wrap="square">
            <a:spAutoFit/>
          </a:bodyPr>
          <a:lstStyle/>
          <a:p>
            <a:pPr algn="just"/>
            <a:r>
              <a:rPr lang="vi-VN" sz="4800" dirty="0">
                <a:latin typeface="Cambria" panose="02040503050406030204" pitchFamily="18" charset="0"/>
                <a:ea typeface="Cambria" panose="02040503050406030204" pitchFamily="18" charset="0"/>
              </a:rPr>
              <a:t>Câu chuyện giúp em nhận ra rằng cần phải trân trọng sự sống của muôn loài. </a:t>
            </a:r>
            <a:endParaRPr lang="en-GB" sz="48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26" name="Rectangle 25"/>
          <p:cNvSpPr/>
          <p:nvPr/>
        </p:nvSpPr>
        <p:spPr>
          <a:xfrm>
            <a:off x="5072432" y="2487494"/>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c. </a:t>
            </a:r>
            <a:r>
              <a:rPr lang="en-GB" sz="4400" dirty="0" err="1">
                <a:latin typeface="Cambria" panose="02040503050406030204" pitchFamily="18" charset="0"/>
                <a:ea typeface="Cambria" panose="02040503050406030204" pitchFamily="18" charset="0"/>
              </a:rPr>
              <a:t>Câu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chuyện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này</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giúp</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nhận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ra</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điều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sp>
      <p:sp>
        <p:nvSpPr>
          <p:cNvPr id="18" name="Freeform 7"/>
          <p:cNvSpPr/>
          <p:nvPr/>
        </p:nvSpPr>
        <p:spPr>
          <a:xfrm>
            <a:off x="342574" y="5814041"/>
            <a:ext cx="4492951" cy="4201918"/>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6"/>
            <a:stretch>
              <a:fillRect/>
            </a:stretch>
          </a:blipFill>
        </p:spPr>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10446504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533899" y="-3428999"/>
            <a:ext cx="9220200"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4" name="Rectangle 3"/>
          <p:cNvSpPr/>
          <p:nvPr/>
        </p:nvSpPr>
        <p:spPr>
          <a:xfrm>
            <a:off x="732692" y="1279386"/>
            <a:ext cx="13639801" cy="8279190"/>
          </a:xfrm>
          <a:prstGeom prst="rect">
            <a:avLst/>
          </a:prstGeom>
        </p:spPr>
        <p:txBody>
          <a:bodyPr wrap="square">
            <a:spAutoFit/>
          </a:bodyPr>
          <a:lstStyle/>
          <a:p>
            <a:pPr indent="352425" algn="just"/>
            <a:r>
              <a:rPr lang="en-GB" sz="3800" b="1" i="1" dirty="0" err="1">
                <a:latin typeface="Cambria" panose="02040503050406030204" pitchFamily="18" charset="0"/>
                <a:ea typeface="Cambria" panose="02040503050406030204" pitchFamily="18" charset="0"/>
              </a:rPr>
              <a:t>Không</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nên</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phá</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tổ</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chim</a:t>
            </a:r>
            <a:r>
              <a:rPr lang="en-GB" sz="3800" b="1" i="1"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giản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dị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đến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nhiều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cảm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nhỏ</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vì</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trèo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bắt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ba</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xuống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tỉnh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ngộ</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nỗi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buồn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không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tìm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thấy</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số</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phận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ra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khỏi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còn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với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lợi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ích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nhàng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thía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giúp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hành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đáng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khen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đặt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tổ</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tuy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ngắn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bởi</a:t>
            </a:r>
            <a:r>
              <a:rPr lang="en-GB" sz="3800" dirty="0">
                <a:latin typeface="Cambria" panose="02040503050406030204" pitchFamily="18" charset="0"/>
                <a:ea typeface="Cambria" panose="02040503050406030204" pitchFamily="18" charset="0"/>
              </a:rPr>
              <a:t> ý </a:t>
            </a:r>
            <a:r>
              <a:rPr lang="en-GB" sz="3800" dirty="0" err="1">
                <a:latin typeface="Cambria" panose="02040503050406030204" pitchFamily="18" charset="0"/>
                <a:ea typeface="Cambria" panose="02040503050406030204" pitchFamily="18" charset="0"/>
              </a:rPr>
              <a:t>nghĩa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văn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cao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Cuộc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tốt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hạnh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nếu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ta </a:t>
            </a:r>
            <a:r>
              <a:rPr lang="en-GB" sz="3800" dirty="0" err="1">
                <a:latin typeface="Cambria" panose="02040503050406030204" pitchFamily="18" charset="0"/>
                <a:ea typeface="Cambria" panose="02040503050406030204" pitchFamily="18" charset="0"/>
              </a:rPr>
              <a:t>biết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yêu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trọng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sự</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muôn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Gấp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hình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ảnh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bé</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bỏng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quấn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vẫn</a:t>
            </a:r>
            <a:r>
              <a:rPr lang="en-GB" sz="3800" dirty="0">
                <a:latin typeface="Cambria" panose="02040503050406030204" pitchFamily="18" charset="0"/>
                <a:ea typeface="Cambria" panose="02040503050406030204" pitchFamily="18" charset="0"/>
              </a:rPr>
              <a:t> in </a:t>
            </a:r>
            <a:r>
              <a:rPr lang="en-GB" sz="3800" dirty="0" err="1">
                <a:latin typeface="Cambria" panose="02040503050406030204" pitchFamily="18" charset="0"/>
                <a:ea typeface="Cambria" panose="02040503050406030204" pitchFamily="18" charset="0"/>
              </a:rPr>
              <a:t>đậm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trong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tâm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trí</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a:t>
            </a:r>
          </a:p>
        </p:txBody>
      </p:sp>
      <p:sp>
        <p:nvSpPr>
          <p:cNvPr id="6" name="Rectangle 5"/>
          <p:cNvSpPr/>
          <p:nvPr/>
        </p:nvSpPr>
        <p:spPr>
          <a:xfrm>
            <a:off x="762000" y="571500"/>
            <a:ext cx="10254154" cy="707886"/>
          </a:xfrm>
          <a:prstGeom prst="rect">
            <a:avLst/>
          </a:prstGeom>
        </p:spPr>
        <p:txBody>
          <a:bodyPr wrap="none">
            <a:spAutoFit/>
          </a:bodyPr>
          <a:lstStyle/>
          <a:p>
            <a:pPr lvl="0"/>
            <a:r>
              <a:rPr lang="en-GB" sz="4000" b="1" dirty="0">
                <a:solidFill>
                  <a:prstClr val="black"/>
                </a:solidFill>
                <a:latin typeface="Cambria" panose="02040503050406030204" pitchFamily="18" charset="0"/>
                <a:ea typeface="Cambria" panose="02040503050406030204" pitchFamily="18" charset="0"/>
              </a:rPr>
              <a:t>2. </a:t>
            </a:r>
            <a:r>
              <a:rPr lang="en-GB" sz="4000" b="1" dirty="0" err="1">
                <a:solidFill>
                  <a:prstClr val="black"/>
                </a:solidFill>
                <a:latin typeface="Cambria" panose="02040503050406030204" pitchFamily="18" charset="0"/>
                <a:ea typeface="Cambria" panose="02040503050406030204" pitchFamily="18" charset="0"/>
              </a:rPr>
              <a:t>Đọc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dưới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dây</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và</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trả</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lời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hỏi</a:t>
            </a:r>
            <a:r>
              <a:rPr lang="en-GB" sz="4000" b="1" dirty="0">
                <a:solidFill>
                  <a:prstClr val="black"/>
                </a:solidFill>
                <a:latin typeface="Cambria" panose="02040503050406030204" pitchFamily="18" charset="0"/>
                <a:ea typeface="Cambria" panose="02040503050406030204" pitchFamily="18" charset="0"/>
              </a:rPr>
              <a:t>.</a:t>
            </a:r>
          </a:p>
        </p:txBody>
      </p:sp>
      <p:sp>
        <p:nvSpPr>
          <p:cNvPr id="34" name="Freeform 3"/>
          <p:cNvSpPr/>
          <p:nvPr/>
        </p:nvSpPr>
        <p:spPr>
          <a:xfrm>
            <a:off x="14414298" y="3924300"/>
            <a:ext cx="3298495" cy="4295880"/>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2"/>
            <a:stretch>
              <a:fillRect l="-11111" t="-34278" b="-5412"/>
            </a:stretch>
          </a:blipFill>
        </p:spPr>
      </p:sp>
      <p:sp>
        <p:nvSpPr>
          <p:cNvPr id="35" name="Freeform 2"/>
          <p:cNvSpPr/>
          <p:nvPr/>
        </p:nvSpPr>
        <p:spPr>
          <a:xfrm>
            <a:off x="14571786" y="2171700"/>
            <a:ext cx="2268414" cy="1781279"/>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3"/>
            <a:stretch>
              <a:fillRect l="-16216" t="-15950" r="-54954" b="-216564"/>
            </a:stretch>
          </a:blipFill>
        </p:spPr>
      </p:sp>
    </p:spTree>
    <p:extLst>
      <p:ext uri="{BB962C8B-B14F-4D97-AF65-F5344CB8AC3E}">
        <p14:creationId xmlns:p14="http://schemas.microsoft.com/office/powerpoint/2010/main" val="22947896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360322" y="-3407824"/>
            <a:ext cx="9567351"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sp>
      <p:sp>
        <p:nvSpPr>
          <p:cNvPr id="4" name="Rectangle 3"/>
          <p:cNvSpPr/>
          <p:nvPr/>
        </p:nvSpPr>
        <p:spPr>
          <a:xfrm>
            <a:off x="732692" y="1122485"/>
            <a:ext cx="16717108" cy="1261884"/>
          </a:xfrm>
          <a:prstGeom prst="rect">
            <a:avLst/>
          </a:prstGeom>
        </p:spPr>
        <p:txBody>
          <a:bodyPr wrap="square">
            <a:spAutoFit/>
          </a:bodyPr>
          <a:lstStyle/>
          <a:p>
            <a:pPr algn="just"/>
            <a:r>
              <a:rPr lang="en-GB" sz="3800" dirty="0">
                <a:latin typeface="Cambria" panose="02040503050406030204" pitchFamily="18" charset="0"/>
                <a:ea typeface="Cambria" panose="02040503050406030204" pitchFamily="18" charset="0"/>
              </a:rPr>
              <a:t>b. </a:t>
            </a:r>
            <a:r>
              <a:rPr lang="vi-VN" sz="3800" dirty="0">
                <a:latin typeface="Cambria" panose="02040503050406030204" pitchFamily="18" charset="0"/>
                <a:ea typeface="Cambria" panose="02040503050406030204" pitchFamily="18" charset="0"/>
              </a:rPr>
              <a:t>Tìm các câu văn trong đoạn ứng với phần mở đầu, triển khai, kết thúc của đoạn văn và xác định nội dung tương ứng của mỗi phần.</a:t>
            </a:r>
            <a:endParaRPr lang="en-GB" sz="3800" dirty="0">
              <a:latin typeface="Cambria" panose="02040503050406030204" pitchFamily="18" charset="0"/>
              <a:ea typeface="Cambria" panose="02040503050406030204" pitchFamily="18" charset="0"/>
            </a:endParaRPr>
          </a:p>
        </p:txBody>
      </p:sp>
      <p:sp>
        <p:nvSpPr>
          <p:cNvPr id="3" name="Rectangle 2"/>
          <p:cNvSpPr/>
          <p:nvPr/>
        </p:nvSpPr>
        <p:spPr>
          <a:xfrm>
            <a:off x="970841" y="8585880"/>
            <a:ext cx="16461356"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c. Tìm trong đoạn văn những từ ngữ hoặc câu văn thể hiện tình cảm, cảm xúc của người viết.</a:t>
            </a:r>
            <a:endParaRPr lang="en-GB" sz="3800" i="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756140" y="491543"/>
            <a:ext cx="11512060" cy="677108"/>
          </a:xfrm>
          <a:prstGeom prst="rect">
            <a:avLst/>
          </a:prstGeom>
        </p:spPr>
        <p:txBody>
          <a:bodyPr wrap="square">
            <a:spAutoFit/>
          </a:bodyPr>
          <a:lstStyle/>
          <a:p>
            <a:pPr lvl="0" algn="just"/>
            <a:r>
              <a:rPr lang="en-GB" sz="3800" dirty="0">
                <a:solidFill>
                  <a:prstClr val="black"/>
                </a:solidFill>
                <a:latin typeface="Cambria" panose="02040503050406030204" pitchFamily="18" charset="0"/>
                <a:ea typeface="Cambria" panose="02040503050406030204" pitchFamily="18" charset="0"/>
              </a:rPr>
              <a:t>a. </a:t>
            </a:r>
            <a:r>
              <a:rPr lang="vi-VN" sz="3800" dirty="0">
                <a:solidFill>
                  <a:prstClr val="black"/>
                </a:solidFill>
                <a:latin typeface="Cambria" panose="02040503050406030204" pitchFamily="18" charset="0"/>
                <a:ea typeface="Cambria" panose="02040503050406030204" pitchFamily="18" charset="0"/>
              </a:rPr>
              <a:t>Người viết muốn nói điều gì qua đoạn văn trên?</a:t>
            </a:r>
            <a:endParaRPr lang="en-GB" sz="3800" dirty="0">
              <a:solidFill>
                <a:prstClr val="black"/>
              </a:solidFill>
              <a:latin typeface="Cambria" panose="02040503050406030204" pitchFamily="18" charset="0"/>
              <a:ea typeface="Cambria" panose="02040503050406030204" pitchFamily="18" charset="0"/>
            </a:endParaRPr>
          </a:p>
        </p:txBody>
      </p:sp>
      <p:grpSp>
        <p:nvGrpSpPr>
          <p:cNvPr id="31" name="Group 30"/>
          <p:cNvGrpSpPr/>
          <p:nvPr/>
        </p:nvGrpSpPr>
        <p:grpSpPr>
          <a:xfrm>
            <a:off x="3834536" y="6201651"/>
            <a:ext cx="12019193" cy="2308324"/>
            <a:chOff x="3834536" y="6201651"/>
            <a:chExt cx="12019193" cy="2308324"/>
          </a:xfrm>
        </p:grpSpPr>
        <p:sp>
          <p:nvSpPr>
            <p:cNvPr id="17" name="Rounded Rectangle 8"/>
            <p:cNvSpPr/>
            <p:nvPr/>
          </p:nvSpPr>
          <p:spPr>
            <a:xfrm>
              <a:off x="3834536" y="6233862"/>
              <a:ext cx="12019193" cy="2243902"/>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962400" y="6201651"/>
              <a:ext cx="11815129" cy="2308324"/>
            </a:xfrm>
            <a:prstGeom prst="rect">
              <a:avLst/>
            </a:prstGeom>
          </p:spPr>
          <p:txBody>
            <a:bodyPr wrap="square">
              <a:spAutoFit/>
            </a:bodyPr>
            <a:lstStyle/>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600" dirty="0">
                <a:solidFill>
                  <a:prstClr val="black"/>
                </a:solidFill>
                <a:latin typeface="Cambria" panose="02040503050406030204" pitchFamily="18" charset="0"/>
                <a:ea typeface="Cambria" panose="02040503050406030204" pitchFamily="18" charset="0"/>
              </a:endParaRPr>
            </a:p>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600" dirty="0">
                <a:solidFill>
                  <a:prstClr val="black"/>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970841" y="2512640"/>
            <a:ext cx="2426252" cy="1517664"/>
            <a:chOff x="700453" y="3549636"/>
            <a:chExt cx="2426252" cy="1517664"/>
          </a:xfrm>
        </p:grpSpPr>
        <p:sp>
          <p:nvSpPr>
            <p:cNvPr id="7"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06406" y="3901284"/>
              <a:ext cx="1758815"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Mở đầu</a:t>
              </a:r>
              <a:endParaRPr lang="en-GB" dirty="0"/>
            </a:p>
          </p:txBody>
        </p:sp>
      </p:grpSp>
      <p:grpSp>
        <p:nvGrpSpPr>
          <p:cNvPr id="19" name="Group 18"/>
          <p:cNvGrpSpPr/>
          <p:nvPr/>
        </p:nvGrpSpPr>
        <p:grpSpPr>
          <a:xfrm>
            <a:off x="970842" y="4377004"/>
            <a:ext cx="2426251" cy="1485196"/>
            <a:chOff x="2362201" y="4582035"/>
            <a:chExt cx="2426251" cy="1485196"/>
          </a:xfrm>
        </p:grpSpPr>
        <p:sp>
          <p:nvSpPr>
            <p:cNvPr id="11"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422125" y="4927807"/>
              <a:ext cx="2306401"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Triển khai</a:t>
              </a:r>
              <a:endParaRPr lang="en-GB" dirty="0"/>
            </a:p>
          </p:txBody>
        </p:sp>
      </p:grpSp>
      <p:grpSp>
        <p:nvGrpSpPr>
          <p:cNvPr id="21" name="Group 20"/>
          <p:cNvGrpSpPr/>
          <p:nvPr/>
        </p:nvGrpSpPr>
        <p:grpSpPr>
          <a:xfrm>
            <a:off x="1123403" y="6302997"/>
            <a:ext cx="2286000" cy="1461538"/>
            <a:chOff x="2667000" y="6441094"/>
            <a:chExt cx="2286000" cy="1461538"/>
          </a:xfrm>
        </p:grpSpPr>
        <p:sp>
          <p:nvSpPr>
            <p:cNvPr id="12" name="Rectangle 6"/>
            <p:cNvSpPr/>
            <p:nvPr/>
          </p:nvSpPr>
          <p:spPr>
            <a:xfrm>
              <a:off x="2667000" y="6441094"/>
              <a:ext cx="2286000" cy="1461538"/>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68532" y="6851661"/>
              <a:ext cx="1908408"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Kết thúc</a:t>
              </a:r>
              <a:endParaRPr lang="en-GB" dirty="0"/>
            </a:p>
          </p:txBody>
        </p:sp>
      </p:grpSp>
      <p:grpSp>
        <p:nvGrpSpPr>
          <p:cNvPr id="8" name="Group 7"/>
          <p:cNvGrpSpPr/>
          <p:nvPr/>
        </p:nvGrpSpPr>
        <p:grpSpPr>
          <a:xfrm>
            <a:off x="3834536" y="4376271"/>
            <a:ext cx="11938864" cy="1382056"/>
            <a:chOff x="3834536" y="4376271"/>
            <a:chExt cx="11938864" cy="1382056"/>
          </a:xfrm>
        </p:grpSpPr>
        <p:sp>
          <p:nvSpPr>
            <p:cNvPr id="16" name="Rounded Rectangle 8"/>
            <p:cNvSpPr/>
            <p:nvPr/>
          </p:nvSpPr>
          <p:spPr>
            <a:xfrm>
              <a:off x="3834536" y="4376271"/>
              <a:ext cx="11938864" cy="1382056"/>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68560" y="4414722"/>
              <a:ext cx="11471311"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800" dirty="0">
                <a:solidFill>
                  <a:prstClr val="black"/>
                </a:solidFill>
                <a:latin typeface="Cambria" panose="02040503050406030204" pitchFamily="18" charset="0"/>
                <a:ea typeface="Cambria" panose="02040503050406030204" pitchFamily="18" charset="0"/>
              </a:endParaRPr>
            </a:p>
          </p:txBody>
        </p:sp>
      </p:grpSp>
      <p:grpSp>
        <p:nvGrpSpPr>
          <p:cNvPr id="22" name="Group 21"/>
          <p:cNvGrpSpPr/>
          <p:nvPr/>
        </p:nvGrpSpPr>
        <p:grpSpPr>
          <a:xfrm>
            <a:off x="16053206" y="2315839"/>
            <a:ext cx="2079059" cy="5097222"/>
            <a:chOff x="15814731" y="5710033"/>
            <a:chExt cx="2079059" cy="5097222"/>
          </a:xfrm>
        </p:grpSpPr>
        <p:sp>
          <p:nvSpPr>
            <p:cNvPr id="23" name="Freeform 21"/>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sp>
        <p:grpSp>
          <p:nvGrpSpPr>
            <p:cNvPr id="24" name="Group 23"/>
            <p:cNvGrpSpPr/>
            <p:nvPr/>
          </p:nvGrpSpPr>
          <p:grpSpPr>
            <a:xfrm>
              <a:off x="15936007" y="6917725"/>
              <a:ext cx="1773794" cy="3323988"/>
              <a:chOff x="8960373" y="2693919"/>
              <a:chExt cx="3941476" cy="3323988"/>
            </a:xfrm>
          </p:grpSpPr>
          <p:sp>
            <p:nvSpPr>
              <p:cNvPr id="27" name="TextBox 9"/>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28" name="TextBox 9"/>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25" name="Freeform 23"/>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32" name="Group 31"/>
          <p:cNvGrpSpPr/>
          <p:nvPr/>
        </p:nvGrpSpPr>
        <p:grpSpPr>
          <a:xfrm>
            <a:off x="3834536" y="2738071"/>
            <a:ext cx="11938864" cy="1162665"/>
            <a:chOff x="3834536" y="2738071"/>
            <a:chExt cx="11938864" cy="1162665"/>
          </a:xfrm>
        </p:grpSpPr>
        <p:sp>
          <p:nvSpPr>
            <p:cNvPr id="9" name="Rounded Rectangle 8"/>
            <p:cNvSpPr/>
            <p:nvPr/>
          </p:nvSpPr>
          <p:spPr>
            <a:xfrm>
              <a:off x="3834536" y="2738071"/>
              <a:ext cx="11938864" cy="1162665"/>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78933" y="2932918"/>
              <a:ext cx="11471311" cy="677108"/>
            </a:xfrm>
            <a:prstGeom prst="rect">
              <a:avLst/>
            </a:prstGeom>
          </p:spPr>
          <p:txBody>
            <a:bodyPr wrap="square">
              <a:spAutoFit/>
            </a:bodyPr>
            <a:lstStyle/>
            <a:p>
              <a:pPr lvl="0" algn="just"/>
              <a:r>
                <a:rPr lang="en-GB" sz="3800" dirty="0" err="1">
                  <a:solidFill>
                    <a:prstClr val="black"/>
                  </a:solidFill>
                  <a:latin typeface="Cambria" panose="02040503050406030204" pitchFamily="18" charset="0"/>
                  <a:ea typeface="Cambria" panose="02040503050406030204" pitchFamily="18" charset="0"/>
                </a:rPr>
                <a:t>Nhấn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mạnh</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tượng</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của</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câu</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chuyện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đối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với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bản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thân</a:t>
              </a:r>
              <a:r>
                <a:rPr lang="en-GB" sz="3800" dirty="0">
                  <a:solidFill>
                    <a:prstClr val="black"/>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9723473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719</Words>
  <Application>Microsoft Office PowerPoint</Application>
  <PresentationFormat>Custom</PresentationFormat>
  <Paragraphs>35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Cambria</vt:lpstr>
      <vt:lpstr>Calibri</vt:lpstr>
      <vt:lpstr>Times New Roman</vt:lpstr>
      <vt:lpstr>SVN-Newton</vt:lpstr>
      <vt:lpstr>Arial</vt:lpstr>
      <vt:lpstr>#9Slide06 SVNDope Script</vt:lpstr>
      <vt:lpstr>#9Slide05 SVNClementine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T12_Viet</dc:title>
  <cp:lastModifiedBy>Administrator</cp:lastModifiedBy>
  <cp:revision>32</cp:revision>
  <dcterms:created xsi:type="dcterms:W3CDTF">2006-08-16T00:00:00Z</dcterms:created>
  <dcterms:modified xsi:type="dcterms:W3CDTF">2024-11-27T02:39:21Z</dcterms:modified>
  <dc:identifier>DAGSnYHHzbs</dc:identifier>
</cp:coreProperties>
</file>