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9" r:id="rId3"/>
    <p:sldId id="279" r:id="rId4"/>
    <p:sldId id="280" r:id="rId5"/>
    <p:sldId id="281" r:id="rId6"/>
    <p:sldId id="282" r:id="rId7"/>
    <p:sldId id="283" r:id="rId8"/>
    <p:sldId id="263" r:id="rId9"/>
    <p:sldId id="286" r:id="rId10"/>
    <p:sldId id="288" r:id="rId11"/>
    <p:sldId id="289" r:id="rId12"/>
    <p:sldId id="2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4660"/>
  </p:normalViewPr>
  <p:slideViewPr>
    <p:cSldViewPr snapToGrid="0">
      <p:cViewPr varScale="1">
        <p:scale>
          <a:sx n="60" d="100"/>
          <a:sy n="60" d="100"/>
        </p:scale>
        <p:origin x="1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1DA9-9D8A-0E64-7223-2925199C7C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F2B0F870-41D2-EBEF-7A97-798BD6BCCE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7FBAD338-F966-D507-A003-A92DCCE16BF8}"/>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5" name="Footer Placeholder 4">
            <a:extLst>
              <a:ext uri="{FF2B5EF4-FFF2-40B4-BE49-F238E27FC236}">
                <a16:creationId xmlns:a16="http://schemas.microsoft.com/office/drawing/2014/main" id="{46A06448-97A5-F1A5-CC1C-4E6F631C64B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A485A74-B736-C316-6958-A6AB77C8E3C2}"/>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348185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FB7B-93FA-FD9C-3823-C97C297EE2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4F724B0-4781-ED98-76A2-8711AC3A1E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3B3C252-197F-D7FE-DAD1-9FC953363A3E}"/>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5" name="Footer Placeholder 4">
            <a:extLst>
              <a:ext uri="{FF2B5EF4-FFF2-40B4-BE49-F238E27FC236}">
                <a16:creationId xmlns:a16="http://schemas.microsoft.com/office/drawing/2014/main" id="{B7A26675-442D-94C5-754A-5E6765EBD97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FE6CA94-271F-E636-561B-A9434926D474}"/>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147316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18B6C-1689-51A2-59DD-99BA48C0BE0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2E42132-C3D7-D157-A91B-79AB044F82A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BFB3B48-CD2C-47BA-5868-4455B3D73313}"/>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5" name="Footer Placeholder 4">
            <a:extLst>
              <a:ext uri="{FF2B5EF4-FFF2-40B4-BE49-F238E27FC236}">
                <a16:creationId xmlns:a16="http://schemas.microsoft.com/office/drawing/2014/main" id="{75111D93-2A5D-D97E-FB2D-54E716736D5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75D65DE-BDED-E823-D902-1DA56978ED59}"/>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56336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259-29F7-618D-67A5-BA2AB19D0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EA96C67-25D1-5335-8DA3-0441B88F9D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D9645EC-347A-C4A2-D991-F9E6F3758A16}"/>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5" name="Footer Placeholder 4">
            <a:extLst>
              <a:ext uri="{FF2B5EF4-FFF2-40B4-BE49-F238E27FC236}">
                <a16:creationId xmlns:a16="http://schemas.microsoft.com/office/drawing/2014/main" id="{BA1E2BE7-9911-CE76-3AE1-8CEA7434372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F959004-DC84-F71E-0899-4C466A55658B}"/>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202926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6001-AE8C-3978-7A3F-66EDF81C28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499C309-7F55-BC4A-EF4C-80BED41A93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3506E-1AFA-018C-640E-16D022C08D02}"/>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5" name="Footer Placeholder 4">
            <a:extLst>
              <a:ext uri="{FF2B5EF4-FFF2-40B4-BE49-F238E27FC236}">
                <a16:creationId xmlns:a16="http://schemas.microsoft.com/office/drawing/2014/main" id="{E851DBB6-9A56-3274-098D-10F2B48E415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252B9CA-7DB3-6F97-EE07-276EA3EB2F14}"/>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36415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EA71-D245-2318-874F-9A1B86BE2F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0022D32-F9F8-E460-5C61-DC6B1334373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05FA890-3105-62CE-2BF7-8342694439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8D368C39-E1BE-DFB1-8CCC-67AF736D354F}"/>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6" name="Footer Placeholder 5">
            <a:extLst>
              <a:ext uri="{FF2B5EF4-FFF2-40B4-BE49-F238E27FC236}">
                <a16:creationId xmlns:a16="http://schemas.microsoft.com/office/drawing/2014/main" id="{B25F0FAF-EE25-756D-AB00-09C3B656427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C0F97834-491A-3CC7-E8FC-7E660FEA63E5}"/>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1015393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589-CA4E-AF93-C0B7-24D1791D34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852113EF-88C3-486C-143F-D419C09030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7550A-F17C-ABC4-5976-94016FDFD1B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ECF68AE-04C2-C8BA-8F15-E4F1D75F01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6B472-EF8B-1D70-ED48-6A8F0CE34AA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FC0269BD-75AE-3C27-D094-ED12FBA853E2}"/>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8" name="Footer Placeholder 7">
            <a:extLst>
              <a:ext uri="{FF2B5EF4-FFF2-40B4-BE49-F238E27FC236}">
                <a16:creationId xmlns:a16="http://schemas.microsoft.com/office/drawing/2014/main" id="{4971CA12-82AE-22E4-8753-BD169363D80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6094E1C3-1D9F-454B-D19E-3206F5F33C3E}"/>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4214306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55A6-C111-F53C-BFBE-C0D97E48F9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70AC48A-2407-59BF-379E-474345AFEDA9}"/>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4" name="Footer Placeholder 3">
            <a:extLst>
              <a:ext uri="{FF2B5EF4-FFF2-40B4-BE49-F238E27FC236}">
                <a16:creationId xmlns:a16="http://schemas.microsoft.com/office/drawing/2014/main" id="{CE3C32DB-87DF-B7F5-02DB-56FEB107417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628BA441-6F4E-B441-A301-7D426A5F71A2}"/>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148370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40166-B3CA-E13C-ED2D-34F154FF90FE}"/>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3" name="Footer Placeholder 2">
            <a:extLst>
              <a:ext uri="{FF2B5EF4-FFF2-40B4-BE49-F238E27FC236}">
                <a16:creationId xmlns:a16="http://schemas.microsoft.com/office/drawing/2014/main" id="{AA071F5D-51AB-6296-41A5-64C243F82B8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85D03C2E-E0ED-9573-C59B-A6AF83E18277}"/>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310135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2356-932C-A50E-2BCF-F59B94C7B0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059C2DF-4FD3-4A53-5ADB-B61769A8D7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98310D3-223C-83F0-2D0C-9CA8D20FF7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40B4A-A9DD-DD16-1D4B-A9405C8841EE}"/>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6" name="Footer Placeholder 5">
            <a:extLst>
              <a:ext uri="{FF2B5EF4-FFF2-40B4-BE49-F238E27FC236}">
                <a16:creationId xmlns:a16="http://schemas.microsoft.com/office/drawing/2014/main" id="{BE18D25F-19F8-17E9-4029-397FAE4A7A8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0FBE839-B6E9-C0C5-C966-8DEE6ADDC8C8}"/>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244748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1EDE-C375-E420-01EA-C344DC2009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35A4C93B-7D58-8FE4-8BF0-69F9B0FDD8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E901A6E0-E6B7-FB81-0DD4-9A7C27250C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DD838-8158-2F4D-3989-37D3D9FC889B}"/>
              </a:ext>
            </a:extLst>
          </p:cNvPr>
          <p:cNvSpPr>
            <a:spLocks noGrp="1"/>
          </p:cNvSpPr>
          <p:nvPr>
            <p:ph type="dt" sz="half" idx="10"/>
          </p:nvPr>
        </p:nvSpPr>
        <p:spPr>
          <a:xfrm>
            <a:off x="838200" y="6356350"/>
            <a:ext cx="2743200" cy="365125"/>
          </a:xfrm>
          <a:prstGeom prst="rect">
            <a:avLst/>
          </a:prstGeom>
        </p:spPr>
        <p:txBody>
          <a:bodyPr/>
          <a:lstStyle/>
          <a:p>
            <a:fld id="{3F6C1650-FF6C-4131-8B2E-99DC5E1E0207}" type="datetimeFigureOut">
              <a:rPr lang="en-SG" smtClean="0"/>
              <a:t>27/11/2024</a:t>
            </a:fld>
            <a:endParaRPr lang="en-SG"/>
          </a:p>
        </p:txBody>
      </p:sp>
      <p:sp>
        <p:nvSpPr>
          <p:cNvPr id="6" name="Footer Placeholder 5">
            <a:extLst>
              <a:ext uri="{FF2B5EF4-FFF2-40B4-BE49-F238E27FC236}">
                <a16:creationId xmlns:a16="http://schemas.microsoft.com/office/drawing/2014/main" id="{BE4AA416-F015-940E-3842-88138C39EFB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3E9D456-B129-CC05-CDF9-74A36350F31A}"/>
              </a:ext>
            </a:extLst>
          </p:cNvPr>
          <p:cNvSpPr>
            <a:spLocks noGrp="1"/>
          </p:cNvSpPr>
          <p:nvPr>
            <p:ph type="sldNum" sz="quarter" idx="12"/>
          </p:nvPr>
        </p:nvSpPr>
        <p:spPr>
          <a:xfrm>
            <a:off x="8610600" y="6356350"/>
            <a:ext cx="2743200" cy="365125"/>
          </a:xfrm>
          <a:prstGeom prst="rect">
            <a:avLst/>
          </a:prstGeom>
        </p:spPr>
        <p:txBody>
          <a:bodyPr/>
          <a:lstStyle/>
          <a:p>
            <a:fld id="{BB03E661-8C2D-450E-80DA-95B563AD3D31}" type="slidenum">
              <a:rPr lang="en-SG" smtClean="0"/>
              <a:t>‹#›</a:t>
            </a:fld>
            <a:endParaRPr lang="en-SG"/>
          </a:p>
        </p:txBody>
      </p:sp>
    </p:spTree>
    <p:extLst>
      <p:ext uri="{BB962C8B-B14F-4D97-AF65-F5344CB8AC3E}">
        <p14:creationId xmlns:p14="http://schemas.microsoft.com/office/powerpoint/2010/main" val="254127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8C3251F1-9A0B-2175-6AE6-42244DD9736B}"/>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CB45DE12-0F59-C919-33DC-000290B4F1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5" name="Picture 14">
            <a:extLst>
              <a:ext uri="{FF2B5EF4-FFF2-40B4-BE49-F238E27FC236}">
                <a16:creationId xmlns:a16="http://schemas.microsoft.com/office/drawing/2014/main" id="{365273FD-6601-0A74-13B6-44B195A6C51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8" name="Picture 6">
            <a:extLst>
              <a:ext uri="{FF2B5EF4-FFF2-40B4-BE49-F238E27FC236}">
                <a16:creationId xmlns:a16="http://schemas.microsoft.com/office/drawing/2014/main" id="{C86F7637-93C5-5E2E-3CA6-C44071E3A1B3}"/>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8D778421-2DD9-1E6D-800C-78884B9B07B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7347C459-66E6-A651-0DBF-DB288014ACF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48B8811D-0532-47E3-1F06-C41A56134BA9}"/>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B3DC1AB2-9AE6-B72C-070E-DC6CCF60C6E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502FCBCD-A624-524B-EACE-D7085439AE90}"/>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1AF1DDA6-CBF6-E3C0-2B98-0724D9B2FDA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8E518023-C166-A424-6C6C-9B792D958DE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447558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851CE-1518-7603-CE6D-82ECFFDFCD73}"/>
              </a:ext>
            </a:extLst>
          </p:cNvPr>
          <p:cNvPicPr>
            <a:picLocks noChangeAspect="1"/>
          </p:cNvPicPr>
          <p:nvPr/>
        </p:nvPicPr>
        <p:blipFill>
          <a:blip r:embed="rId2"/>
          <a:stretch>
            <a:fillRect/>
          </a:stretch>
        </p:blipFill>
        <p:spPr>
          <a:xfrm>
            <a:off x="1439097" y="934933"/>
            <a:ext cx="9313805" cy="2906930"/>
          </a:xfrm>
          <a:prstGeom prst="rect">
            <a:avLst/>
          </a:prstGeom>
        </p:spPr>
      </p:pic>
      <p:pic>
        <p:nvPicPr>
          <p:cNvPr id="5" name="Picture 4">
            <a:extLst>
              <a:ext uri="{FF2B5EF4-FFF2-40B4-BE49-F238E27FC236}">
                <a16:creationId xmlns:a16="http://schemas.microsoft.com/office/drawing/2014/main" id="{158A6964-8668-D2FE-8F63-0424045C1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 y="-233784"/>
            <a:ext cx="1573971" cy="1573971"/>
          </a:xfrm>
          <a:prstGeom prst="rect">
            <a:avLst/>
          </a:prstGeom>
        </p:spPr>
      </p:pic>
      <p:pic>
        <p:nvPicPr>
          <p:cNvPr id="6" name="Picture 5">
            <a:extLst>
              <a:ext uri="{FF2B5EF4-FFF2-40B4-BE49-F238E27FC236}">
                <a16:creationId xmlns:a16="http://schemas.microsoft.com/office/drawing/2014/main" id="{5C0D331A-DB0D-D770-72FA-94EAD8A1B3E2}"/>
              </a:ext>
            </a:extLst>
          </p:cNvPr>
          <p:cNvPicPr>
            <a:picLocks noChangeAspect="1"/>
          </p:cNvPicPr>
          <p:nvPr/>
        </p:nvPicPr>
        <p:blipFill>
          <a:blip r:embed="rId4"/>
          <a:srcRect r="65134" b="12674"/>
          <a:stretch/>
        </p:blipFill>
        <p:spPr>
          <a:xfrm>
            <a:off x="4849946" y="0"/>
            <a:ext cx="2109654" cy="1199990"/>
          </a:xfrm>
          <a:prstGeom prst="rect">
            <a:avLst/>
          </a:prstGeom>
        </p:spPr>
      </p:pic>
      <p:pic>
        <p:nvPicPr>
          <p:cNvPr id="7" name="Picture 6">
            <a:extLst>
              <a:ext uri="{FF2B5EF4-FFF2-40B4-BE49-F238E27FC236}">
                <a16:creationId xmlns:a16="http://schemas.microsoft.com/office/drawing/2014/main" id="{10BCEF25-C4EA-AACD-0497-EBBB3BD94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667"/>
          <a:stretch/>
        </p:blipFill>
        <p:spPr>
          <a:xfrm>
            <a:off x="11127736" y="5446071"/>
            <a:ext cx="1332018" cy="1411929"/>
          </a:xfrm>
          <a:prstGeom prst="rect">
            <a:avLst/>
          </a:prstGeom>
        </p:spPr>
      </p:pic>
      <p:pic>
        <p:nvPicPr>
          <p:cNvPr id="10" name="Picture 9">
            <a:extLst>
              <a:ext uri="{FF2B5EF4-FFF2-40B4-BE49-F238E27FC236}">
                <a16:creationId xmlns:a16="http://schemas.microsoft.com/office/drawing/2014/main" id="{C3497E0E-ADB3-4039-87E7-F0BC15F3A2B7}"/>
              </a:ext>
            </a:extLst>
          </p:cNvPr>
          <p:cNvPicPr>
            <a:picLocks noChangeAspect="1"/>
          </p:cNvPicPr>
          <p:nvPr/>
        </p:nvPicPr>
        <p:blipFill>
          <a:blip r:embed="rId6"/>
          <a:stretch>
            <a:fillRect/>
          </a:stretch>
        </p:blipFill>
        <p:spPr>
          <a:xfrm>
            <a:off x="5904773" y="4159363"/>
            <a:ext cx="2609314" cy="432854"/>
          </a:xfrm>
          <a:prstGeom prst="rect">
            <a:avLst/>
          </a:prstGeom>
        </p:spPr>
      </p:pic>
    </p:spTree>
    <p:extLst>
      <p:ext uri="{BB962C8B-B14F-4D97-AF65-F5344CB8AC3E}">
        <p14:creationId xmlns:p14="http://schemas.microsoft.com/office/powerpoint/2010/main" val="82993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
            <a:extLst>
              <a:ext uri="{FF2B5EF4-FFF2-40B4-BE49-F238E27FC236}">
                <a16:creationId xmlns:a16="http://schemas.microsoft.com/office/drawing/2014/main" id="{5C7D0C3C-CE6E-9290-37BD-3A4BAD6B6E09}"/>
              </a:ext>
            </a:extLst>
          </p:cNvPr>
          <p:cNvSpPr/>
          <p:nvPr/>
        </p:nvSpPr>
        <p:spPr>
          <a:xfrm>
            <a:off x="109213"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EBAB4148-D6E2-8922-705E-A70516E498BC}"/>
              </a:ext>
            </a:extLst>
          </p:cNvPr>
          <p:cNvPicPr>
            <a:picLocks noChangeAspect="1"/>
          </p:cNvPicPr>
          <p:nvPr/>
        </p:nvPicPr>
        <p:blipFill>
          <a:blip r:embed="rId4"/>
          <a:stretch>
            <a:fillRect/>
          </a:stretch>
        </p:blipFill>
        <p:spPr>
          <a:xfrm>
            <a:off x="322780" y="192257"/>
            <a:ext cx="11107220" cy="1788803"/>
          </a:xfrm>
          <a:prstGeom prst="rect">
            <a:avLst/>
          </a:prstGeom>
        </p:spPr>
      </p:pic>
      <p:sp>
        <p:nvSpPr>
          <p:cNvPr id="10" name="圆角矩形 17">
            <a:extLst>
              <a:ext uri="{FF2B5EF4-FFF2-40B4-BE49-F238E27FC236}">
                <a16:creationId xmlns:a16="http://schemas.microsoft.com/office/drawing/2014/main" id="{CA034165-F62A-DAAD-7485-63951DE92F58}"/>
              </a:ext>
            </a:extLst>
          </p:cNvPr>
          <p:cNvSpPr/>
          <p:nvPr/>
        </p:nvSpPr>
        <p:spPr>
          <a:xfrm>
            <a:off x="475180" y="2279790"/>
            <a:ext cx="5805877" cy="316836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000" b="1" i="1"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Luật chơi: </a:t>
            </a:r>
            <a:r>
              <a:rPr kumimoji="0" lang="vi-VN" sz="3000" b="1"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Chia lớp thành 2 đội chơi, mỗi đội cử 5 thành viên tham gia, mỗi người chơi gắn 1 nghĩa của nó với từ thích hợp. Đội nào đúng và nhanh nhất là đội chiến thắng.</a:t>
            </a:r>
          </a:p>
        </p:txBody>
      </p:sp>
      <p:pic>
        <p:nvPicPr>
          <p:cNvPr id="11" name="ĐẾM NGƯỢC 2 PHÚT - BÓNG SỐ">
            <a:hlinkClick r:id="" action="ppaction://media"/>
            <a:extLst>
              <a:ext uri="{FF2B5EF4-FFF2-40B4-BE49-F238E27FC236}">
                <a16:creationId xmlns:a16="http://schemas.microsoft.com/office/drawing/2014/main" id="{F6048024-895D-2F59-04F7-196200C2C6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80638" y="2388649"/>
            <a:ext cx="5236182" cy="2945352"/>
          </a:xfrm>
          <a:prstGeom prst="rect">
            <a:avLst/>
          </a:prstGeom>
        </p:spPr>
      </p:pic>
    </p:spTree>
    <p:extLst>
      <p:ext uri="{BB962C8B-B14F-4D97-AF65-F5344CB8AC3E}">
        <p14:creationId xmlns:p14="http://schemas.microsoft.com/office/powerpoint/2010/main" val="39593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
            <a:extLst>
              <a:ext uri="{FF2B5EF4-FFF2-40B4-BE49-F238E27FC236}">
                <a16:creationId xmlns:a16="http://schemas.microsoft.com/office/drawing/2014/main" id="{5C7D0C3C-CE6E-9290-37BD-3A4BAD6B6E09}"/>
              </a:ext>
            </a:extLst>
          </p:cNvPr>
          <p:cNvSpPr/>
          <p:nvPr/>
        </p:nvSpPr>
        <p:spPr>
          <a:xfrm>
            <a:off x="109213"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5">
            <a:extLst>
              <a:ext uri="{FF2B5EF4-FFF2-40B4-BE49-F238E27FC236}">
                <a16:creationId xmlns:a16="http://schemas.microsoft.com/office/drawing/2014/main" id="{6A750388-0B3D-29CC-C525-203435EB4F89}"/>
              </a:ext>
            </a:extLst>
          </p:cNvPr>
          <p:cNvSpPr/>
          <p:nvPr/>
        </p:nvSpPr>
        <p:spPr>
          <a:xfrm>
            <a:off x="1678479" y="309733"/>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9A965FFE-BD83-BEE5-C6DC-7EF5FF6C619D}"/>
              </a:ext>
            </a:extLst>
          </p:cNvPr>
          <p:cNvSpPr txBox="1"/>
          <p:nvPr/>
        </p:nvSpPr>
        <p:spPr>
          <a:xfrm>
            <a:off x="1763486" y="278956"/>
            <a:ext cx="8262257"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đây:</a:t>
            </a:r>
            <a:endPar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C2172118-8AEB-5396-6E2E-E716DF0D70A6}"/>
              </a:ext>
            </a:extLst>
          </p:cNvPr>
          <p:cNvSpPr/>
          <p:nvPr/>
        </p:nvSpPr>
        <p:spPr>
          <a:xfrm>
            <a:off x="676552" y="1382625"/>
            <a:ext cx="1774548" cy="646331"/>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biên </a:t>
            </a:r>
          </a:p>
        </p:txBody>
      </p:sp>
      <p:sp>
        <p:nvSpPr>
          <p:cNvPr id="8" name="圆角矩形 17">
            <a:extLst>
              <a:ext uri="{FF2B5EF4-FFF2-40B4-BE49-F238E27FC236}">
                <a16:creationId xmlns:a16="http://schemas.microsoft.com/office/drawing/2014/main" id="{6769C666-BFF4-B08A-E62E-6C8AE0067D40}"/>
              </a:ext>
            </a:extLst>
          </p:cNvPr>
          <p:cNvSpPr/>
          <p:nvPr/>
        </p:nvSpPr>
        <p:spPr>
          <a:xfrm>
            <a:off x="3326594" y="1344156"/>
            <a:ext cx="1412997" cy="639346"/>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số</a:t>
            </a:r>
          </a:p>
        </p:txBody>
      </p:sp>
      <p:sp>
        <p:nvSpPr>
          <p:cNvPr id="9" name="圆角矩形 17">
            <a:extLst>
              <a:ext uri="{FF2B5EF4-FFF2-40B4-BE49-F238E27FC236}">
                <a16:creationId xmlns:a16="http://schemas.microsoft.com/office/drawing/2014/main" id="{38B75026-D4C9-E68D-C600-0F53477C3E58}"/>
              </a:ext>
            </a:extLst>
          </p:cNvPr>
          <p:cNvSpPr/>
          <p:nvPr/>
        </p:nvSpPr>
        <p:spPr>
          <a:xfrm>
            <a:off x="5647010" y="1382625"/>
            <a:ext cx="1448041" cy="610245"/>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giá</a:t>
            </a:r>
          </a:p>
        </p:txBody>
      </p:sp>
      <p:sp>
        <p:nvSpPr>
          <p:cNvPr id="13" name="圆角矩形 17">
            <a:extLst>
              <a:ext uri="{FF2B5EF4-FFF2-40B4-BE49-F238E27FC236}">
                <a16:creationId xmlns:a16="http://schemas.microsoft.com/office/drawing/2014/main" id="{4BBBE57A-5E49-BD49-3B33-E20F10A2E55E}"/>
              </a:ext>
            </a:extLst>
          </p:cNvPr>
          <p:cNvSpPr/>
          <p:nvPr/>
        </p:nvSpPr>
        <p:spPr>
          <a:xfrm>
            <a:off x="8014098" y="1334881"/>
            <a:ext cx="1613301" cy="694075"/>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hình</a:t>
            </a:r>
          </a:p>
        </p:txBody>
      </p:sp>
      <p:sp>
        <p:nvSpPr>
          <p:cNvPr id="14" name="圆角矩形 17">
            <a:extLst>
              <a:ext uri="{FF2B5EF4-FFF2-40B4-BE49-F238E27FC236}">
                <a16:creationId xmlns:a16="http://schemas.microsoft.com/office/drawing/2014/main" id="{7B351A80-3DA2-617D-0797-0C915ADE9677}"/>
              </a:ext>
            </a:extLst>
          </p:cNvPr>
          <p:cNvSpPr/>
          <p:nvPr/>
        </p:nvSpPr>
        <p:spPr>
          <a:xfrm>
            <a:off x="10469303" y="1334231"/>
            <a:ext cx="1341697" cy="658640"/>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lí</a:t>
            </a:r>
          </a:p>
        </p:txBody>
      </p:sp>
      <p:sp>
        <p:nvSpPr>
          <p:cNvPr id="15" name="矩形 32">
            <a:extLst>
              <a:ext uri="{FF2B5EF4-FFF2-40B4-BE49-F238E27FC236}">
                <a16:creationId xmlns:a16="http://schemas.microsoft.com/office/drawing/2014/main" id="{64584EB0-B2C1-D9CA-8B09-4C95A376E13B}"/>
              </a:ext>
            </a:extLst>
          </p:cNvPr>
          <p:cNvSpPr/>
          <p:nvPr/>
        </p:nvSpPr>
        <p:spPr>
          <a:xfrm>
            <a:off x="1460500" y="2371594"/>
            <a:ext cx="3860801" cy="105740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14350" marR="0" lvl="0" indent="-514350" algn="ctr" defTabSz="914400" rtl="0" eaLnBrk="1" fontAlgn="auto" latinLnBrk="0" hangingPunct="1">
              <a:lnSpc>
                <a:spcPct val="100000"/>
              </a:lnSpc>
              <a:spcBef>
                <a:spcPts val="0"/>
              </a:spcBef>
              <a:spcAft>
                <a:spcPts val="0"/>
              </a:spcAft>
              <a:buClrTx/>
              <a:buSzTx/>
              <a:buFontTx/>
              <a:buAutoNum type="alphaLcPeriod"/>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không hợp </a:t>
            </a:r>
          </a:p>
          <a:p>
            <a:pPr marR="0" lvl="0" algn="ctr" defTabSz="914400" rtl="0" eaLnBrk="1" fontAlgn="auto" latinLnBrk="0" hangingPunct="1">
              <a:lnSpc>
                <a:spcPct val="100000"/>
              </a:lnSpc>
              <a:spcBef>
                <a:spcPts val="0"/>
              </a:spcBef>
              <a:spcAft>
                <a:spcPts val="0"/>
              </a:spcAft>
              <a:buClrTx/>
              <a:buSzTx/>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lẽ phải</a:t>
            </a:r>
            <a:endPar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6" name="矩形 32">
            <a:extLst>
              <a:ext uri="{FF2B5EF4-FFF2-40B4-BE49-F238E27FC236}">
                <a16:creationId xmlns:a16="http://schemas.microsoft.com/office/drawing/2014/main" id="{4ED0574F-75C0-329B-29D6-2AFDEDC0514D}"/>
              </a:ext>
            </a:extLst>
          </p:cNvPr>
          <p:cNvSpPr/>
          <p:nvPr/>
        </p:nvSpPr>
        <p:spPr>
          <a:xfrm>
            <a:off x="1440931" y="3681230"/>
            <a:ext cx="4206079"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b. nhiều tới mức không đếm được</a:t>
            </a:r>
            <a:endPar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7" name="矩形 32">
            <a:extLst>
              <a:ext uri="{FF2B5EF4-FFF2-40B4-BE49-F238E27FC236}">
                <a16:creationId xmlns:a16="http://schemas.microsoft.com/office/drawing/2014/main" id="{05C01252-C2F3-2CFE-B60A-23C843A3BBB1}"/>
              </a:ext>
            </a:extLst>
          </p:cNvPr>
          <p:cNvSpPr/>
          <p:nvPr/>
        </p:nvSpPr>
        <p:spPr>
          <a:xfrm>
            <a:off x="1763486" y="5513844"/>
            <a:ext cx="3710214"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 </a:t>
            </a:r>
            <a:r>
              <a:rPr kumimoji="0" lang="en-US" altLang="zh-CN"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không</a:t>
            </a:r>
            <a:r>
              <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kumimoji="0" lang="en-US" altLang="zh-CN"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có</a:t>
            </a:r>
            <a:r>
              <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kumimoji="0" lang="en-US" altLang="zh-CN"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hình</a:t>
            </a:r>
            <a:r>
              <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kumimoji="0" lang="en-US" altLang="zh-CN"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dáng</a:t>
            </a:r>
            <a:r>
              <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kumimoji="0" lang="en-US" altLang="zh-CN"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cụ</a:t>
            </a: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thể</a:t>
            </a:r>
            <a:endPar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8" name="矩形 32">
            <a:extLst>
              <a:ext uri="{FF2B5EF4-FFF2-40B4-BE49-F238E27FC236}">
                <a16:creationId xmlns:a16="http://schemas.microsoft.com/office/drawing/2014/main" id="{EB1AD0B6-210E-ED98-7BFF-D329061E95F0}"/>
              </a:ext>
            </a:extLst>
          </p:cNvPr>
          <p:cNvSpPr/>
          <p:nvPr/>
        </p:nvSpPr>
        <p:spPr>
          <a:xfrm>
            <a:off x="7797800" y="2851800"/>
            <a:ext cx="4111792"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d. không thể đánh giá được, rất quý</a:t>
            </a:r>
            <a:endPar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9" name="矩形 32">
            <a:extLst>
              <a:ext uri="{FF2B5EF4-FFF2-40B4-BE49-F238E27FC236}">
                <a16:creationId xmlns:a16="http://schemas.microsoft.com/office/drawing/2014/main" id="{7C23388B-C5C7-9BBE-A52F-C080F0296E26}"/>
              </a:ext>
            </a:extLst>
          </p:cNvPr>
          <p:cNvSpPr/>
          <p:nvPr/>
        </p:nvSpPr>
        <p:spPr>
          <a:xfrm>
            <a:off x="8153798" y="4259514"/>
            <a:ext cx="3657202"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e. không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giới hạn</a:t>
            </a:r>
            <a:endParaRPr kumimoji="0" lang="en-US" altLang="zh-C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Tree>
    <p:extLst>
      <p:ext uri="{BB962C8B-B14F-4D97-AF65-F5344CB8AC3E}">
        <p14:creationId xmlns:p14="http://schemas.microsoft.com/office/powerpoint/2010/main" val="151196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1.11111E-6 L 0.48294 0.45556 " pathEditMode="relative" rAng="0" ptsTypes="AA">
                                      <p:cBhvr>
                                        <p:cTn id="6" dur="2000" fill="hold"/>
                                        <p:tgtEl>
                                          <p:spTgt spid="7"/>
                                        </p:tgtEl>
                                        <p:attrNameLst>
                                          <p:attrName>ppt_x</p:attrName>
                                          <p:attrName>ppt_y</p:attrName>
                                        </p:attrNameLst>
                                      </p:cBhvr>
                                      <p:rCtr x="24141" y="227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2.59259E-6 L -0.27526 0.37315 " pathEditMode="relative" rAng="0" ptsTypes="AA">
                                      <p:cBhvr>
                                        <p:cTn id="10" dur="2000" fill="hold"/>
                                        <p:tgtEl>
                                          <p:spTgt spid="8"/>
                                        </p:tgtEl>
                                        <p:attrNameLst>
                                          <p:attrName>ppt_x</p:attrName>
                                          <p:attrName>ppt_y</p:attrName>
                                        </p:attrNameLst>
                                      </p:cBhvr>
                                      <p:rCtr x="-13763" y="1865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5833E-6 -4.81481E-6 L 0.05937 0.26875 " pathEditMode="relative" rAng="0" ptsTypes="AA">
                                      <p:cBhvr>
                                        <p:cTn id="14" dur="2000" fill="hold"/>
                                        <p:tgtEl>
                                          <p:spTgt spid="9"/>
                                        </p:tgtEl>
                                        <p:attrNameLst>
                                          <p:attrName>ppt_x</p:attrName>
                                          <p:attrName>ppt_y</p:attrName>
                                        </p:attrNameLst>
                                      </p:cBhvr>
                                      <p:rCtr x="2969" y="1342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1.11111E-6 L -0.64323 0.66227 " pathEditMode="relative" rAng="0" ptsTypes="AA">
                                      <p:cBhvr>
                                        <p:cTn id="18" dur="2000" fill="hold"/>
                                        <p:tgtEl>
                                          <p:spTgt spid="13"/>
                                        </p:tgtEl>
                                        <p:attrNameLst>
                                          <p:attrName>ppt_x</p:attrName>
                                          <p:attrName>ppt_y</p:attrName>
                                        </p:attrNameLst>
                                      </p:cBhvr>
                                      <p:rCtr x="-32161" y="3310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75E-6 0.0037 L -0.83971 0.17801 " pathEditMode="relative" rAng="0" ptsTypes="AA">
                                      <p:cBhvr>
                                        <p:cTn id="22" dur="2000" fill="hold"/>
                                        <p:tgtEl>
                                          <p:spTgt spid="14"/>
                                        </p:tgtEl>
                                        <p:attrNameLst>
                                          <p:attrName>ppt_x</p:attrName>
                                          <p:attrName>ppt_y</p:attrName>
                                        </p:attrNameLst>
                                      </p:cBhvr>
                                      <p:rCtr x="-41992"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
            <a:extLst>
              <a:ext uri="{FF2B5EF4-FFF2-40B4-BE49-F238E27FC236}">
                <a16:creationId xmlns:a16="http://schemas.microsoft.com/office/drawing/2014/main" id="{900C142C-8872-3673-2795-8B1CF226D1B4}"/>
              </a:ext>
            </a:extLst>
          </p:cNvPr>
          <p:cNvSpPr/>
          <p:nvPr/>
        </p:nvSpPr>
        <p:spPr>
          <a:xfrm>
            <a:off x="109213"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8D0C1D40-3247-3FFC-468A-D72830823920}"/>
              </a:ext>
            </a:extLst>
          </p:cNvPr>
          <p:cNvSpPr/>
          <p:nvPr/>
        </p:nvSpPr>
        <p:spPr>
          <a:xfrm>
            <a:off x="1830879" y="373233"/>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endParaRPr lang="en-SG" sz="3600" i="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11497FF-A102-CB8E-3E2A-4A13BA967D05}"/>
              </a:ext>
            </a:extLst>
          </p:cNvPr>
          <p:cNvSpPr txBox="1"/>
          <p:nvPr/>
        </p:nvSpPr>
        <p:spPr>
          <a:xfrm>
            <a:off x="2117271" y="342455"/>
            <a:ext cx="8262257" cy="707886"/>
          </a:xfrm>
          <a:prstGeom prst="rect">
            <a:avLst/>
          </a:prstGeom>
          <a:noFill/>
        </p:spPr>
        <p:txBody>
          <a:bodyPr wrap="square">
            <a:spAutoFit/>
          </a:bodyPr>
          <a:lstStyle/>
          <a:p>
            <a:r>
              <a:rPr lang="vi-VN" sz="4000" b="1" dirty="0">
                <a:solidFill>
                  <a:srgbClr val="002060"/>
                </a:solidFill>
                <a:latin typeface="Cambria" panose="02040503050406030204" pitchFamily="18" charset="0"/>
                <a:ea typeface="Cambria" panose="02040503050406030204" pitchFamily="18" charset="0"/>
              </a:rPr>
              <a:t>2. Đặt 2 câu với 2 từ ở bài tập 1.</a:t>
            </a:r>
            <a:endParaRPr lang="en-SG" sz="4000" b="1" dirty="0">
              <a:solidFill>
                <a:srgbClr val="002060"/>
              </a:solidFill>
              <a:latin typeface="Cambria" panose="02040503050406030204" pitchFamily="18" charset="0"/>
              <a:ea typeface="Cambria" panose="02040503050406030204" pitchFamily="18" charset="0"/>
            </a:endParaRPr>
          </a:p>
        </p:txBody>
      </p:sp>
      <p:sp>
        <p:nvSpPr>
          <p:cNvPr id="6" name="圆角矩形 17">
            <a:extLst>
              <a:ext uri="{FF2B5EF4-FFF2-40B4-BE49-F238E27FC236}">
                <a16:creationId xmlns:a16="http://schemas.microsoft.com/office/drawing/2014/main" id="{CC0AEF5E-B140-DB20-B3EA-5A8D1B0C5BB7}"/>
              </a:ext>
            </a:extLst>
          </p:cNvPr>
          <p:cNvSpPr/>
          <p:nvPr/>
        </p:nvSpPr>
        <p:spPr>
          <a:xfrm>
            <a:off x="496798" y="1344156"/>
            <a:ext cx="2363362" cy="689018"/>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biên </a:t>
            </a:r>
          </a:p>
        </p:txBody>
      </p:sp>
      <p:sp>
        <p:nvSpPr>
          <p:cNvPr id="7" name="圆角矩形 17">
            <a:extLst>
              <a:ext uri="{FF2B5EF4-FFF2-40B4-BE49-F238E27FC236}">
                <a16:creationId xmlns:a16="http://schemas.microsoft.com/office/drawing/2014/main" id="{9CD2CDDB-A52F-9960-2F67-FCAC03B8AAFB}"/>
              </a:ext>
            </a:extLst>
          </p:cNvPr>
          <p:cNvSpPr/>
          <p:nvPr/>
        </p:nvSpPr>
        <p:spPr>
          <a:xfrm>
            <a:off x="3326594" y="1344156"/>
            <a:ext cx="1881845" cy="68157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số</a:t>
            </a:r>
          </a:p>
        </p:txBody>
      </p:sp>
      <p:sp>
        <p:nvSpPr>
          <p:cNvPr id="8" name="圆角矩形 17">
            <a:extLst>
              <a:ext uri="{FF2B5EF4-FFF2-40B4-BE49-F238E27FC236}">
                <a16:creationId xmlns:a16="http://schemas.microsoft.com/office/drawing/2014/main" id="{CD08366F-2D62-F9F8-1BFC-03C9CFF1D103}"/>
              </a:ext>
            </a:extLst>
          </p:cNvPr>
          <p:cNvSpPr/>
          <p:nvPr/>
        </p:nvSpPr>
        <p:spPr>
          <a:xfrm>
            <a:off x="5647010" y="1382625"/>
            <a:ext cx="1928517" cy="65054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giá</a:t>
            </a:r>
          </a:p>
        </p:txBody>
      </p:sp>
      <p:sp>
        <p:nvSpPr>
          <p:cNvPr id="9" name="圆角矩形 17">
            <a:extLst>
              <a:ext uri="{FF2B5EF4-FFF2-40B4-BE49-F238E27FC236}">
                <a16:creationId xmlns:a16="http://schemas.microsoft.com/office/drawing/2014/main" id="{4B86DDB8-4639-A0F4-3B5D-B49E16E78D31}"/>
              </a:ext>
            </a:extLst>
          </p:cNvPr>
          <p:cNvSpPr/>
          <p:nvPr/>
        </p:nvSpPr>
        <p:spPr>
          <a:xfrm>
            <a:off x="8014098" y="1334881"/>
            <a:ext cx="1881844" cy="82261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hình</a:t>
            </a:r>
          </a:p>
        </p:txBody>
      </p:sp>
      <p:sp>
        <p:nvSpPr>
          <p:cNvPr id="10" name="圆角矩形 17">
            <a:extLst>
              <a:ext uri="{FF2B5EF4-FFF2-40B4-BE49-F238E27FC236}">
                <a16:creationId xmlns:a16="http://schemas.microsoft.com/office/drawing/2014/main" id="{4E2D3E06-04A5-C922-995B-4FF04BCC90F3}"/>
              </a:ext>
            </a:extLst>
          </p:cNvPr>
          <p:cNvSpPr/>
          <p:nvPr/>
        </p:nvSpPr>
        <p:spPr>
          <a:xfrm>
            <a:off x="10469303" y="1334230"/>
            <a:ext cx="1505338" cy="80229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lí</a:t>
            </a:r>
          </a:p>
        </p:txBody>
      </p:sp>
      <p:pic>
        <p:nvPicPr>
          <p:cNvPr id="11" name="Picture 10">
            <a:extLst>
              <a:ext uri="{FF2B5EF4-FFF2-40B4-BE49-F238E27FC236}">
                <a16:creationId xmlns:a16="http://schemas.microsoft.com/office/drawing/2014/main" id="{E17FA8AD-B680-574A-2BBA-B1517E961722}"/>
              </a:ext>
            </a:extLst>
          </p:cNvPr>
          <p:cNvPicPr>
            <a:picLocks noChangeAspect="1"/>
          </p:cNvPicPr>
          <p:nvPr/>
        </p:nvPicPr>
        <p:blipFill>
          <a:blip r:embed="rId2"/>
          <a:stretch>
            <a:fillRect/>
          </a:stretch>
        </p:blipFill>
        <p:spPr>
          <a:xfrm>
            <a:off x="5465014" y="2917665"/>
            <a:ext cx="6509627" cy="3339669"/>
          </a:xfrm>
          <a:prstGeom prst="rect">
            <a:avLst/>
          </a:prstGeom>
        </p:spPr>
      </p:pic>
      <p:sp>
        <p:nvSpPr>
          <p:cNvPr id="13" name="矩形 32">
            <a:extLst>
              <a:ext uri="{FF2B5EF4-FFF2-40B4-BE49-F238E27FC236}">
                <a16:creationId xmlns:a16="http://schemas.microsoft.com/office/drawing/2014/main" id="{E6B7440C-82D5-477E-D2D2-72A925FEE9C1}"/>
              </a:ext>
            </a:extLst>
          </p:cNvPr>
          <p:cNvSpPr/>
          <p:nvPr/>
        </p:nvSpPr>
        <p:spPr>
          <a:xfrm>
            <a:off x="452213" y="2785893"/>
            <a:ext cx="5057386" cy="128465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Cuốn</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sách</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này</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là</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tài</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sản</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vô</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giá</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a:t>
            </a:r>
          </a:p>
        </p:txBody>
      </p:sp>
      <p:sp>
        <p:nvSpPr>
          <p:cNvPr id="14" name="矩形 32">
            <a:extLst>
              <a:ext uri="{FF2B5EF4-FFF2-40B4-BE49-F238E27FC236}">
                <a16:creationId xmlns:a16="http://schemas.microsoft.com/office/drawing/2014/main" id="{77C55D44-E343-C14C-144C-95B2E71BC9CE}"/>
              </a:ext>
            </a:extLst>
          </p:cNvPr>
          <p:cNvSpPr/>
          <p:nvPr/>
        </p:nvSpPr>
        <p:spPr>
          <a:xfrm>
            <a:off x="589624" y="4305803"/>
            <a:ext cx="5057386" cy="128465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Câu</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trả</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lời</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này</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thật</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vô</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lí</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a:t>
            </a:r>
          </a:p>
        </p:txBody>
      </p:sp>
    </p:spTree>
    <p:extLst>
      <p:ext uri="{BB962C8B-B14F-4D97-AF65-F5344CB8AC3E}">
        <p14:creationId xmlns:p14="http://schemas.microsoft.com/office/powerpoint/2010/main" val="407441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2">
            <a:extLst>
              <a:ext uri="{FF2B5EF4-FFF2-40B4-BE49-F238E27FC236}">
                <a16:creationId xmlns:a16="http://schemas.microsoft.com/office/drawing/2014/main" id="{1708B0F5-A174-74BC-2D3A-AED85E1805CA}"/>
              </a:ext>
            </a:extLst>
          </p:cNvPr>
          <p:cNvSpPr/>
          <p:nvPr/>
        </p:nvSpPr>
        <p:spPr>
          <a:xfrm>
            <a:off x="1053358" y="685800"/>
            <a:ext cx="10592542" cy="5921553"/>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76298171-07DE-D084-D7F8-3BC38669E627}"/>
              </a:ext>
            </a:extLst>
          </p:cNvPr>
          <p:cNvPicPr>
            <a:picLocks noChangeAspect="1"/>
          </p:cNvPicPr>
          <p:nvPr/>
        </p:nvPicPr>
        <p:blipFill>
          <a:blip r:embed="rId2"/>
          <a:stretch>
            <a:fillRect/>
          </a:stretch>
        </p:blipFill>
        <p:spPr>
          <a:xfrm>
            <a:off x="1212681" y="-172184"/>
            <a:ext cx="9766638" cy="1566808"/>
          </a:xfrm>
          <a:prstGeom prst="rect">
            <a:avLst/>
          </a:prstGeom>
        </p:spPr>
      </p:pic>
      <p:sp>
        <p:nvSpPr>
          <p:cNvPr id="49" name="Rectangle 48">
            <a:extLst>
              <a:ext uri="{FF2B5EF4-FFF2-40B4-BE49-F238E27FC236}">
                <a16:creationId xmlns:a16="http://schemas.microsoft.com/office/drawing/2014/main" id="{DDAAA4B3-C894-1AF0-B7C6-2B78EF048411}"/>
              </a:ext>
            </a:extLst>
          </p:cNvPr>
          <p:cNvSpPr/>
          <p:nvPr/>
        </p:nvSpPr>
        <p:spPr>
          <a:xfrm>
            <a:off x="3539936" y="1830129"/>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Tôi nghĩ trẻ em...</a:t>
            </a:r>
            <a:r>
              <a:rPr lang="vi-VN" sz="3600" i="1" dirty="0">
                <a:latin typeface="Cambria" panose="02040503050406030204" pitchFamily="18" charset="0"/>
                <a:ea typeface="Cambria" panose="02040503050406030204" pitchFamily="18" charset="0"/>
              </a:rPr>
              <a:t>Nghìn lẻ một đêm.</a:t>
            </a:r>
            <a:endParaRPr lang="en-SG" sz="3600" i="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338FED11-E3A9-46CE-32C9-426BCDCEA089}"/>
              </a:ext>
            </a:extLst>
          </p:cNvPr>
          <p:cNvSpPr/>
          <p:nvPr/>
        </p:nvSpPr>
        <p:spPr>
          <a:xfrm>
            <a:off x="3539936" y="2712767"/>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Bà và chú tôi... thế giới kì diệu kia.</a:t>
            </a:r>
            <a:endParaRPr lang="en-SG" sz="3600" i="1" dirty="0">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8BD7376A-A483-493B-6715-EDD40BCF5973}"/>
              </a:ext>
            </a:extLst>
          </p:cNvPr>
          <p:cNvSpPr/>
          <p:nvPr/>
        </p:nvSpPr>
        <p:spPr>
          <a:xfrm>
            <a:off x="3539936" y="3595405"/>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Bảy tuổi... </a:t>
            </a:r>
            <a:r>
              <a:rPr lang="vi-VN" sz="3600" i="1" dirty="0">
                <a:latin typeface="Cambria" panose="02040503050406030204" pitchFamily="18" charset="0"/>
                <a:ea typeface="Cambria" panose="02040503050406030204" pitchFamily="18" charset="0"/>
              </a:rPr>
              <a:t>Những người khốn khổ,...</a:t>
            </a:r>
            <a:endParaRPr lang="en-SG" sz="3600" i="1" dirty="0">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15CD3B9D-15C3-3E82-1B43-2E20BAE9E57C}"/>
              </a:ext>
            </a:extLst>
          </p:cNvPr>
          <p:cNvSpPr/>
          <p:nvPr/>
        </p:nvSpPr>
        <p:spPr>
          <a:xfrm>
            <a:off x="3539936" y="4525513"/>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Tôi khóc cười... anh Hai!</a:t>
            </a:r>
            <a:endParaRPr lang="en-SG" sz="3600" i="1" dirty="0">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D4ECC6DA-306E-7DA7-8E89-44C0879DF3E5}"/>
              </a:ext>
            </a:extLst>
          </p:cNvPr>
          <p:cNvSpPr/>
          <p:nvPr/>
        </p:nvSpPr>
        <p:spPr>
          <a:xfrm>
            <a:off x="3539936" y="5391906"/>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r>
              <a:rPr lang="vi-VN" sz="3600" dirty="0">
                <a:latin typeface="Cambria" panose="02040503050406030204" pitchFamily="18" charset="0"/>
                <a:ea typeface="Cambria" panose="02040503050406030204" pitchFamily="18" charset="0"/>
              </a:rPr>
              <a:t>Đoạn còn lại</a:t>
            </a:r>
            <a:endParaRPr lang="en-SG" sz="3600" dirty="0">
              <a:latin typeface="Cambria" panose="02040503050406030204" pitchFamily="18" charset="0"/>
              <a:ea typeface="Cambria" panose="02040503050406030204" pitchFamily="18" charset="0"/>
            </a:endParaRPr>
          </a:p>
        </p:txBody>
      </p:sp>
      <p:sp>
        <p:nvSpPr>
          <p:cNvPr id="54" name="文本框 18">
            <a:extLst>
              <a:ext uri="{FF2B5EF4-FFF2-40B4-BE49-F238E27FC236}">
                <a16:creationId xmlns:a16="http://schemas.microsoft.com/office/drawing/2014/main" id="{9CDD64FF-A110-46C3-990E-6B9925E2833F}"/>
              </a:ext>
            </a:extLst>
          </p:cNvPr>
          <p:cNvSpPr txBox="1"/>
          <p:nvPr/>
        </p:nvSpPr>
        <p:spPr>
          <a:xfrm>
            <a:off x="1398054" y="1787128"/>
            <a:ext cx="198483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1</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55" name="文本框 18">
            <a:extLst>
              <a:ext uri="{FF2B5EF4-FFF2-40B4-BE49-F238E27FC236}">
                <a16:creationId xmlns:a16="http://schemas.microsoft.com/office/drawing/2014/main" id="{B2C4EB6A-BC86-84C1-CD90-10EC4CD8A0CE}"/>
              </a:ext>
            </a:extLst>
          </p:cNvPr>
          <p:cNvSpPr txBox="1"/>
          <p:nvPr/>
        </p:nvSpPr>
        <p:spPr>
          <a:xfrm>
            <a:off x="1357979" y="2680667"/>
            <a:ext cx="2024913"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2</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56" name="文本框 18">
            <a:extLst>
              <a:ext uri="{FF2B5EF4-FFF2-40B4-BE49-F238E27FC236}">
                <a16:creationId xmlns:a16="http://schemas.microsoft.com/office/drawing/2014/main" id="{34F9CB41-41D8-E635-033D-FEA9B8E62D4D}"/>
              </a:ext>
            </a:extLst>
          </p:cNvPr>
          <p:cNvSpPr txBox="1"/>
          <p:nvPr/>
        </p:nvSpPr>
        <p:spPr>
          <a:xfrm>
            <a:off x="1398054" y="3595405"/>
            <a:ext cx="2037737"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3</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57" name="文本框 18">
            <a:extLst>
              <a:ext uri="{FF2B5EF4-FFF2-40B4-BE49-F238E27FC236}">
                <a16:creationId xmlns:a16="http://schemas.microsoft.com/office/drawing/2014/main" id="{6B4504FD-13FB-054E-0555-EEFAD9FB13DB}"/>
              </a:ext>
            </a:extLst>
          </p:cNvPr>
          <p:cNvSpPr txBox="1"/>
          <p:nvPr/>
        </p:nvSpPr>
        <p:spPr>
          <a:xfrm>
            <a:off x="1314698" y="4519741"/>
            <a:ext cx="2068194"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4</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58" name="文本框 18">
            <a:extLst>
              <a:ext uri="{FF2B5EF4-FFF2-40B4-BE49-F238E27FC236}">
                <a16:creationId xmlns:a16="http://schemas.microsoft.com/office/drawing/2014/main" id="{904660C7-A5ED-0397-B36C-11DF64A377A8}"/>
              </a:ext>
            </a:extLst>
          </p:cNvPr>
          <p:cNvSpPr txBox="1"/>
          <p:nvPr/>
        </p:nvSpPr>
        <p:spPr>
          <a:xfrm>
            <a:off x="1228936" y="5489214"/>
            <a:ext cx="2135521"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ĐOẠN  5</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Tree>
    <p:extLst>
      <p:ext uri="{BB962C8B-B14F-4D97-AF65-F5344CB8AC3E}">
        <p14:creationId xmlns:p14="http://schemas.microsoft.com/office/powerpoint/2010/main" val="190418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randombar(horizont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500" fill="hold"/>
                                        <p:tgtEl>
                                          <p:spTgt spid="55"/>
                                        </p:tgtEl>
                                        <p:attrNameLst>
                                          <p:attrName>ppt_x</p:attrName>
                                        </p:attrNameLst>
                                      </p:cBhvr>
                                      <p:tavLst>
                                        <p:tav tm="0">
                                          <p:val>
                                            <p:strVal val="0-#ppt_w/2"/>
                                          </p:val>
                                        </p:tav>
                                        <p:tav tm="100000">
                                          <p:val>
                                            <p:strVal val="#ppt_x"/>
                                          </p:val>
                                        </p:tav>
                                      </p:tavLst>
                                    </p:anim>
                                    <p:anim calcmode="lin" valueType="num">
                                      <p:cBhvr additive="base">
                                        <p:cTn id="17" dur="500" fill="hold"/>
                                        <p:tgtEl>
                                          <p:spTgt spid="55"/>
                                        </p:tgtEl>
                                        <p:attrNameLst>
                                          <p:attrName>ppt_y</p:attrName>
                                        </p:attrNameLst>
                                      </p:cBhvr>
                                      <p:tavLst>
                                        <p:tav tm="0">
                                          <p:val>
                                            <p:strVal val="#ppt_y"/>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0-#ppt_w/2"/>
                                          </p:val>
                                        </p:tav>
                                        <p:tav tm="100000">
                                          <p:val>
                                            <p:strVal val="#ppt_x"/>
                                          </p:val>
                                        </p:tav>
                                      </p:tavLst>
                                    </p:anim>
                                    <p:anim calcmode="lin" valueType="num">
                                      <p:cBhvr additive="base">
                                        <p:cTn id="26" dur="500" fill="hold"/>
                                        <p:tgtEl>
                                          <p:spTgt spid="56"/>
                                        </p:tgtEl>
                                        <p:attrNameLst>
                                          <p:attrName>ppt_y</p:attrName>
                                        </p:attrNameLst>
                                      </p:cBhvr>
                                      <p:tavLst>
                                        <p:tav tm="0">
                                          <p:val>
                                            <p:strVal val="#ppt_y"/>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randombar(horizontal)">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500" fill="hold"/>
                                        <p:tgtEl>
                                          <p:spTgt spid="57"/>
                                        </p:tgtEl>
                                        <p:attrNameLst>
                                          <p:attrName>ppt_x</p:attrName>
                                        </p:attrNameLst>
                                      </p:cBhvr>
                                      <p:tavLst>
                                        <p:tav tm="0">
                                          <p:val>
                                            <p:strVal val="0-#ppt_w/2"/>
                                          </p:val>
                                        </p:tav>
                                        <p:tav tm="100000">
                                          <p:val>
                                            <p:strVal val="#ppt_x"/>
                                          </p:val>
                                        </p:tav>
                                      </p:tavLst>
                                    </p:anim>
                                    <p:anim calcmode="lin" valueType="num">
                                      <p:cBhvr additive="base">
                                        <p:cTn id="35" dur="500" fill="hold"/>
                                        <p:tgtEl>
                                          <p:spTgt spid="57"/>
                                        </p:tgtEl>
                                        <p:attrNameLst>
                                          <p:attrName>ppt_y</p:attrName>
                                        </p:attrNameLst>
                                      </p:cBhvr>
                                      <p:tavLst>
                                        <p:tav tm="0">
                                          <p:val>
                                            <p:strVal val="#ppt_y"/>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randombar(horizontal)">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0-#ppt_w/2"/>
                                          </p:val>
                                        </p:tav>
                                        <p:tav tm="100000">
                                          <p:val>
                                            <p:strVal val="#ppt_x"/>
                                          </p:val>
                                        </p:tav>
                                      </p:tavLst>
                                    </p:anim>
                                    <p:anim calcmode="lin" valueType="num">
                                      <p:cBhvr additive="base">
                                        <p:cTn id="47"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p:bldP spid="55" grpId="0"/>
      <p:bldP spid="56" grpId="0"/>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D07491D4-BE43-47C0-20CF-4C8D746C24BF}"/>
              </a:ext>
            </a:extLst>
          </p:cNvPr>
          <p:cNvSpPr/>
          <p:nvPr/>
        </p:nvSpPr>
        <p:spPr>
          <a:xfrm>
            <a:off x="653145" y="261257"/>
            <a:ext cx="10361076" cy="137160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2">
              <a:lumMod val="20000"/>
              <a:lumOff val="80000"/>
            </a:schemeClr>
          </a:solidFill>
          <a:ln>
            <a:solidFill>
              <a:srgbClr val="006666"/>
            </a:solidFill>
            <a:prstDash val="dash"/>
          </a:ln>
        </p:spPr>
        <p:txBody>
          <a:bodyPr/>
          <a:lstStyle/>
          <a:p>
            <a:endParaRPr lang="vi-VN"/>
          </a:p>
        </p:txBody>
      </p:sp>
      <p:sp>
        <p:nvSpPr>
          <p:cNvPr id="5" name="TextBox 4">
            <a:extLst>
              <a:ext uri="{FF2B5EF4-FFF2-40B4-BE49-F238E27FC236}">
                <a16:creationId xmlns:a16="http://schemas.microsoft.com/office/drawing/2014/main" id="{76105F95-6B26-A0D0-99BC-6F7F07CB70E7}"/>
              </a:ext>
            </a:extLst>
          </p:cNvPr>
          <p:cNvSpPr txBox="1"/>
          <p:nvPr/>
        </p:nvSpPr>
        <p:spPr>
          <a:xfrm>
            <a:off x="2080986" y="261257"/>
            <a:ext cx="8802606" cy="1169551"/>
          </a:xfrm>
          <a:prstGeom prst="rect">
            <a:avLst/>
          </a:prstGeom>
          <a:noFill/>
        </p:spPr>
        <p:txBody>
          <a:bodyPr wrap="square">
            <a:spAutoFit/>
          </a:bodyPr>
          <a:lstStyle/>
          <a:p>
            <a:pPr algn="ctr"/>
            <a:r>
              <a:rPr lang="en-SG" sz="3500" b="1" dirty="0" err="1">
                <a:latin typeface="Cambria" panose="02040503050406030204" pitchFamily="18" charset="0"/>
                <a:ea typeface="Cambria" panose="02040503050406030204" pitchFamily="18" charset="0"/>
              </a:rPr>
              <a:t>Những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chuyện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đầu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bạn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nhỏ</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được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nghe</a:t>
            </a:r>
            <a:r>
              <a:rPr lang="en-SG" sz="3500" b="1" dirty="0">
                <a:latin typeface="Cambria" panose="02040503050406030204" pitchFamily="18" charset="0"/>
                <a:ea typeface="Cambria" panose="02040503050406030204" pitchFamily="18" charset="0"/>
              </a:rPr>
              <a:t> ai </a:t>
            </a:r>
            <a:r>
              <a:rPr lang="en-SG" sz="3500" b="1" dirty="0" err="1">
                <a:latin typeface="Cambria" panose="02040503050406030204" pitchFamily="18" charset="0"/>
                <a:ea typeface="Cambria" panose="02040503050406030204" pitchFamily="18" charset="0"/>
              </a:rPr>
              <a:t>kể</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Đó</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chuyện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gì</a:t>
            </a:r>
            <a:r>
              <a:rPr lang="en-SG" sz="3500" b="1" dirty="0">
                <a:latin typeface="Cambria" panose="02040503050406030204" pitchFamily="18" charset="0"/>
                <a:ea typeface="Cambria" panose="02040503050406030204" pitchFamily="18" charset="0"/>
              </a:rPr>
              <a:t>?</a:t>
            </a:r>
          </a:p>
        </p:txBody>
      </p:sp>
      <p:sp>
        <p:nvSpPr>
          <p:cNvPr id="2" name="文本框 18">
            <a:extLst>
              <a:ext uri="{FF2B5EF4-FFF2-40B4-BE49-F238E27FC236}">
                <a16:creationId xmlns:a16="http://schemas.microsoft.com/office/drawing/2014/main" id="{9112ED17-A9A9-F14A-1BEC-E29DDE35AD83}"/>
              </a:ext>
            </a:extLst>
          </p:cNvPr>
          <p:cNvSpPr txBox="1"/>
          <p:nvPr/>
        </p:nvSpPr>
        <p:spPr>
          <a:xfrm>
            <a:off x="712487" y="701971"/>
            <a:ext cx="149912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Câu 1</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4" name="圆角矩形 17">
            <a:extLst>
              <a:ext uri="{FF2B5EF4-FFF2-40B4-BE49-F238E27FC236}">
                <a16:creationId xmlns:a16="http://schemas.microsoft.com/office/drawing/2014/main" id="{DE0A9E31-828B-94CE-B6E7-FAAED0A4C27E}"/>
              </a:ext>
            </a:extLst>
          </p:cNvPr>
          <p:cNvSpPr/>
          <p:nvPr/>
        </p:nvSpPr>
        <p:spPr>
          <a:xfrm>
            <a:off x="1789193" y="1741714"/>
            <a:ext cx="8802606" cy="500180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BC09EB45-9968-B759-2B26-FB8280643A87}"/>
              </a:ext>
            </a:extLst>
          </p:cNvPr>
          <p:cNvSpPr txBox="1"/>
          <p:nvPr/>
        </p:nvSpPr>
        <p:spPr>
          <a:xfrm>
            <a:off x="2188028" y="2073571"/>
            <a:ext cx="7815943" cy="4185761"/>
          </a:xfrm>
          <a:prstGeom prst="rect">
            <a:avLst/>
          </a:prstGeom>
          <a:noFill/>
        </p:spPr>
        <p:txBody>
          <a:bodyPr wrap="square" rtlCol="0">
            <a:spAutoFit/>
          </a:bodyPr>
          <a:lstStyle/>
          <a:p>
            <a:pPr algn="just"/>
            <a:r>
              <a:rPr lang="vi-VN" sz="3800" dirty="0">
                <a:latin typeface="Cambria" panose="02040503050406030204" pitchFamily="18" charset="0"/>
                <a:ea typeface="Cambria" panose="02040503050406030204" pitchFamily="18" charset="0"/>
              </a:rPr>
              <a:t>- Những câu chuyện đầu tiên, bạn nhỏ được nghe bà và chú kể.</a:t>
            </a:r>
          </a:p>
          <a:p>
            <a:pPr marL="285750" indent="-285750" algn="just">
              <a:buFontTx/>
              <a:buChar char="-"/>
            </a:pPr>
            <a:r>
              <a:rPr lang="vi-VN" sz="3800" dirty="0">
                <a:latin typeface="Cambria" panose="02040503050406030204" pitchFamily="18" charset="0"/>
                <a:ea typeface="Cambria" panose="02040503050406030204" pitchFamily="18" charset="0"/>
              </a:rPr>
              <a:t>Đó là những câu chuyện: </a:t>
            </a:r>
          </a:p>
          <a:p>
            <a:pPr algn="just"/>
            <a:r>
              <a:rPr lang="vi-VN" sz="3800" dirty="0">
                <a:latin typeface="Cambria" panose="02040503050406030204" pitchFamily="18" charset="0"/>
                <a:ea typeface="Cambria" panose="02040503050406030204" pitchFamily="18" charset="0"/>
              </a:rPr>
              <a:t>+ </a:t>
            </a:r>
            <a:r>
              <a:rPr lang="vi-VN" sz="3800" i="1" dirty="0">
                <a:latin typeface="Cambria" panose="02040503050406030204" pitchFamily="18" charset="0"/>
                <a:ea typeface="Cambria" panose="02040503050406030204" pitchFamily="18" charset="0"/>
              </a:rPr>
              <a:t>Tấm Cám, Thạch Sanh, Cây tre trăm đốt, Đôi giày bảy dặm</a:t>
            </a:r>
            <a:r>
              <a:rPr lang="vi-VN" sz="3800" dirty="0">
                <a:latin typeface="Cambria" panose="02040503050406030204" pitchFamily="18" charset="0"/>
                <a:ea typeface="Cambria" panose="02040503050406030204" pitchFamily="18" charset="0"/>
              </a:rPr>
              <a:t>,….</a:t>
            </a:r>
          </a:p>
          <a:p>
            <a:pPr algn="just"/>
            <a:r>
              <a:rPr lang="vi-VN" sz="3800" dirty="0">
                <a:latin typeface="Cambria" panose="02040503050406030204" pitchFamily="18" charset="0"/>
                <a:ea typeface="Cambria" panose="02040503050406030204" pitchFamily="18" charset="0"/>
              </a:rPr>
              <a:t>+ </a:t>
            </a:r>
            <a:r>
              <a:rPr lang="vi-VN" sz="3800" i="1" dirty="0">
                <a:latin typeface="Cambria" panose="02040503050406030204" pitchFamily="18" charset="0"/>
                <a:ea typeface="Cambria" panose="02040503050406030204" pitchFamily="18" charset="0"/>
              </a:rPr>
              <a:t>Tôn Ngộ Không </a:t>
            </a:r>
            <a:r>
              <a:rPr lang="vi-VN" sz="3800" dirty="0">
                <a:latin typeface="Cambria" panose="02040503050406030204" pitchFamily="18" charset="0"/>
                <a:ea typeface="Cambria" panose="02040503050406030204" pitchFamily="18" charset="0"/>
              </a:rPr>
              <a:t>và một số truyện trong </a:t>
            </a:r>
            <a:r>
              <a:rPr lang="vi-VN" sz="3800" i="1" dirty="0">
                <a:latin typeface="Cambria" panose="02040503050406030204" pitchFamily="18" charset="0"/>
                <a:ea typeface="Cambria" panose="02040503050406030204" pitchFamily="18" charset="0"/>
              </a:rPr>
              <a:t>Nghìn lẻ một đêm</a:t>
            </a:r>
            <a:r>
              <a:rPr lang="vi-VN" sz="3800" dirty="0">
                <a:latin typeface="Cambria" panose="02040503050406030204" pitchFamily="18" charset="0"/>
                <a:ea typeface="Cambria" panose="02040503050406030204" pitchFamily="18" charset="0"/>
              </a:rPr>
              <a:t>.</a:t>
            </a:r>
            <a:endParaRPr lang="en-SG" sz="3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46105B0A-955E-D448-4BE3-10432BBC7977}"/>
              </a:ext>
            </a:extLst>
          </p:cNvPr>
          <p:cNvSpPr/>
          <p:nvPr/>
        </p:nvSpPr>
        <p:spPr>
          <a:xfrm>
            <a:off x="163286" y="344116"/>
            <a:ext cx="11506200" cy="137160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2">
              <a:lumMod val="20000"/>
              <a:lumOff val="80000"/>
            </a:schemeClr>
          </a:solidFill>
          <a:ln>
            <a:solidFill>
              <a:srgbClr val="006666"/>
            </a:solidFill>
            <a:prstDash val="dash"/>
          </a:ln>
        </p:spPr>
        <p:txBody>
          <a:bodyPr/>
          <a:lstStyle/>
          <a:p>
            <a:endParaRPr lang="vi-VN" dirty="0"/>
          </a:p>
        </p:txBody>
      </p:sp>
      <p:sp>
        <p:nvSpPr>
          <p:cNvPr id="5" name="文本框 18">
            <a:extLst>
              <a:ext uri="{FF2B5EF4-FFF2-40B4-BE49-F238E27FC236}">
                <a16:creationId xmlns:a16="http://schemas.microsoft.com/office/drawing/2014/main" id="{633A6DDA-E054-CC2E-BCF2-30C9D93F1186}"/>
              </a:ext>
            </a:extLst>
          </p:cNvPr>
          <p:cNvSpPr txBox="1"/>
          <p:nvPr/>
        </p:nvSpPr>
        <p:spPr>
          <a:xfrm>
            <a:off x="383121" y="795715"/>
            <a:ext cx="1539204"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Câu 2</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7" name="TextBox 6">
            <a:extLst>
              <a:ext uri="{FF2B5EF4-FFF2-40B4-BE49-F238E27FC236}">
                <a16:creationId xmlns:a16="http://schemas.microsoft.com/office/drawing/2014/main" id="{B38861D8-9513-DD94-6342-C719569C0C9E}"/>
              </a:ext>
            </a:extLst>
          </p:cNvPr>
          <p:cNvSpPr txBox="1"/>
          <p:nvPr/>
        </p:nvSpPr>
        <p:spPr>
          <a:xfrm>
            <a:off x="1780811" y="445139"/>
            <a:ext cx="9660073" cy="1169551"/>
          </a:xfrm>
          <a:prstGeom prst="rect">
            <a:avLst/>
          </a:prstGeom>
          <a:noFill/>
        </p:spPr>
        <p:txBody>
          <a:bodyPr wrap="square" rtlCol="0">
            <a:spAutoFit/>
          </a:bodyPr>
          <a:lstStyle/>
          <a:p>
            <a:pPr algn="ctr"/>
            <a:r>
              <a:rPr lang="en-SG" sz="3500" b="1" dirty="0" err="1">
                <a:latin typeface="Cambria" panose="02040503050406030204" pitchFamily="18" charset="0"/>
                <a:ea typeface="Cambria" panose="02040503050406030204" pitchFamily="18" charset="0"/>
              </a:rPr>
              <a:t>Bạn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nhỏ</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đã</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làm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gì</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để</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có</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thể</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tự</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mình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khám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thế</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giới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kì</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diệu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trong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chuyện</a:t>
            </a:r>
            <a:r>
              <a:rPr lang="en-SG" sz="3500" b="1" dirty="0">
                <a:latin typeface="Cambria" panose="02040503050406030204" pitchFamily="18" charset="0"/>
                <a:ea typeface="Cambria" panose="02040503050406030204" pitchFamily="18" charset="0"/>
              </a:rPr>
              <a:t>?</a:t>
            </a:r>
          </a:p>
        </p:txBody>
      </p:sp>
      <p:sp>
        <p:nvSpPr>
          <p:cNvPr id="8" name="圆角矩形 17">
            <a:extLst>
              <a:ext uri="{FF2B5EF4-FFF2-40B4-BE49-F238E27FC236}">
                <a16:creationId xmlns:a16="http://schemas.microsoft.com/office/drawing/2014/main" id="{3DD3C239-0D1C-6DF5-ECA6-FEDDC46B50B9}"/>
              </a:ext>
            </a:extLst>
          </p:cNvPr>
          <p:cNvSpPr/>
          <p:nvPr/>
        </p:nvSpPr>
        <p:spPr>
          <a:xfrm>
            <a:off x="1152723" y="2181370"/>
            <a:ext cx="8802606" cy="2960915"/>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Bạn nhỏ đã cố gắng học chữ để tự mình khám phá thế giới kì diệu trong những câu chuyện.</a:t>
            </a:r>
          </a:p>
        </p:txBody>
      </p:sp>
    </p:spTree>
    <p:extLst>
      <p:ext uri="{BB962C8B-B14F-4D97-AF65-F5344CB8AC3E}">
        <p14:creationId xmlns:p14="http://schemas.microsoft.com/office/powerpoint/2010/main" val="283186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A9BF1839-FB8F-3EE3-49E6-9715726CF765}"/>
              </a:ext>
            </a:extLst>
          </p:cNvPr>
          <p:cNvSpPr/>
          <p:nvPr/>
        </p:nvSpPr>
        <p:spPr>
          <a:xfrm>
            <a:off x="163286"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6" name="Freeform 7">
            <a:extLst>
              <a:ext uri="{FF2B5EF4-FFF2-40B4-BE49-F238E27FC236}">
                <a16:creationId xmlns:a16="http://schemas.microsoft.com/office/drawing/2014/main" id="{46105B0A-955E-D448-4BE3-10432BBC7977}"/>
              </a:ext>
            </a:extLst>
          </p:cNvPr>
          <p:cNvSpPr/>
          <p:nvPr/>
        </p:nvSpPr>
        <p:spPr>
          <a:xfrm>
            <a:off x="163286" y="263798"/>
            <a:ext cx="11506200" cy="137160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2">
              <a:lumMod val="20000"/>
              <a:lumOff val="80000"/>
            </a:schemeClr>
          </a:solidFill>
          <a:ln>
            <a:solidFill>
              <a:srgbClr val="006666"/>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文本框 18">
            <a:extLst>
              <a:ext uri="{FF2B5EF4-FFF2-40B4-BE49-F238E27FC236}">
                <a16:creationId xmlns:a16="http://schemas.microsoft.com/office/drawing/2014/main" id="{633A6DDA-E054-CC2E-BCF2-30C9D93F1186}"/>
              </a:ext>
            </a:extLst>
          </p:cNvPr>
          <p:cNvSpPr txBox="1"/>
          <p:nvPr/>
        </p:nvSpPr>
        <p:spPr>
          <a:xfrm>
            <a:off x="376709" y="624082"/>
            <a:ext cx="155202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Câu 3</a:t>
            </a:r>
            <a:endParaRPr kumimoji="1" lang="zh-CN" altLang="en-US" sz="40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7" name="TextBox 6">
            <a:extLst>
              <a:ext uri="{FF2B5EF4-FFF2-40B4-BE49-F238E27FC236}">
                <a16:creationId xmlns:a16="http://schemas.microsoft.com/office/drawing/2014/main" id="{B38861D8-9513-DD94-6342-C719569C0C9E}"/>
              </a:ext>
            </a:extLst>
          </p:cNvPr>
          <p:cNvSpPr txBox="1"/>
          <p:nvPr/>
        </p:nvSpPr>
        <p:spPr>
          <a:xfrm>
            <a:off x="1780811" y="364821"/>
            <a:ext cx="966007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Sắp xếp các thông tin dưới dây theo lời kể về hành trình đọc sách của bạn nhỏ.</a:t>
            </a:r>
            <a:endParaRPr kumimoji="0" lang="en-SG"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3DD3C239-0D1C-6DF5-ECA6-FEDDC46B50B9}"/>
              </a:ext>
            </a:extLst>
          </p:cNvPr>
          <p:cNvSpPr/>
          <p:nvPr/>
        </p:nvSpPr>
        <p:spPr>
          <a:xfrm>
            <a:off x="865828" y="1970852"/>
            <a:ext cx="1840848" cy="68157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7 tuổi</a:t>
            </a:r>
            <a:endPar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圆角矩形 17">
            <a:extLst>
              <a:ext uri="{FF2B5EF4-FFF2-40B4-BE49-F238E27FC236}">
                <a16:creationId xmlns:a16="http://schemas.microsoft.com/office/drawing/2014/main" id="{44869AED-EC9B-A835-7C03-966EE380902A}"/>
              </a:ext>
            </a:extLst>
          </p:cNvPr>
          <p:cNvSpPr/>
          <p:nvPr/>
        </p:nvSpPr>
        <p:spPr>
          <a:xfrm>
            <a:off x="747055" y="3524005"/>
            <a:ext cx="2363363" cy="68157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8 -9  tuổi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圆角矩形 17">
            <a:extLst>
              <a:ext uri="{FF2B5EF4-FFF2-40B4-BE49-F238E27FC236}">
                <a16:creationId xmlns:a16="http://schemas.microsoft.com/office/drawing/2014/main" id="{15B0A253-17B8-5972-A395-F26690FF42CF}"/>
              </a:ext>
            </a:extLst>
          </p:cNvPr>
          <p:cNvSpPr/>
          <p:nvPr/>
        </p:nvSpPr>
        <p:spPr>
          <a:xfrm>
            <a:off x="747055" y="5069712"/>
            <a:ext cx="2538117" cy="102447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Lớn hơn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một chút</a:t>
            </a:r>
          </a:p>
        </p:txBody>
      </p:sp>
      <p:sp>
        <p:nvSpPr>
          <p:cNvPr id="4" name="矩形 32">
            <a:extLst>
              <a:ext uri="{FF2B5EF4-FFF2-40B4-BE49-F238E27FC236}">
                <a16:creationId xmlns:a16="http://schemas.microsoft.com/office/drawing/2014/main" id="{62859376-2A6F-3ABF-BD22-163FE5526247}"/>
              </a:ext>
            </a:extLst>
          </p:cNvPr>
          <p:cNvSpPr/>
          <p:nvPr/>
        </p:nvSpPr>
        <p:spPr>
          <a:xfrm>
            <a:off x="6240825" y="1882881"/>
            <a:ext cx="5452446" cy="13716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Đọc các tác phẩm văn học nổi tiếng thế giới.</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9" name="矩形 32">
            <a:extLst>
              <a:ext uri="{FF2B5EF4-FFF2-40B4-BE49-F238E27FC236}">
                <a16:creationId xmlns:a16="http://schemas.microsoft.com/office/drawing/2014/main" id="{DAC7240C-175E-9F88-9346-64F22DA20B13}"/>
              </a:ext>
            </a:extLst>
          </p:cNvPr>
          <p:cNvSpPr/>
          <p:nvPr/>
        </p:nvSpPr>
        <p:spPr>
          <a:xfrm>
            <a:off x="6240825" y="3670465"/>
            <a:ext cx="5148063" cy="8027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Đọc hết sách do ba mua.</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0" name="矩形 32">
            <a:extLst>
              <a:ext uri="{FF2B5EF4-FFF2-40B4-BE49-F238E27FC236}">
                <a16:creationId xmlns:a16="http://schemas.microsoft.com/office/drawing/2014/main" id="{247028D4-11D4-264B-19EC-D351CE5F2CCD}"/>
              </a:ext>
            </a:extLst>
          </p:cNvPr>
          <p:cNvSpPr/>
          <p:nvPr/>
        </p:nvSpPr>
        <p:spPr>
          <a:xfrm>
            <a:off x="6096000" y="5037941"/>
            <a:ext cx="5828766" cy="139785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Đọc hết rương truyện của ông thợ hớt tóc trong làng.</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pic>
        <p:nvPicPr>
          <p:cNvPr id="12" name="TING SOUND EFFECT">
            <a:hlinkClick r:id="" action="ppaction://media"/>
            <a:extLst>
              <a:ext uri="{FF2B5EF4-FFF2-40B4-BE49-F238E27FC236}">
                <a16:creationId xmlns:a16="http://schemas.microsoft.com/office/drawing/2014/main" id="{92FDCF5A-E90C-0A91-33EB-8D1FE1D59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32816" y="624082"/>
            <a:ext cx="406400" cy="406400"/>
          </a:xfrm>
          <a:prstGeom prst="rect">
            <a:avLst/>
          </a:prstGeom>
        </p:spPr>
      </p:pic>
      <p:pic>
        <p:nvPicPr>
          <p:cNvPr id="13" name="TING SOUND EFFECT">
            <a:hlinkClick r:id="" action="ppaction://media"/>
            <a:extLst>
              <a:ext uri="{FF2B5EF4-FFF2-40B4-BE49-F238E27FC236}">
                <a16:creationId xmlns:a16="http://schemas.microsoft.com/office/drawing/2014/main" id="{87C55C51-3D52-2D3E-CAC4-3666AD0A4F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85779" y="-214143"/>
            <a:ext cx="406400" cy="406400"/>
          </a:xfrm>
          <a:prstGeom prst="rect">
            <a:avLst/>
          </a:prstGeom>
        </p:spPr>
      </p:pic>
      <p:pic>
        <p:nvPicPr>
          <p:cNvPr id="14" name="TING SOUND EFFECT">
            <a:hlinkClick r:id="" action="ppaction://media"/>
            <a:extLst>
              <a:ext uri="{FF2B5EF4-FFF2-40B4-BE49-F238E27FC236}">
                <a16:creationId xmlns:a16="http://schemas.microsoft.com/office/drawing/2014/main" id="{87412745-64B4-B9E3-455B-90594615FC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85779" y="1626705"/>
            <a:ext cx="406400" cy="406400"/>
          </a:xfrm>
          <a:prstGeom prst="rect">
            <a:avLst/>
          </a:prstGeom>
        </p:spPr>
      </p:pic>
    </p:spTree>
    <p:extLst>
      <p:ext uri="{BB962C8B-B14F-4D97-AF65-F5344CB8AC3E}">
        <p14:creationId xmlns:p14="http://schemas.microsoft.com/office/powerpoint/2010/main" val="421809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022E-16 L -0.28711 -0.2544 " pathEditMode="relative" rAng="0" ptsTypes="AA">
                                      <p:cBhvr>
                                        <p:cTn id="6" dur="2000" fill="hold"/>
                                        <p:tgtEl>
                                          <p:spTgt spid="9"/>
                                        </p:tgtEl>
                                        <p:attrNameLst>
                                          <p:attrName>ppt_x</p:attrName>
                                          <p:attrName>ppt_y</p:attrName>
                                        </p:attrNameLst>
                                      </p:cBhvr>
                                      <p:rCtr x="-14362" y="-12731"/>
                                    </p:animMotion>
                                  </p:childTnLst>
                                </p:cTn>
                              </p:par>
                              <p:par>
                                <p:cTn id="7" presetID="1" presetClass="mediacall" presetSubtype="0" fill="hold" nodeType="withEffect">
                                  <p:stCondLst>
                                    <p:cond delay="0"/>
                                  </p:stCondLst>
                                  <p:childTnLst>
                                    <p:cmd type="call" cmd="playFrom(0.0)">
                                      <p:cBhvr>
                                        <p:cTn id="8" dur="2089"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5E-6 -4.07407E-6 L -0.23906 -0.27963 " pathEditMode="relative" rAng="0" ptsTypes="AA">
                                      <p:cBhvr>
                                        <p:cTn id="12" dur="2000" fill="hold"/>
                                        <p:tgtEl>
                                          <p:spTgt spid="10"/>
                                        </p:tgtEl>
                                        <p:attrNameLst>
                                          <p:attrName>ppt_x</p:attrName>
                                          <p:attrName>ppt_y</p:attrName>
                                        </p:attrNameLst>
                                      </p:cBhvr>
                                      <p:rCtr x="-11953" y="-13981"/>
                                    </p:animMotion>
                                  </p:childTnLst>
                                </p:cTn>
                              </p:par>
                              <p:par>
                                <p:cTn id="13" presetID="1" presetClass="mediacall" presetSubtype="0" fill="hold" nodeType="withEffect">
                                  <p:stCondLst>
                                    <p:cond delay="0"/>
                                  </p:stCondLst>
                                  <p:childTnLst>
                                    <p:cmd type="call" cmd="playFrom(0.0)">
                                      <p:cBhvr>
                                        <p:cTn id="14" dur="2089"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2.96296E-6 L -0.24388 0.43217 " pathEditMode="relative" rAng="0" ptsTypes="AA">
                                      <p:cBhvr>
                                        <p:cTn id="18" dur="2000" fill="hold"/>
                                        <p:tgtEl>
                                          <p:spTgt spid="4"/>
                                        </p:tgtEl>
                                        <p:attrNameLst>
                                          <p:attrName>ppt_x</p:attrName>
                                          <p:attrName>ppt_y</p:attrName>
                                        </p:attrNameLst>
                                      </p:cBhvr>
                                      <p:rCtr x="-12201" y="21597"/>
                                    </p:animMotion>
                                  </p:childTnLst>
                                </p:cTn>
                              </p:par>
                              <p:par>
                                <p:cTn id="19" presetID="1" presetClass="mediacall" presetSubtype="0" fill="hold" nodeType="withEffect">
                                  <p:stCondLst>
                                    <p:cond delay="0"/>
                                  </p:stCondLst>
                                  <p:childTnLst>
                                    <p:cmd type="call" cmd="playFrom(0.0)">
                                      <p:cBhvr>
                                        <p:cTn id="20" dur="20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3"/>
                </p:tgtEl>
              </p:cMediaNode>
            </p:audio>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4"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50A5D37E-3F14-C294-CCDD-CB5406A0942B}"/>
              </a:ext>
            </a:extLst>
          </p:cNvPr>
          <p:cNvSpPr/>
          <p:nvPr/>
        </p:nvSpPr>
        <p:spPr>
          <a:xfrm>
            <a:off x="163286"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4" name="Freeform 7">
            <a:extLst>
              <a:ext uri="{FF2B5EF4-FFF2-40B4-BE49-F238E27FC236}">
                <a16:creationId xmlns:a16="http://schemas.microsoft.com/office/drawing/2014/main" id="{40A69970-DEBD-104D-0A95-24DDB31C3DC6}"/>
              </a:ext>
            </a:extLst>
          </p:cNvPr>
          <p:cNvSpPr/>
          <p:nvPr/>
        </p:nvSpPr>
        <p:spPr>
          <a:xfrm>
            <a:off x="407077" y="222372"/>
            <a:ext cx="10284220" cy="1591155"/>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2">
              <a:lumMod val="20000"/>
              <a:lumOff val="80000"/>
            </a:schemeClr>
          </a:solidFill>
          <a:ln>
            <a:solidFill>
              <a:srgbClr val="006666"/>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文本框 18">
            <a:extLst>
              <a:ext uri="{FF2B5EF4-FFF2-40B4-BE49-F238E27FC236}">
                <a16:creationId xmlns:a16="http://schemas.microsoft.com/office/drawing/2014/main" id="{46A9EA0C-BF7E-7048-D153-DEFD123DAABF}"/>
              </a:ext>
            </a:extLst>
          </p:cNvPr>
          <p:cNvSpPr txBox="1"/>
          <p:nvPr/>
        </p:nvSpPr>
        <p:spPr>
          <a:xfrm>
            <a:off x="522513" y="534099"/>
            <a:ext cx="1863011"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8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Câu </a:t>
            </a:r>
            <a:r>
              <a:rPr kumimoji="1" lang="vi-VN" altLang="zh-CN" sz="4800" dirty="0">
                <a:ln w="19050">
                  <a:solidFill>
                    <a:sysClr val="windowText" lastClr="000000"/>
                  </a:solidFill>
                </a:ln>
                <a:solidFill>
                  <a:srgbClr val="FFE799"/>
                </a:solidFill>
                <a:latin typeface="#9Slide07 IcielKoni" pitchFamily="2" charset="0"/>
                <a:ea typeface="zihun7hao-wennuantongzhiti" pitchFamily="2" charset="-122"/>
              </a:rPr>
              <a:t>4</a:t>
            </a:r>
            <a:endParaRPr kumimoji="1" lang="zh-CN" altLang="en-US" sz="48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6" name="TextBox 5">
            <a:extLst>
              <a:ext uri="{FF2B5EF4-FFF2-40B4-BE49-F238E27FC236}">
                <a16:creationId xmlns:a16="http://schemas.microsoft.com/office/drawing/2014/main" id="{699AE492-69D8-B0DF-0910-AF18D88C1601}"/>
              </a:ext>
            </a:extLst>
          </p:cNvPr>
          <p:cNvSpPr txBox="1"/>
          <p:nvPr/>
        </p:nvSpPr>
        <p:spPr>
          <a:xfrm>
            <a:off x="2093392" y="222372"/>
            <a:ext cx="800521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trang sách có ý nghĩa như thế nào đối với bạn nhỏ?</a:t>
            </a:r>
            <a:endParaRPr kumimoji="0" lang="en-SG"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descr="A couple of kids sitting at desks&#10;&#10;Description automatically generated">
            <a:extLst>
              <a:ext uri="{FF2B5EF4-FFF2-40B4-BE49-F238E27FC236}">
                <a16:creationId xmlns:a16="http://schemas.microsoft.com/office/drawing/2014/main" id="{146555BC-BCA5-C41F-6027-94571522D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4" y="2949390"/>
            <a:ext cx="5968195" cy="3686238"/>
          </a:xfrm>
          <a:prstGeom prst="rect">
            <a:avLst/>
          </a:prstGeom>
        </p:spPr>
      </p:pic>
      <p:sp>
        <p:nvSpPr>
          <p:cNvPr id="11" name="TextBox 10">
            <a:extLst>
              <a:ext uri="{FF2B5EF4-FFF2-40B4-BE49-F238E27FC236}">
                <a16:creationId xmlns:a16="http://schemas.microsoft.com/office/drawing/2014/main" id="{068D4E8E-F9CA-6A5A-97FB-3828B44F7DF8}"/>
              </a:ext>
            </a:extLst>
          </p:cNvPr>
          <p:cNvSpPr txBox="1"/>
          <p:nvPr/>
        </p:nvSpPr>
        <p:spPr>
          <a:xfrm>
            <a:off x="5697352" y="1940950"/>
            <a:ext cx="6113648" cy="4031873"/>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Những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trang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sách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giúp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nhỏ</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khóc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cười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được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nhỏ</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những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trải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nghiệm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những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cảm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xúc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mà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tế</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chưa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lớn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để</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trải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nghiệm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bồi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đắp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tâm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hồn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làm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giàu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có</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làm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trưởng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thành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tình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cảm</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đến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vô</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biên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bờ</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cõi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trí</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tưởng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tượng</a:t>
            </a:r>
            <a:r>
              <a:rPr lang="en-SG" sz="32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546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50A5D37E-3F14-C294-CCDD-CB5406A0942B}"/>
              </a:ext>
            </a:extLst>
          </p:cNvPr>
          <p:cNvSpPr/>
          <p:nvPr/>
        </p:nvSpPr>
        <p:spPr>
          <a:xfrm>
            <a:off x="163286"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Freeform 7">
            <a:extLst>
              <a:ext uri="{FF2B5EF4-FFF2-40B4-BE49-F238E27FC236}">
                <a16:creationId xmlns:a16="http://schemas.microsoft.com/office/drawing/2014/main" id="{40A69970-DEBD-104D-0A95-24DDB31C3DC6}"/>
              </a:ext>
            </a:extLst>
          </p:cNvPr>
          <p:cNvSpPr/>
          <p:nvPr/>
        </p:nvSpPr>
        <p:spPr>
          <a:xfrm>
            <a:off x="458551" y="265603"/>
            <a:ext cx="10284220" cy="1423237"/>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2">
              <a:lumMod val="20000"/>
              <a:lumOff val="80000"/>
            </a:schemeClr>
          </a:solidFill>
          <a:ln>
            <a:solidFill>
              <a:srgbClr val="006666"/>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文本框 18">
            <a:extLst>
              <a:ext uri="{FF2B5EF4-FFF2-40B4-BE49-F238E27FC236}">
                <a16:creationId xmlns:a16="http://schemas.microsoft.com/office/drawing/2014/main" id="{46A9EA0C-BF7E-7048-D153-DEFD123DAABF}"/>
              </a:ext>
            </a:extLst>
          </p:cNvPr>
          <p:cNvSpPr txBox="1"/>
          <p:nvPr/>
        </p:nvSpPr>
        <p:spPr>
          <a:xfrm>
            <a:off x="458551" y="568400"/>
            <a:ext cx="1816523"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vi-VN" altLang="zh-CN" sz="48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rPr>
              <a:t>Câu </a:t>
            </a:r>
            <a:r>
              <a:rPr kumimoji="1" lang="vi-VN" altLang="zh-CN" sz="4800" dirty="0">
                <a:ln w="19050">
                  <a:solidFill>
                    <a:sysClr val="windowText" lastClr="000000"/>
                  </a:solidFill>
                </a:ln>
                <a:solidFill>
                  <a:srgbClr val="FFE799"/>
                </a:solidFill>
                <a:latin typeface="#9Slide07 IcielKoni" pitchFamily="2" charset="0"/>
                <a:ea typeface="zihun7hao-wennuantongzhiti" pitchFamily="2" charset="-122"/>
              </a:rPr>
              <a:t>5</a:t>
            </a:r>
            <a:endParaRPr kumimoji="1" lang="zh-CN" altLang="en-US" sz="4800" b="0" i="0" u="none" strike="noStrike" kern="1200" cap="none" spc="0" normalizeH="0" baseline="0" noProof="0" dirty="0">
              <a:ln w="19050">
                <a:solidFill>
                  <a:sysClr val="windowText" lastClr="000000"/>
                </a:solidFill>
              </a:ln>
              <a:solidFill>
                <a:srgbClr val="FFE799"/>
              </a:solidFill>
              <a:effectLst/>
              <a:uLnTx/>
              <a:uFillTx/>
              <a:latin typeface="#9Slide07 IcielKoni" pitchFamily="2" charset="0"/>
              <a:ea typeface="zihun7hao-wennuantongzhiti" pitchFamily="2" charset="-122"/>
              <a:cs typeface="+mn-cs"/>
            </a:endParaRPr>
          </a:p>
        </p:txBody>
      </p:sp>
      <p:sp>
        <p:nvSpPr>
          <p:cNvPr id="6" name="TextBox 5">
            <a:extLst>
              <a:ext uri="{FF2B5EF4-FFF2-40B4-BE49-F238E27FC236}">
                <a16:creationId xmlns:a16="http://schemas.microsoft.com/office/drawing/2014/main" id="{699AE492-69D8-B0DF-0910-AF18D88C1601}"/>
              </a:ext>
            </a:extLst>
          </p:cNvPr>
          <p:cNvSpPr txBox="1"/>
          <p:nvPr/>
        </p:nvSpPr>
        <p:spPr>
          <a:xfrm>
            <a:off x="1990488" y="390290"/>
            <a:ext cx="8700809"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SG"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descr="A couple of kids sitting at desks&#10;&#10;Description automatically generated">
            <a:extLst>
              <a:ext uri="{FF2B5EF4-FFF2-40B4-BE49-F238E27FC236}">
                <a16:creationId xmlns:a16="http://schemas.microsoft.com/office/drawing/2014/main" id="{146555BC-BCA5-C41F-6027-94571522D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1" y="3170358"/>
            <a:ext cx="5647572" cy="3488206"/>
          </a:xfrm>
          <a:prstGeom prst="rect">
            <a:avLst/>
          </a:prstGeom>
        </p:spPr>
      </p:pic>
      <p:sp>
        <p:nvSpPr>
          <p:cNvPr id="2" name="圆角矩形 17">
            <a:extLst>
              <a:ext uri="{FF2B5EF4-FFF2-40B4-BE49-F238E27FC236}">
                <a16:creationId xmlns:a16="http://schemas.microsoft.com/office/drawing/2014/main" id="{3EBBB675-2495-8035-47F4-A45E6338C791}"/>
              </a:ext>
            </a:extLst>
          </p:cNvPr>
          <p:cNvSpPr/>
          <p:nvPr/>
        </p:nvSpPr>
        <p:spPr>
          <a:xfrm>
            <a:off x="4965700" y="1688840"/>
            <a:ext cx="6971898" cy="4037251"/>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68D4E8E-F9CA-6A5A-97FB-3828B44F7DF8}"/>
              </a:ext>
            </a:extLst>
          </p:cNvPr>
          <p:cNvSpPr txBox="1"/>
          <p:nvPr/>
        </p:nvSpPr>
        <p:spPr>
          <a:xfrm>
            <a:off x="5067300" y="1935773"/>
            <a:ext cx="6870298" cy="36471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Việc các em của bạn nhỏ rất háo hức được nghe anh kể chuyện nói lên sự tiếp nối trong gia đình bạn nhỏ, tạo thành một thói quen tốt, được duy trì một cách tự nhiên. Thói quen ấy giúp tất cả các thành viên đam mê đọc sách.</a:t>
            </a:r>
            <a:endParaRPr kumimoji="0" lang="en-SG"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30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16085B6C-F523-2BEB-1018-4B5E577057A1}"/>
              </a:ext>
            </a:extLst>
          </p:cNvPr>
          <p:cNvSpPr/>
          <p:nvPr/>
        </p:nvSpPr>
        <p:spPr>
          <a:xfrm>
            <a:off x="1017412" y="1104625"/>
            <a:ext cx="9838657" cy="4966431"/>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3F5422B-3456-8ABE-E580-ADCA9193D895}"/>
              </a:ext>
            </a:extLst>
          </p:cNvPr>
          <p:cNvPicPr>
            <a:picLocks noChangeAspect="1"/>
          </p:cNvPicPr>
          <p:nvPr/>
        </p:nvPicPr>
        <p:blipFill>
          <a:blip r:embed="rId2"/>
          <a:srcRect l="21355" t="1" r="30161" b="-14555"/>
          <a:stretch/>
        </p:blipFill>
        <p:spPr>
          <a:xfrm>
            <a:off x="2012171" y="1103305"/>
            <a:ext cx="7265588" cy="2325695"/>
          </a:xfrm>
          <a:prstGeom prst="rect">
            <a:avLst/>
          </a:prstGeom>
        </p:spPr>
      </p:pic>
      <p:sp>
        <p:nvSpPr>
          <p:cNvPr id="3" name="TextBox 2">
            <a:extLst>
              <a:ext uri="{FF2B5EF4-FFF2-40B4-BE49-F238E27FC236}">
                <a16:creationId xmlns:a16="http://schemas.microsoft.com/office/drawing/2014/main" id="{C0F5B2E7-F02B-7B12-6A51-080D9A086E08}"/>
              </a:ext>
            </a:extLst>
          </p:cNvPr>
          <p:cNvSpPr txBox="1"/>
          <p:nvPr/>
        </p:nvSpPr>
        <p:spPr>
          <a:xfrm>
            <a:off x="1227584" y="3075719"/>
            <a:ext cx="9418312" cy="2677656"/>
          </a:xfrm>
          <a:prstGeom prst="rect">
            <a:avLst/>
          </a:prstGeom>
          <a:noFill/>
        </p:spPr>
        <p:txBody>
          <a:bodyPr wrap="square">
            <a:spAutoFit/>
          </a:bodyPr>
          <a:lstStyle/>
          <a:p>
            <a:pPr algn="ctr"/>
            <a:r>
              <a:rPr lang="en-SG" sz="4200" b="1" dirty="0" err="1">
                <a:latin typeface="Cambria" panose="02040503050406030204" pitchFamily="18" charset="0"/>
                <a:ea typeface="Cambria" panose="02040503050406030204" pitchFamily="18" charset="0"/>
              </a:rPr>
              <a:t>Mỗi</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người</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có</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một</a:t>
            </a:r>
            <a:r>
              <a:rPr lang="en-SG" sz="4200" b="1" dirty="0">
                <a:latin typeface="Cambria" panose="02040503050406030204" pitchFamily="18" charset="0"/>
                <a:ea typeface="Cambria" panose="02040503050406030204" pitchFamily="18" charset="0"/>
              </a:rPr>
              <a:t> con </a:t>
            </a:r>
            <a:r>
              <a:rPr lang="en-SG" sz="4200" b="1" dirty="0" err="1">
                <a:latin typeface="Cambria" panose="02040503050406030204" pitchFamily="18" charset="0"/>
                <a:ea typeface="Cambria" panose="02040503050406030204" pitchFamily="18" charset="0"/>
              </a:rPr>
              <a:t>đường</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riêng</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để</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đi</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đến</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thành</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công</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Với</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Nguyễn</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Nhật</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Ánh</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đó</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là</a:t>
            </a:r>
            <a:r>
              <a:rPr lang="en-SG" sz="4200" b="1" dirty="0">
                <a:latin typeface="Cambria" panose="02040503050406030204" pitchFamily="18" charset="0"/>
                <a:ea typeface="Cambria" panose="02040503050406030204" pitchFamily="18" charset="0"/>
              </a:rPr>
              <a:t> con </a:t>
            </a:r>
            <a:r>
              <a:rPr lang="en-SG" sz="4200" b="1" dirty="0" err="1">
                <a:latin typeface="Cambria" panose="02040503050406030204" pitchFamily="18" charset="0"/>
                <a:ea typeface="Cambria" panose="02040503050406030204" pitchFamily="18" charset="0"/>
              </a:rPr>
              <a:t>đường</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đọc</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sách</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đọc</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thật</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nhiều</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để</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tích</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lũy</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kiến</a:t>
            </a:r>
            <a:r>
              <a:rPr lang="en-SG" sz="4200" b="1" dirty="0">
                <a:latin typeface="Cambria" panose="02040503050406030204" pitchFamily="18" charset="0"/>
                <a:ea typeface="Cambria" panose="02040503050406030204" pitchFamily="18" charset="0"/>
              </a:rPr>
              <a:t> </a:t>
            </a:r>
            <a:r>
              <a:rPr lang="en-SG" sz="4200" b="1" dirty="0" err="1">
                <a:latin typeface="Cambria" panose="02040503050406030204" pitchFamily="18" charset="0"/>
                <a:ea typeface="Cambria" panose="02040503050406030204" pitchFamily="18" charset="0"/>
              </a:rPr>
              <a:t>thức</a:t>
            </a:r>
            <a:r>
              <a:rPr lang="en-SG" sz="4200" b="1" dirty="0">
                <a:latin typeface="Cambria" panose="02040503050406030204" pitchFamily="18" charset="0"/>
                <a:ea typeface="Cambria" panose="02040503050406030204" pitchFamily="18" charset="0"/>
              </a:rPr>
              <a:t>.</a:t>
            </a:r>
            <a:endParaRPr lang="vi-VN" sz="4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845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
            <a:extLst>
              <a:ext uri="{FF2B5EF4-FFF2-40B4-BE49-F238E27FC236}">
                <a16:creationId xmlns:a16="http://schemas.microsoft.com/office/drawing/2014/main" id="{5C7D0C3C-CE6E-9290-37BD-3A4BAD6B6E09}"/>
              </a:ext>
            </a:extLst>
          </p:cNvPr>
          <p:cNvSpPr/>
          <p:nvPr/>
        </p:nvSpPr>
        <p:spPr>
          <a:xfrm>
            <a:off x="109213" y="192257"/>
            <a:ext cx="11865428" cy="6473485"/>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5">
            <a:extLst>
              <a:ext uri="{FF2B5EF4-FFF2-40B4-BE49-F238E27FC236}">
                <a16:creationId xmlns:a16="http://schemas.microsoft.com/office/drawing/2014/main" id="{6A750388-0B3D-29CC-C525-203435EB4F89}"/>
              </a:ext>
            </a:extLst>
          </p:cNvPr>
          <p:cNvSpPr/>
          <p:nvPr/>
        </p:nvSpPr>
        <p:spPr>
          <a:xfrm>
            <a:off x="1678479" y="309733"/>
            <a:ext cx="7948920" cy="646331"/>
          </a:xfrm>
          <a:prstGeom prst="rect">
            <a:avLst/>
          </a:prstGeom>
          <a:solidFill>
            <a:schemeClr val="accent4">
              <a:lumMod val="20000"/>
              <a:lumOff val="80000"/>
            </a:schemeClr>
          </a:solidFill>
          <a:ln w="28575">
            <a:solidFill>
              <a:schemeClr val="tx1"/>
            </a:solidFill>
            <a:prstDash val="lgDash"/>
          </a:ln>
        </p:spPr>
        <p:txBody>
          <a:bodyPr wrap="square">
            <a:spAutoFit/>
          </a:bodyPr>
          <a:lstStyle/>
          <a:p>
            <a:pPr algn="ctr">
              <a:defRPr/>
            </a:pPr>
            <a:endParaRPr lang="en-SG" sz="3600"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A965FFE-BD83-BEE5-C6DC-7EF5FF6C619D}"/>
              </a:ext>
            </a:extLst>
          </p:cNvPr>
          <p:cNvSpPr txBox="1"/>
          <p:nvPr/>
        </p:nvSpPr>
        <p:spPr>
          <a:xfrm>
            <a:off x="1763486" y="278956"/>
            <a:ext cx="8262257" cy="677108"/>
          </a:xfrm>
          <a:prstGeom prst="rect">
            <a:avLst/>
          </a:prstGeom>
          <a:noFill/>
        </p:spPr>
        <p:txBody>
          <a:bodyPr wrap="square">
            <a:spAutoFit/>
          </a:bodyPr>
          <a:lstStyle/>
          <a:p>
            <a:r>
              <a:rPr lang="vi-VN" sz="3800" b="1" dirty="0">
                <a:solidFill>
                  <a:srgbClr val="002060"/>
                </a:solidFill>
                <a:latin typeface="Cambria" panose="02040503050406030204" pitchFamily="18" charset="0"/>
                <a:ea typeface="Cambria" panose="02040503050406030204" pitchFamily="18" charset="0"/>
              </a:rPr>
              <a:t>1. </a:t>
            </a:r>
            <a:r>
              <a:rPr lang="en-SG" sz="3800" b="1" dirty="0" err="1">
                <a:solidFill>
                  <a:srgbClr val="002060"/>
                </a:solidFill>
                <a:latin typeface="Cambria" panose="02040503050406030204" pitchFamily="18" charset="0"/>
                <a:ea typeface="Cambria" panose="02040503050406030204" pitchFamily="18" charset="0"/>
              </a:rPr>
              <a:t>Tìm</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nghĩa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cho</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các</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từ</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dưới</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đây:</a:t>
            </a:r>
            <a:endParaRPr lang="en-SG" sz="3800" b="1" dirty="0">
              <a:solidFill>
                <a:srgbClr val="002060"/>
              </a:solidFill>
              <a:latin typeface="Cambria" panose="02040503050406030204" pitchFamily="18" charset="0"/>
              <a:ea typeface="Cambria" panose="02040503050406030204" pitchFamily="18" charset="0"/>
            </a:endParaRPr>
          </a:p>
        </p:txBody>
      </p:sp>
      <p:sp>
        <p:nvSpPr>
          <p:cNvPr id="7" name="圆角矩形 17">
            <a:extLst>
              <a:ext uri="{FF2B5EF4-FFF2-40B4-BE49-F238E27FC236}">
                <a16:creationId xmlns:a16="http://schemas.microsoft.com/office/drawing/2014/main" id="{C2172118-8AEB-5396-6E2E-E716DF0D70A6}"/>
              </a:ext>
            </a:extLst>
          </p:cNvPr>
          <p:cNvSpPr/>
          <p:nvPr/>
        </p:nvSpPr>
        <p:spPr>
          <a:xfrm>
            <a:off x="496798" y="1344156"/>
            <a:ext cx="2363362" cy="689018"/>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biên </a:t>
            </a:r>
          </a:p>
        </p:txBody>
      </p:sp>
      <p:sp>
        <p:nvSpPr>
          <p:cNvPr id="8" name="圆角矩形 17">
            <a:extLst>
              <a:ext uri="{FF2B5EF4-FFF2-40B4-BE49-F238E27FC236}">
                <a16:creationId xmlns:a16="http://schemas.microsoft.com/office/drawing/2014/main" id="{6769C666-BFF4-B08A-E62E-6C8AE0067D40}"/>
              </a:ext>
            </a:extLst>
          </p:cNvPr>
          <p:cNvSpPr/>
          <p:nvPr/>
        </p:nvSpPr>
        <p:spPr>
          <a:xfrm>
            <a:off x="3326594" y="1344156"/>
            <a:ext cx="1881845" cy="681572"/>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số</a:t>
            </a:r>
          </a:p>
        </p:txBody>
      </p:sp>
      <p:sp>
        <p:nvSpPr>
          <p:cNvPr id="9" name="圆角矩形 17">
            <a:extLst>
              <a:ext uri="{FF2B5EF4-FFF2-40B4-BE49-F238E27FC236}">
                <a16:creationId xmlns:a16="http://schemas.microsoft.com/office/drawing/2014/main" id="{38B75026-D4C9-E68D-C600-0F53477C3E58}"/>
              </a:ext>
            </a:extLst>
          </p:cNvPr>
          <p:cNvSpPr/>
          <p:nvPr/>
        </p:nvSpPr>
        <p:spPr>
          <a:xfrm>
            <a:off x="5647010" y="1382625"/>
            <a:ext cx="1928517" cy="65054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giá</a:t>
            </a:r>
          </a:p>
        </p:txBody>
      </p:sp>
      <p:sp>
        <p:nvSpPr>
          <p:cNvPr id="13" name="圆角矩形 17">
            <a:extLst>
              <a:ext uri="{FF2B5EF4-FFF2-40B4-BE49-F238E27FC236}">
                <a16:creationId xmlns:a16="http://schemas.microsoft.com/office/drawing/2014/main" id="{4BBBE57A-5E49-BD49-3B33-E20F10A2E55E}"/>
              </a:ext>
            </a:extLst>
          </p:cNvPr>
          <p:cNvSpPr/>
          <p:nvPr/>
        </p:nvSpPr>
        <p:spPr>
          <a:xfrm>
            <a:off x="8014098" y="1334881"/>
            <a:ext cx="1881844" cy="82261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hình</a:t>
            </a:r>
          </a:p>
        </p:txBody>
      </p:sp>
      <p:sp>
        <p:nvSpPr>
          <p:cNvPr id="14" name="圆角矩形 17">
            <a:extLst>
              <a:ext uri="{FF2B5EF4-FFF2-40B4-BE49-F238E27FC236}">
                <a16:creationId xmlns:a16="http://schemas.microsoft.com/office/drawing/2014/main" id="{7B351A80-3DA2-617D-0797-0C915ADE9677}"/>
              </a:ext>
            </a:extLst>
          </p:cNvPr>
          <p:cNvSpPr/>
          <p:nvPr/>
        </p:nvSpPr>
        <p:spPr>
          <a:xfrm>
            <a:off x="10469303" y="1334230"/>
            <a:ext cx="1505338" cy="802299"/>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Vô lí</a:t>
            </a:r>
          </a:p>
        </p:txBody>
      </p:sp>
      <p:sp>
        <p:nvSpPr>
          <p:cNvPr id="15" name="矩形 32">
            <a:extLst>
              <a:ext uri="{FF2B5EF4-FFF2-40B4-BE49-F238E27FC236}">
                <a16:creationId xmlns:a16="http://schemas.microsoft.com/office/drawing/2014/main" id="{64584EB0-B2C1-D9CA-8B09-4C95A376E13B}"/>
              </a:ext>
            </a:extLst>
          </p:cNvPr>
          <p:cNvSpPr/>
          <p:nvPr/>
        </p:nvSpPr>
        <p:spPr>
          <a:xfrm>
            <a:off x="949793" y="2778451"/>
            <a:ext cx="4564386" cy="65054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a. không hợp lẽ phải</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6" name="矩形 32">
            <a:extLst>
              <a:ext uri="{FF2B5EF4-FFF2-40B4-BE49-F238E27FC236}">
                <a16:creationId xmlns:a16="http://schemas.microsoft.com/office/drawing/2014/main" id="{4ED0574F-75C0-329B-29D6-2AFDEDC0514D}"/>
              </a:ext>
            </a:extLst>
          </p:cNvPr>
          <p:cNvSpPr/>
          <p:nvPr/>
        </p:nvSpPr>
        <p:spPr>
          <a:xfrm>
            <a:off x="949793" y="3682466"/>
            <a:ext cx="4564386"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b. nhiều tới mức không đếm được</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7" name="矩形 32">
            <a:extLst>
              <a:ext uri="{FF2B5EF4-FFF2-40B4-BE49-F238E27FC236}">
                <a16:creationId xmlns:a16="http://schemas.microsoft.com/office/drawing/2014/main" id="{05C01252-C2F3-2CFE-B60A-23C843A3BBB1}"/>
              </a:ext>
            </a:extLst>
          </p:cNvPr>
          <p:cNvSpPr/>
          <p:nvPr/>
        </p:nvSpPr>
        <p:spPr>
          <a:xfrm>
            <a:off x="981966" y="5014587"/>
            <a:ext cx="4564386"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không</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có</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hình</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dáng</a:t>
            </a:r>
            <a:r>
              <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a:t>
            </a:r>
            <a:r>
              <a:rPr lang="en-US" altLang="zh-CN" sz="3500" b="1" dirty="0" err="1">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cụ</a:t>
            </a: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 thể</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8" name="矩形 32">
            <a:extLst>
              <a:ext uri="{FF2B5EF4-FFF2-40B4-BE49-F238E27FC236}">
                <a16:creationId xmlns:a16="http://schemas.microsoft.com/office/drawing/2014/main" id="{EB1AD0B6-210E-ED98-7BFF-D329061E95F0}"/>
              </a:ext>
            </a:extLst>
          </p:cNvPr>
          <p:cNvSpPr/>
          <p:nvPr/>
        </p:nvSpPr>
        <p:spPr>
          <a:xfrm>
            <a:off x="6402239" y="2721261"/>
            <a:ext cx="4564386"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d. không thể đánh giá được, rất quý</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
        <p:nvSpPr>
          <p:cNvPr id="19" name="矩形 32">
            <a:extLst>
              <a:ext uri="{FF2B5EF4-FFF2-40B4-BE49-F238E27FC236}">
                <a16:creationId xmlns:a16="http://schemas.microsoft.com/office/drawing/2014/main" id="{7C23388B-C5C7-9BBE-A52F-C080F0296E26}"/>
              </a:ext>
            </a:extLst>
          </p:cNvPr>
          <p:cNvSpPr/>
          <p:nvPr/>
        </p:nvSpPr>
        <p:spPr>
          <a:xfrm>
            <a:off x="6402239" y="4092250"/>
            <a:ext cx="4564386" cy="99851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spcBef>
                <a:spcPts val="0"/>
              </a:spcBef>
              <a:spcAft>
                <a:spcPts val="0"/>
              </a:spcAft>
            </a:pPr>
            <a:r>
              <a:rPr lang="vi-VN"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rPr>
              <a:t>e. không có giới hạn</a:t>
            </a:r>
            <a:endParaRPr lang="en-US" altLang="zh-CN" sz="3500" b="1" dirty="0">
              <a:solidFill>
                <a:schemeClr val="tx1"/>
              </a:solidFill>
              <a:latin typeface="Cambria" panose="02040503050406030204" pitchFamily="18" charset="0"/>
              <a:ea typeface="Cambria" panose="02040503050406030204" pitchFamily="18" charset="0"/>
              <a:cs typeface="Arial" panose="020B0604020202020204" pitchFamily="34" charset="0"/>
              <a:sym typeface="雷盖体" panose="00000800000000000000" pitchFamily="2" charset="-122"/>
            </a:endParaRPr>
          </a:p>
        </p:txBody>
      </p:sp>
    </p:spTree>
    <p:extLst>
      <p:ext uri="{BB962C8B-B14F-4D97-AF65-F5344CB8AC3E}">
        <p14:creationId xmlns:p14="http://schemas.microsoft.com/office/powerpoint/2010/main" val="181639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385</TotalTime>
  <Words>609</Words>
  <Application>Microsoft Office PowerPoint</Application>
  <PresentationFormat>Widescreen</PresentationFormat>
  <Paragraphs>68</Paragraphs>
  <Slides>12</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#9Slide07 IcielKoni</vt:lpstr>
      <vt:lpstr>Aptos</vt:lpstr>
      <vt:lpstr>Aptos Display</vt:lpstr>
      <vt:lpstr>Arial</vt:lpstr>
      <vt:lpstr>Cambria</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Administrator</cp:lastModifiedBy>
  <cp:revision>19</cp:revision>
  <dcterms:created xsi:type="dcterms:W3CDTF">2024-09-25T02:57:19Z</dcterms:created>
  <dcterms:modified xsi:type="dcterms:W3CDTF">2024-11-27T02:32:42Z</dcterms:modified>
</cp:coreProperties>
</file>