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Lst>
  <p:notesMasterIdLst>
    <p:notesMasterId r:id="rId14"/>
  </p:notesMasterIdLst>
  <p:sldIdLst>
    <p:sldId id="256" r:id="rId5"/>
    <p:sldId id="277" r:id="rId6"/>
    <p:sldId id="278" r:id="rId7"/>
    <p:sldId id="284" r:id="rId8"/>
    <p:sldId id="285" r:id="rId9"/>
    <p:sldId id="287" r:id="rId10"/>
    <p:sldId id="295" r:id="rId11"/>
    <p:sldId id="299" r:id="rId12"/>
    <p:sldId id="300" r:id="rId13"/>
  </p:sldIdLst>
  <p:sldSz cx="18288000" cy="10287000"/>
  <p:notesSz cx="6858000" cy="9144000"/>
  <p:embeddedFontLst>
    <p:embeddedFont>
      <p:font typeface="#9Slide06 SVNDope Script" panose="020B0604020202020204" charset="0"/>
      <p:regular r:id="rId15"/>
    </p:embeddedFont>
    <p:embeddedFont>
      <p:font typeface="Calibri" panose="020F0502020204030204" pitchFamily="34" charset="0"/>
      <p:regular r:id="rId16"/>
      <p:bold r:id="rId17"/>
      <p:italic r:id="rId18"/>
      <p:boldItalic r:id="rId19"/>
    </p:embeddedFont>
    <p:embeddedFont>
      <p:font typeface="Cambria" panose="02040503050406030204" pitchFamily="18"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035"/>
    <a:srgbClr val="B2D9F3"/>
    <a:srgbClr val="799149"/>
    <a:srgbClr val="94AF5F"/>
    <a:srgbClr val="EE6945"/>
    <a:srgbClr val="F1D276"/>
    <a:srgbClr val="97131C"/>
    <a:srgbClr val="007558"/>
    <a:srgbClr val="0B7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7" autoAdjust="0"/>
    <p:restoredTop sz="94622" autoAdjust="0"/>
  </p:normalViewPr>
  <p:slideViewPr>
    <p:cSldViewPr>
      <p:cViewPr varScale="1">
        <p:scale>
          <a:sx n="43" d="100"/>
          <a:sy n="43" d="100"/>
        </p:scale>
        <p:origin x="13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FF14D-2BC9-4E82-9998-1AAD3872E673}" type="datetimeFigureOut">
              <a:rPr lang="en-GB" smtClean="0"/>
              <a:t>12/11/2024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2BD2E-7F01-4834-A622-CBB10DF2CF2C}" type="slidenum">
              <a:rPr lang="en-GB" smtClean="0"/>
              <a:t>‹#›</a:t>
            </a:fld>
            <a:endParaRPr lang="en-GB"/>
          </a:p>
        </p:txBody>
      </p:sp>
    </p:spTree>
    <p:extLst>
      <p:ext uri="{BB962C8B-B14F-4D97-AF65-F5344CB8AC3E}">
        <p14:creationId xmlns:p14="http://schemas.microsoft.com/office/powerpoint/2010/main" val="6923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2488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6381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6961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5875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2451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4157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369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9893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917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8300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7157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9494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0999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3042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3321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4072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5894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5539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2750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5658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395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1491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180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5478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941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4090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4982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0982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6416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1555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7186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0821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242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6"/>
          <p:cNvSpPr txBox="1"/>
          <p:nvPr userDrawn="1"/>
        </p:nvSpPr>
        <p:spPr>
          <a:xfrm>
            <a:off x="17145000" y="-1775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F79646"/>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F79646"/>
                </a:solidFill>
                <a:effectLst/>
                <a:uLnTx/>
                <a:uFillTx/>
                <a:latin typeface="#9Slide06 SVNDope Script" pitchFamily="2" charset="0"/>
                <a:ea typeface="+mn-ea"/>
                <a:cs typeface="+mn-cs"/>
              </a:rPr>
              <a:t> non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1D276">
            <a:alpha val="9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AutoShape 4"/>
          <p:cNvSpPr/>
          <p:nvPr userDrawn="1"/>
        </p:nvSpPr>
        <p:spPr>
          <a:xfrm>
            <a:off x="723900" y="571500"/>
            <a:ext cx="16878300" cy="9067800"/>
          </a:xfrm>
          <a:prstGeom prst="roundRect">
            <a:avLst>
              <a:gd name="adj" fmla="val 0"/>
            </a:avLst>
          </a:prstGeom>
          <a:solidFill>
            <a:srgbClr val="FFFFFF"/>
          </a:solidFill>
        </p:spPr>
      </p:sp>
      <p:sp>
        <p:nvSpPr>
          <p:cNvPr id="9" name="TextBox 8"/>
          <p:cNvSpPr txBox="1"/>
          <p:nvPr userDrawn="1"/>
        </p:nvSpPr>
        <p:spPr>
          <a:xfrm>
            <a:off x="16980568" y="-1775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F79646"/>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F79646"/>
                </a:solidFill>
                <a:effectLst/>
                <a:uLnTx/>
                <a:uFillTx/>
                <a:latin typeface="#9Slide06 SVNDope Script" pitchFamily="2" charset="0"/>
                <a:ea typeface="+mn-ea"/>
                <a:cs typeface="+mn-cs"/>
              </a:rPr>
              <a:t> non</a:t>
            </a:r>
          </a:p>
        </p:txBody>
      </p:sp>
    </p:spTree>
    <p:extLst>
      <p:ext uri="{BB962C8B-B14F-4D97-AF65-F5344CB8AC3E}">
        <p14:creationId xmlns:p14="http://schemas.microsoft.com/office/powerpoint/2010/main" val="3225405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E6945">
            <a:alpha val="99000"/>
          </a:srgbClr>
        </a:solidFill>
        <a:effectLst/>
      </p:bgPr>
    </p:bg>
    <p:spTree>
      <p:nvGrpSpPr>
        <p:cNvPr id="1" name=""/>
        <p:cNvGrpSpPr/>
        <p:nvPr/>
      </p:nvGrpSpPr>
      <p:grpSpPr>
        <a:xfrm>
          <a:off x="0" y="0"/>
          <a:ext cx="0" cy="0"/>
          <a:chOff x="0" y="0"/>
          <a:chExt cx="0" cy="0"/>
        </a:xfrm>
      </p:grpSpPr>
      <p:sp>
        <p:nvSpPr>
          <p:cNvPr id="9" name="TextBox 8"/>
          <p:cNvSpPr txBox="1"/>
          <p:nvPr userDrawn="1"/>
        </p:nvSpPr>
        <p:spPr>
          <a:xfrm>
            <a:off x="16980568" y="-1775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F79646"/>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F79646"/>
                </a:solidFill>
                <a:effectLst/>
                <a:uLnTx/>
                <a:uFillTx/>
                <a:latin typeface="#9Slide06 SVNDope Script" pitchFamily="2" charset="0"/>
                <a:ea typeface="+mn-ea"/>
                <a:cs typeface="+mn-cs"/>
              </a:rPr>
              <a:t> non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AutoShape 4"/>
          <p:cNvSpPr/>
          <p:nvPr userDrawn="1"/>
        </p:nvSpPr>
        <p:spPr>
          <a:xfrm>
            <a:off x="152400" y="114300"/>
            <a:ext cx="17983200" cy="10020300"/>
          </a:xfrm>
          <a:prstGeom prst="roundRect">
            <a:avLst>
              <a:gd name="adj" fmla="val 0"/>
            </a:avLst>
          </a:prstGeom>
          <a:solidFill>
            <a:srgbClr val="FFFFFF"/>
          </a:solidFill>
        </p:spPr>
      </p:sp>
    </p:spTree>
    <p:extLst>
      <p:ext uri="{BB962C8B-B14F-4D97-AF65-F5344CB8AC3E}">
        <p14:creationId xmlns:p14="http://schemas.microsoft.com/office/powerpoint/2010/main" val="1973544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E6945">
            <a:alpha val="9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9" name="AutoShape 4"/>
          <p:cNvSpPr/>
          <p:nvPr userDrawn="1"/>
        </p:nvSpPr>
        <p:spPr>
          <a:xfrm>
            <a:off x="457200" y="1866900"/>
            <a:ext cx="17393655" cy="7537808"/>
          </a:xfrm>
          <a:prstGeom prst="roundRect">
            <a:avLst/>
          </a:prstGeom>
          <a:solidFill>
            <a:srgbClr val="FFFFFF"/>
          </a:solidFill>
        </p:spPr>
      </p:sp>
      <p:sp>
        <p:nvSpPr>
          <p:cNvPr id="8" name="TextBox 3">
            <a:extLst>
              <a:ext uri="{FF2B5EF4-FFF2-40B4-BE49-F238E27FC236}">
                <a16:creationId xmlns:a16="http://schemas.microsoft.com/office/drawing/2014/main" id="{07DAF728-7D94-E33E-7F87-8FAE4669A949}"/>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Hình ảnh 31">
            <a:extLst>
              <a:ext uri="{FF2B5EF4-FFF2-40B4-BE49-F238E27FC236}">
                <a16:creationId xmlns:a16="http://schemas.microsoft.com/office/drawing/2014/main" id="{B4CF70CF-4EA6-3E04-12FD-D1D1E8B7C051}"/>
              </a:ext>
            </a:extLst>
          </p:cNvPr>
          <p:cNvPicPr>
            <a:picLocks noChangeAspect="1"/>
          </p:cNvPicPr>
          <p:nvPr userDrawn="1"/>
        </p:nvPicPr>
        <p:blipFill>
          <a:blip r:embed="rId14"/>
          <a:stretch>
            <a:fillRect/>
          </a:stretch>
        </p:blipFill>
        <p:spPr>
          <a:xfrm>
            <a:off x="-3014589" y="-364830"/>
            <a:ext cx="2706858" cy="3813378"/>
          </a:xfrm>
          <a:prstGeom prst="rect">
            <a:avLst/>
          </a:prstGeom>
        </p:spPr>
      </p:pic>
      <p:pic>
        <p:nvPicPr>
          <p:cNvPr id="11"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14"/>
          <a:stretch>
            <a:fillRect/>
          </a:stretch>
        </p:blipFill>
        <p:spPr>
          <a:xfrm>
            <a:off x="2048022" y="11819690"/>
            <a:ext cx="2706858" cy="3813378"/>
          </a:xfrm>
          <a:prstGeom prst="rect">
            <a:avLst/>
          </a:prstGeom>
        </p:spPr>
      </p:pic>
      <p:sp>
        <p:nvSpPr>
          <p:cNvPr id="12" name="TextBox 11"/>
          <p:cNvSpPr txBox="1"/>
          <p:nvPr userDrawn="1"/>
        </p:nvSpPr>
        <p:spPr>
          <a:xfrm>
            <a:off x="16980568" y="-1775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F79646"/>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F79646"/>
                </a:solidFill>
                <a:effectLst/>
                <a:uLnTx/>
                <a:uFillTx/>
                <a:latin typeface="#9Slide06 SVNDope Script" pitchFamily="2" charset="0"/>
                <a:ea typeface="+mn-ea"/>
                <a:cs typeface="+mn-cs"/>
              </a:rPr>
              <a:t> non</a:t>
            </a:r>
          </a:p>
        </p:txBody>
      </p:sp>
    </p:spTree>
    <p:extLst>
      <p:ext uri="{BB962C8B-B14F-4D97-AF65-F5344CB8AC3E}">
        <p14:creationId xmlns:p14="http://schemas.microsoft.com/office/powerpoint/2010/main" val="21700933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0.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0.xml"/><Relationship Id="rId6" Type="http://schemas.openxmlformats.org/officeDocument/2006/relationships/image" Target="../media/image26.png"/><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0.xml"/><Relationship Id="rId5" Type="http://schemas.openxmlformats.org/officeDocument/2006/relationships/image" Target="../media/image26.pn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6945"/>
        </a:solidFill>
        <a:effectLst/>
      </p:bgPr>
    </p:bg>
    <p:spTree>
      <p:nvGrpSpPr>
        <p:cNvPr id="1" name=""/>
        <p:cNvGrpSpPr/>
        <p:nvPr/>
      </p:nvGrpSpPr>
      <p:grpSpPr>
        <a:xfrm>
          <a:off x="0" y="0"/>
          <a:ext cx="0" cy="0"/>
          <a:chOff x="0" y="0"/>
          <a:chExt cx="0" cy="0"/>
        </a:xfrm>
      </p:grpSpPr>
      <p:grpSp>
        <p:nvGrpSpPr>
          <p:cNvPr id="17" name="Group 16"/>
          <p:cNvGrpSpPr/>
          <p:nvPr/>
        </p:nvGrpSpPr>
        <p:grpSpPr>
          <a:xfrm>
            <a:off x="6779151" y="6784415"/>
            <a:ext cx="6810934" cy="3844703"/>
            <a:chOff x="6956748" y="6667500"/>
            <a:chExt cx="6810934" cy="3844703"/>
          </a:xfrm>
        </p:grpSpPr>
        <p:sp>
          <p:nvSpPr>
            <p:cNvPr id="2" name="Freeform 2"/>
            <p:cNvSpPr/>
            <p:nvPr/>
          </p:nvSpPr>
          <p:spPr>
            <a:xfrm>
              <a:off x="6956748" y="6667500"/>
              <a:ext cx="4612033" cy="2576974"/>
            </a:xfrm>
            <a:custGeom>
              <a:avLst/>
              <a:gdLst/>
              <a:ahLst/>
              <a:cxnLst/>
              <a:rect l="l" t="t" r="r" b="b"/>
              <a:pathLst>
                <a:path w="4612033" h="2576974">
                  <a:moveTo>
                    <a:pt x="0" y="0"/>
                  </a:moveTo>
                  <a:lnTo>
                    <a:pt x="4612034" y="0"/>
                  </a:lnTo>
                  <a:lnTo>
                    <a:pt x="4612034" y="2576974"/>
                  </a:lnTo>
                  <a:lnTo>
                    <a:pt x="0" y="2576974"/>
                  </a:lnTo>
                  <a:lnTo>
                    <a:pt x="0" y="0"/>
                  </a:lnTo>
                  <a:close/>
                </a:path>
              </a:pathLst>
            </a:custGeom>
            <a:blipFill>
              <a:blip r:embed="rId2"/>
              <a:stretch>
                <a:fillRect/>
              </a:stretch>
            </a:blipFill>
          </p:spPr>
        </p:sp>
        <p:sp>
          <p:nvSpPr>
            <p:cNvPr id="3" name="Freeform 3"/>
            <p:cNvSpPr/>
            <p:nvPr/>
          </p:nvSpPr>
          <p:spPr>
            <a:xfrm>
              <a:off x="7901810" y="7615929"/>
              <a:ext cx="5865872" cy="2896274"/>
            </a:xfrm>
            <a:custGeom>
              <a:avLst/>
              <a:gdLst/>
              <a:ahLst/>
              <a:cxnLst/>
              <a:rect l="l" t="t" r="r" b="b"/>
              <a:pathLst>
                <a:path w="5865872" h="2896274">
                  <a:moveTo>
                    <a:pt x="0" y="0"/>
                  </a:moveTo>
                  <a:lnTo>
                    <a:pt x="5865872" y="0"/>
                  </a:lnTo>
                  <a:lnTo>
                    <a:pt x="5865872" y="2896274"/>
                  </a:lnTo>
                  <a:lnTo>
                    <a:pt x="0" y="2896274"/>
                  </a:lnTo>
                  <a:lnTo>
                    <a:pt x="0" y="0"/>
                  </a:lnTo>
                  <a:close/>
                </a:path>
              </a:pathLst>
            </a:custGeom>
            <a:blipFill>
              <a:blip r:embed="rId3"/>
              <a:stretch>
                <a:fillRect/>
              </a:stretch>
            </a:blipFill>
          </p:spPr>
        </p:sp>
      </p:grpSp>
      <p:sp>
        <p:nvSpPr>
          <p:cNvPr id="4" name="Freeform 4"/>
          <p:cNvSpPr/>
          <p:nvPr/>
        </p:nvSpPr>
        <p:spPr>
          <a:xfrm rot="-924323">
            <a:off x="13422637" y="6296604"/>
            <a:ext cx="1963467" cy="3954465"/>
          </a:xfrm>
          <a:custGeom>
            <a:avLst/>
            <a:gdLst/>
            <a:ahLst/>
            <a:cxnLst/>
            <a:rect l="l" t="t" r="r" b="b"/>
            <a:pathLst>
              <a:path w="2232170" h="4434775">
                <a:moveTo>
                  <a:pt x="0" y="0"/>
                </a:moveTo>
                <a:lnTo>
                  <a:pt x="2232170" y="0"/>
                </a:lnTo>
                <a:lnTo>
                  <a:pt x="2232170" y="4434776"/>
                </a:lnTo>
                <a:lnTo>
                  <a:pt x="0" y="4434776"/>
                </a:lnTo>
                <a:lnTo>
                  <a:pt x="0" y="0"/>
                </a:lnTo>
                <a:close/>
              </a:path>
            </a:pathLst>
          </a:custGeom>
          <a:blipFill>
            <a:blip r:embed="rId4"/>
            <a:stretch>
              <a:fillRect/>
            </a:stretch>
          </a:blipFill>
        </p:spPr>
      </p:sp>
      <p:sp>
        <p:nvSpPr>
          <p:cNvPr id="5" name="Freeform 5"/>
          <p:cNvSpPr/>
          <p:nvPr/>
        </p:nvSpPr>
        <p:spPr>
          <a:xfrm>
            <a:off x="14744925" y="6397403"/>
            <a:ext cx="3425571" cy="4114800"/>
          </a:xfrm>
          <a:custGeom>
            <a:avLst/>
            <a:gdLst/>
            <a:ahLst/>
            <a:cxnLst/>
            <a:rect l="l" t="t" r="r" b="b"/>
            <a:pathLst>
              <a:path w="3425571" h="4114800">
                <a:moveTo>
                  <a:pt x="0" y="0"/>
                </a:moveTo>
                <a:lnTo>
                  <a:pt x="3425571" y="0"/>
                </a:lnTo>
                <a:lnTo>
                  <a:pt x="342557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207877" y="4686300"/>
            <a:ext cx="6722595" cy="5600700"/>
          </a:xfrm>
          <a:custGeom>
            <a:avLst/>
            <a:gdLst/>
            <a:ahLst/>
            <a:cxnLst/>
            <a:rect l="l" t="t" r="r" b="b"/>
            <a:pathLst>
              <a:path w="7593013" h="6121866">
                <a:moveTo>
                  <a:pt x="0" y="0"/>
                </a:moveTo>
                <a:lnTo>
                  <a:pt x="7593012" y="0"/>
                </a:lnTo>
                <a:lnTo>
                  <a:pt x="7593012" y="6121866"/>
                </a:lnTo>
                <a:lnTo>
                  <a:pt x="0" y="61218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65" y="-114300"/>
            <a:ext cx="1706535" cy="1706535"/>
          </a:xfrm>
          <a:prstGeom prst="rect">
            <a:avLst/>
          </a:prstGeom>
        </p:spPr>
      </p:pic>
      <p:sp>
        <p:nvSpPr>
          <p:cNvPr id="20" name="Freeform 4"/>
          <p:cNvSpPr/>
          <p:nvPr/>
        </p:nvSpPr>
        <p:spPr>
          <a:xfrm rot="5400000">
            <a:off x="16126970" y="281819"/>
            <a:ext cx="2103966" cy="1983086"/>
          </a:xfrm>
          <a:custGeom>
            <a:avLst/>
            <a:gdLst/>
            <a:ahLst/>
            <a:cxnLst/>
            <a:rect l="l" t="t" r="r" b="b"/>
            <a:pathLst>
              <a:path w="2680847" h="2670794">
                <a:moveTo>
                  <a:pt x="0" y="0"/>
                </a:moveTo>
                <a:lnTo>
                  <a:pt x="2680847" y="0"/>
                </a:lnTo>
                <a:lnTo>
                  <a:pt x="2680847" y="2670794"/>
                </a:lnTo>
                <a:lnTo>
                  <a:pt x="0" y="2670794"/>
                </a:lnTo>
                <a:lnTo>
                  <a:pt x="0" y="0"/>
                </a:lnTo>
                <a:close/>
              </a:path>
            </a:pathLst>
          </a:custGeom>
          <a:blipFill>
            <a:blip r:embed="rId10">
              <a:extLst>
                <a:ext uri="{96DAC541-7B7A-43D3-8B79-37D633B846F1}">
                  <asvg:svgBlip xmlns:asvg="http://schemas.microsoft.com/office/drawing/2016/SVG/main" r:embed="rId11"/>
                </a:ext>
              </a:extLst>
            </a:blip>
            <a:srcRect/>
            <a:stretch>
              <a:fillRect t="4707" r="-99578" b="-99427"/>
            </a:stretch>
          </a:blipFill>
        </p:spPr>
      </p:sp>
      <p:sp>
        <p:nvSpPr>
          <p:cNvPr id="23" name="Freeform 6"/>
          <p:cNvSpPr/>
          <p:nvPr/>
        </p:nvSpPr>
        <p:spPr>
          <a:xfrm rot="4176637">
            <a:off x="-251655" y="2090558"/>
            <a:ext cx="2251893" cy="2814648"/>
          </a:xfrm>
          <a:custGeom>
            <a:avLst/>
            <a:gdLst/>
            <a:ahLst/>
            <a:cxnLst/>
            <a:rect l="l" t="t" r="r" b="b"/>
            <a:pathLst>
              <a:path w="2887472" h="3315469">
                <a:moveTo>
                  <a:pt x="0" y="0"/>
                </a:moveTo>
                <a:lnTo>
                  <a:pt x="2887472" y="0"/>
                </a:lnTo>
                <a:lnTo>
                  <a:pt x="2887472" y="3315469"/>
                </a:lnTo>
                <a:lnTo>
                  <a:pt x="0" y="33154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4" name="Freeform 6"/>
          <p:cNvSpPr/>
          <p:nvPr/>
        </p:nvSpPr>
        <p:spPr>
          <a:xfrm rot="18502956">
            <a:off x="16510350" y="3233649"/>
            <a:ext cx="2251893" cy="2814648"/>
          </a:xfrm>
          <a:custGeom>
            <a:avLst/>
            <a:gdLst/>
            <a:ahLst/>
            <a:cxnLst/>
            <a:rect l="l" t="t" r="r" b="b"/>
            <a:pathLst>
              <a:path w="2887472" h="3315469">
                <a:moveTo>
                  <a:pt x="0" y="0"/>
                </a:moveTo>
                <a:lnTo>
                  <a:pt x="2887472" y="0"/>
                </a:lnTo>
                <a:lnTo>
                  <a:pt x="2887472" y="3315469"/>
                </a:lnTo>
                <a:lnTo>
                  <a:pt x="0" y="33154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18" name="Picture 17"/>
          <p:cNvPicPr>
            <a:picLocks noChangeAspect="1"/>
          </p:cNvPicPr>
          <p:nvPr/>
        </p:nvPicPr>
        <p:blipFill>
          <a:blip r:embed="rId14"/>
          <a:stretch>
            <a:fillRect/>
          </a:stretch>
        </p:blipFill>
        <p:spPr>
          <a:xfrm>
            <a:off x="2331008" y="1519548"/>
            <a:ext cx="14052498" cy="5108891"/>
          </a:xfrm>
          <a:prstGeom prst="rect">
            <a:avLst/>
          </a:prstGeom>
        </p:spPr>
      </p:pic>
      <p:pic>
        <p:nvPicPr>
          <p:cNvPr id="19" name="Picture 18"/>
          <p:cNvPicPr>
            <a:picLocks noChangeAspect="1"/>
          </p:cNvPicPr>
          <p:nvPr/>
        </p:nvPicPr>
        <p:blipFill>
          <a:blip r:embed="rId15"/>
          <a:stretch>
            <a:fillRect/>
          </a:stretch>
        </p:blipFill>
        <p:spPr>
          <a:xfrm>
            <a:off x="7043502" y="155241"/>
            <a:ext cx="3853006" cy="1780186"/>
          </a:xfrm>
          <a:prstGeom prst="rect">
            <a:avLst/>
          </a:prstGeom>
        </p:spPr>
      </p:pic>
      <p:pic>
        <p:nvPicPr>
          <p:cNvPr id="21" name="Picture 20"/>
          <p:cNvPicPr>
            <a:picLocks noChangeAspect="1"/>
          </p:cNvPicPr>
          <p:nvPr/>
        </p:nvPicPr>
        <p:blipFill>
          <a:blip r:embed="rId16"/>
          <a:stretch>
            <a:fillRect/>
          </a:stretch>
        </p:blipFill>
        <p:spPr>
          <a:xfrm>
            <a:off x="9519631" y="6416936"/>
            <a:ext cx="3438304" cy="1362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3"/>
          <p:cNvSpPr txBox="1"/>
          <p:nvPr/>
        </p:nvSpPr>
        <p:spPr>
          <a:xfrm>
            <a:off x="990600" y="184547"/>
            <a:ext cx="7772400" cy="553998"/>
          </a:xfrm>
          <a:prstGeom prst="rect">
            <a:avLst/>
          </a:prstGeom>
        </p:spPr>
        <p:txBody>
          <a:bodyPr wrap="square" lIns="0" tIns="0" rIns="0" bIns="0" rtlCol="0" anchor="t">
            <a:spAutoFit/>
          </a:bodyPr>
          <a:lstStyle/>
          <a:p>
            <a:pPr algn="just"/>
            <a:r>
              <a:rPr lang="en-US" sz="3600" dirty="0" err="1">
                <a:latin typeface="Cambria" panose="02040503050406030204" pitchFamily="18" charset="0"/>
                <a:ea typeface="Cambria" panose="02040503050406030204" pitchFamily="18" charset="0"/>
              </a:rPr>
              <a:t>Quan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sát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đọc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thông</a:t>
            </a:r>
            <a:r>
              <a:rPr lang="en-US" sz="3600" dirty="0">
                <a:latin typeface="Cambria" panose="02040503050406030204" pitchFamily="18" charset="0"/>
                <a:ea typeface="Cambria" panose="02040503050406030204" pitchFamily="18" charset="0"/>
              </a:rPr>
              <a:t> tin ở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1.</a:t>
            </a:r>
          </a:p>
        </p:txBody>
      </p:sp>
      <p:grpSp>
        <p:nvGrpSpPr>
          <p:cNvPr id="16" name="Group 15"/>
          <p:cNvGrpSpPr/>
          <p:nvPr/>
        </p:nvGrpSpPr>
        <p:grpSpPr>
          <a:xfrm>
            <a:off x="368936" y="913984"/>
            <a:ext cx="4041804" cy="6912208"/>
            <a:chOff x="990600" y="1878504"/>
            <a:chExt cx="4126865" cy="6047594"/>
          </a:xfrm>
        </p:grpSpPr>
        <p:sp>
          <p:nvSpPr>
            <p:cNvPr id="9" name="Rounded Rectangle 8"/>
            <p:cNvSpPr/>
            <p:nvPr/>
          </p:nvSpPr>
          <p:spPr>
            <a:xfrm>
              <a:off x="990600" y="1878504"/>
              <a:ext cx="4126865" cy="6047594"/>
            </a:xfrm>
            <a:prstGeom prst="roundRect">
              <a:avLst>
                <a:gd name="adj" fmla="val 5687"/>
              </a:avLst>
            </a:prstGeom>
            <a:solidFill>
              <a:srgbClr val="B2D9F3"/>
            </a:solidFill>
            <a:ln>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8" name="Picture 7"/>
            <p:cNvPicPr>
              <a:picLocks noChangeAspect="1"/>
            </p:cNvPicPr>
            <p:nvPr/>
          </p:nvPicPr>
          <p:blipFill rotWithShape="1">
            <a:blip r:embed="rId2"/>
            <a:srcRect l="5961" t="16126" r="62913" b="65548"/>
            <a:stretch/>
          </p:blipFill>
          <p:spPr>
            <a:xfrm>
              <a:off x="1076960" y="1943101"/>
              <a:ext cx="3959225" cy="2316229"/>
            </a:xfrm>
            <a:prstGeom prst="rect">
              <a:avLst/>
            </a:prstGeom>
          </p:spPr>
        </p:pic>
        <p:sp>
          <p:nvSpPr>
            <p:cNvPr id="10" name="TextBox 13"/>
            <p:cNvSpPr txBox="1"/>
            <p:nvPr/>
          </p:nvSpPr>
          <p:spPr>
            <a:xfrm>
              <a:off x="1100455" y="4349657"/>
              <a:ext cx="3837305" cy="3446762"/>
            </a:xfrm>
            <a:prstGeom prst="rect">
              <a:avLst/>
            </a:prstGeom>
          </p:spPr>
          <p:txBody>
            <a:bodyPr wrap="square" lIns="0" tIns="0" rIns="0" bIns="0" rtlCol="0" anchor="t">
              <a:spAutoFit/>
            </a:bodyPr>
            <a:lstStyle/>
            <a:p>
              <a:pPr algn="just"/>
              <a:r>
                <a:rPr lang="en-US" sz="3200" i="1" dirty="0">
                  <a:latin typeface="Cambria" panose="02040503050406030204" pitchFamily="18" charset="0"/>
                  <a:ea typeface="Cambria" panose="02040503050406030204" pitchFamily="18" charset="0"/>
                </a:rPr>
                <a:t>a) Than </a:t>
              </a:r>
              <a:r>
                <a:rPr lang="en-US" sz="3200" i="1" dirty="0" err="1">
                  <a:latin typeface="Cambria" panose="02040503050406030204" pitchFamily="18" charset="0"/>
                  <a:ea typeface="Cambria" panose="02040503050406030204" pitchFamily="18" charset="0"/>
                </a:rPr>
                <a:t>được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khai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thác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từ</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các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mỏ</a:t>
              </a:r>
              <a:r>
                <a:rPr lang="en-US" sz="3200" i="1" dirty="0">
                  <a:latin typeface="Cambria" panose="02040503050406030204" pitchFamily="18" charset="0"/>
                  <a:ea typeface="Cambria" panose="02040503050406030204" pitchFamily="18" charset="0"/>
                </a:rPr>
                <a:t> than </a:t>
              </a:r>
              <a:r>
                <a:rPr lang="en-US" sz="3200" i="1" dirty="0" err="1">
                  <a:latin typeface="Cambria" panose="02040503050406030204" pitchFamily="18" charset="0"/>
                  <a:ea typeface="Cambria" panose="02040503050406030204" pitchFamily="18" charset="0"/>
                </a:rPr>
                <a:t>trong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lòng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đất</a:t>
              </a:r>
              <a:r>
                <a:rPr lang="en-US" sz="3200" i="1" dirty="0">
                  <a:latin typeface="Cambria" panose="02040503050406030204" pitchFamily="18" charset="0"/>
                  <a:ea typeface="Cambria" panose="02040503050406030204" pitchFamily="18" charset="0"/>
                </a:rPr>
                <a:t>. Than </a:t>
              </a:r>
              <a:r>
                <a:rPr lang="en-US" sz="3200" i="1" dirty="0" err="1">
                  <a:latin typeface="Cambria" panose="02040503050406030204" pitchFamily="18" charset="0"/>
                  <a:ea typeface="Cambria" panose="02040503050406030204" pitchFamily="18" charset="0"/>
                </a:rPr>
                <a:t>được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sử</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dụng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làm</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chất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đốt</a:t>
              </a:r>
              <a:r>
                <a:rPr lang="en-US" sz="3200" i="1" dirty="0">
                  <a:latin typeface="Cambria" panose="02040503050406030204" pitchFamily="18" charset="0"/>
                  <a:ea typeface="Cambria" panose="02040503050406030204" pitchFamily="18" charset="0"/>
                </a:rPr>
                <a:t> ở </a:t>
              </a:r>
              <a:r>
                <a:rPr lang="en-US" sz="3200" i="1" dirty="0" err="1">
                  <a:latin typeface="Cambria" panose="02040503050406030204" pitchFamily="18" charset="0"/>
                  <a:ea typeface="Cambria" panose="02040503050406030204" pitchFamily="18" charset="0"/>
                </a:rPr>
                <a:t>các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gia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đình</a:t>
              </a:r>
              <a:r>
                <a:rPr lang="en-US" sz="3200" i="1" dirty="0">
                  <a:latin typeface="Cambria" panose="02040503050406030204" pitchFamily="18" charset="0"/>
                  <a:ea typeface="Cambria" panose="02040503050406030204" pitchFamily="18" charset="0"/>
                </a:rPr>
                <a:t>, ở </a:t>
              </a:r>
              <a:r>
                <a:rPr lang="en-US" sz="3200" i="1" dirty="0" err="1">
                  <a:latin typeface="Cambria" panose="02040503050406030204" pitchFamily="18" charset="0"/>
                  <a:ea typeface="Cambria" panose="02040503050406030204" pitchFamily="18" charset="0"/>
                </a:rPr>
                <a:t>lò</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hơi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nhà</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máy</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nhiệt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điện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luyện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kim</a:t>
              </a:r>
              <a:r>
                <a:rPr lang="en-US" sz="3200" i="1" dirty="0">
                  <a:latin typeface="Cambria" panose="02040503050406030204" pitchFamily="18" charset="0"/>
                  <a:ea typeface="Cambria" panose="02040503050406030204" pitchFamily="18" charset="0"/>
                </a:rPr>
                <a:t>,…</a:t>
              </a:r>
            </a:p>
          </p:txBody>
        </p:sp>
      </p:grpSp>
      <p:grpSp>
        <p:nvGrpSpPr>
          <p:cNvPr id="43" name="Group 42"/>
          <p:cNvGrpSpPr/>
          <p:nvPr/>
        </p:nvGrpSpPr>
        <p:grpSpPr>
          <a:xfrm>
            <a:off x="4572000" y="913984"/>
            <a:ext cx="3825240" cy="6912208"/>
            <a:chOff x="4709160" y="974493"/>
            <a:chExt cx="4126865" cy="6912208"/>
          </a:xfrm>
        </p:grpSpPr>
        <p:grpSp>
          <p:nvGrpSpPr>
            <p:cNvPr id="28" name="Group 27"/>
            <p:cNvGrpSpPr/>
            <p:nvPr/>
          </p:nvGrpSpPr>
          <p:grpSpPr>
            <a:xfrm>
              <a:off x="4709160" y="974493"/>
              <a:ext cx="4126865" cy="6912208"/>
              <a:chOff x="990600" y="1878504"/>
              <a:chExt cx="4126865" cy="6047594"/>
            </a:xfrm>
          </p:grpSpPr>
          <p:sp>
            <p:nvSpPr>
              <p:cNvPr id="29" name="Rounded Rectangle 28"/>
              <p:cNvSpPr/>
              <p:nvPr/>
            </p:nvSpPr>
            <p:spPr>
              <a:xfrm>
                <a:off x="990600" y="1878504"/>
                <a:ext cx="4126865" cy="6047594"/>
              </a:xfrm>
              <a:prstGeom prst="roundRect">
                <a:avLst>
                  <a:gd name="adj" fmla="val 5687"/>
                </a:avLst>
              </a:prstGeom>
              <a:solidFill>
                <a:srgbClr val="B2D9F3"/>
              </a:solidFill>
              <a:ln>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1" name="TextBox 13"/>
              <p:cNvSpPr txBox="1"/>
              <p:nvPr/>
            </p:nvSpPr>
            <p:spPr>
              <a:xfrm>
                <a:off x="1100455" y="4349657"/>
                <a:ext cx="3837305" cy="3446762"/>
              </a:xfrm>
              <a:prstGeom prst="rect">
                <a:avLst/>
              </a:prstGeom>
            </p:spPr>
            <p:txBody>
              <a:bodyPr wrap="square" lIns="0" tIns="0" rIns="0" bIns="0" rtlCol="0" anchor="t">
                <a:spAutoFit/>
              </a:bodyPr>
              <a:lstStyle/>
              <a:p>
                <a:pPr algn="just"/>
                <a:r>
                  <a:rPr lang="en-US" sz="3200" i="1" dirty="0">
                    <a:latin typeface="Cambria" panose="02040503050406030204" pitchFamily="18" charset="0"/>
                    <a:ea typeface="Cambria" panose="02040503050406030204" pitchFamily="18" charset="0"/>
                  </a:rPr>
                  <a:t>b) </a:t>
                </a:r>
                <a:r>
                  <a:rPr lang="en-US" sz="3200" i="1" dirty="0" err="1">
                    <a:latin typeface="Cambria" panose="02040503050406030204" pitchFamily="18" charset="0"/>
                    <a:ea typeface="Cambria" panose="02040503050406030204" pitchFamily="18" charset="0"/>
                  </a:rPr>
                  <a:t>Dầu</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mỏ</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được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lấy</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lên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theo</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các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lỗ</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khoan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giếng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dầu</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Từ</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dầu</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mỏ</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có</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thể</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tách</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ra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xăng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dầu</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hỏa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dầu</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đi</a:t>
                </a:r>
                <a:r>
                  <a:rPr lang="en-US" sz="3200" i="1" dirty="0">
                    <a:latin typeface="Cambria" panose="02040503050406030204" pitchFamily="18" charset="0"/>
                    <a:ea typeface="Cambria" panose="02040503050406030204" pitchFamily="18" charset="0"/>
                  </a:rPr>
                  <a:t>-ê-den,… </a:t>
                </a:r>
                <a:r>
                  <a:rPr lang="en-US" sz="3200" i="1" dirty="0" err="1">
                    <a:latin typeface="Cambria" panose="02040503050406030204" pitchFamily="18" charset="0"/>
                    <a:ea typeface="Cambria" panose="02040503050406030204" pitchFamily="18" charset="0"/>
                  </a:rPr>
                  <a:t>dùng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làm</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chất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đốt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cho</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máy</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móc</a:t>
                </a:r>
                <a:r>
                  <a:rPr lang="en-US" sz="3200" i="1" dirty="0">
                    <a:latin typeface="Cambria" panose="02040503050406030204" pitchFamily="18" charset="0"/>
                    <a:ea typeface="Cambria" panose="02040503050406030204" pitchFamily="18" charset="0"/>
                  </a:rPr>
                  <a:t>.</a:t>
                </a:r>
              </a:p>
            </p:txBody>
          </p:sp>
        </p:grpSp>
        <p:pic>
          <p:nvPicPr>
            <p:cNvPr id="40" name="Picture 39"/>
            <p:cNvPicPr>
              <a:picLocks noChangeAspect="1"/>
            </p:cNvPicPr>
            <p:nvPr/>
          </p:nvPicPr>
          <p:blipFill rotWithShape="1">
            <a:blip r:embed="rId2"/>
            <a:srcRect l="63593" t="15247" r="3957" b="65852"/>
            <a:stretch/>
          </p:blipFill>
          <p:spPr>
            <a:xfrm>
              <a:off x="4805680" y="993281"/>
              <a:ext cx="3968964" cy="2702419"/>
            </a:xfrm>
            <a:prstGeom prst="rect">
              <a:avLst/>
            </a:prstGeom>
          </p:spPr>
        </p:pic>
      </p:grpSp>
      <p:grpSp>
        <p:nvGrpSpPr>
          <p:cNvPr id="44" name="Group 43"/>
          <p:cNvGrpSpPr/>
          <p:nvPr/>
        </p:nvGrpSpPr>
        <p:grpSpPr>
          <a:xfrm>
            <a:off x="8581946" y="913984"/>
            <a:ext cx="4520565" cy="6912207"/>
            <a:chOff x="9079865" y="974493"/>
            <a:chExt cx="4520565" cy="6912207"/>
          </a:xfrm>
        </p:grpSpPr>
        <p:grpSp>
          <p:nvGrpSpPr>
            <p:cNvPr id="32" name="Group 31"/>
            <p:cNvGrpSpPr/>
            <p:nvPr/>
          </p:nvGrpSpPr>
          <p:grpSpPr>
            <a:xfrm>
              <a:off x="9079865" y="974493"/>
              <a:ext cx="4520565" cy="6912207"/>
              <a:chOff x="990600" y="1878504"/>
              <a:chExt cx="4304030" cy="6047594"/>
            </a:xfrm>
          </p:grpSpPr>
          <p:sp>
            <p:nvSpPr>
              <p:cNvPr id="33" name="Rounded Rectangle 32"/>
              <p:cNvSpPr/>
              <p:nvPr/>
            </p:nvSpPr>
            <p:spPr>
              <a:xfrm>
                <a:off x="990600" y="1878504"/>
                <a:ext cx="4304030" cy="6047594"/>
              </a:xfrm>
              <a:prstGeom prst="roundRect">
                <a:avLst>
                  <a:gd name="adj" fmla="val 5687"/>
                </a:avLst>
              </a:prstGeom>
              <a:solidFill>
                <a:srgbClr val="B2D9F3"/>
              </a:solidFill>
              <a:ln>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5" name="TextBox 13"/>
              <p:cNvSpPr txBox="1"/>
              <p:nvPr/>
            </p:nvSpPr>
            <p:spPr>
              <a:xfrm>
                <a:off x="1100455" y="4325997"/>
                <a:ext cx="4081145" cy="3446763"/>
              </a:xfrm>
              <a:prstGeom prst="rect">
                <a:avLst/>
              </a:prstGeom>
            </p:spPr>
            <p:txBody>
              <a:bodyPr wrap="square" lIns="0" tIns="0" rIns="0" bIns="0" rtlCol="0" anchor="t">
                <a:spAutoFit/>
              </a:bodyPr>
              <a:lstStyle/>
              <a:p>
                <a:pPr algn="just"/>
                <a:r>
                  <a:rPr lang="en-US" sz="3200" i="1" dirty="0">
                    <a:latin typeface="Cambria" panose="02040503050406030204" pitchFamily="18" charset="0"/>
                    <a:ea typeface="Cambria" panose="02040503050406030204" pitchFamily="18" charset="0"/>
                  </a:rPr>
                  <a:t>c) </a:t>
                </a:r>
                <a:r>
                  <a:rPr lang="en-US" sz="3200" i="1" dirty="0" err="1">
                    <a:latin typeface="Cambria" panose="02040503050406030204" pitchFamily="18" charset="0"/>
                    <a:ea typeface="Cambria" panose="02040503050406030204" pitchFamily="18" charset="0"/>
                  </a:rPr>
                  <a:t>Khí</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tự</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nhiên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thường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được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tìm</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thấy</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cùng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với</a:t>
                </a:r>
                <a:r>
                  <a:rPr lang="en-US" sz="3200" i="1" dirty="0">
                    <a:latin typeface="Cambria" panose="02040503050406030204" pitchFamily="18" charset="0"/>
                    <a:ea typeface="Cambria" panose="02040503050406030204" pitchFamily="18" charset="0"/>
                  </a:rPr>
                  <a:t> than </a:t>
                </a:r>
                <a:r>
                  <a:rPr lang="en-US" sz="3200" i="1" dirty="0" err="1">
                    <a:latin typeface="Cambria" panose="02040503050406030204" pitchFamily="18" charset="0"/>
                    <a:ea typeface="Cambria" panose="02040503050406030204" pitchFamily="18" charset="0"/>
                  </a:rPr>
                  <a:t>đá</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hoặc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dầu</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mỏ</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Nó</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được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sử</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dụng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trong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các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bếp</a:t>
                </a:r>
                <a:r>
                  <a:rPr lang="en-US" sz="3200" i="1" dirty="0">
                    <a:latin typeface="Cambria" panose="02040503050406030204" pitchFamily="18" charset="0"/>
                    <a:ea typeface="Cambria" panose="02040503050406030204" pitchFamily="18" charset="0"/>
                  </a:rPr>
                  <a:t> gas </a:t>
                </a:r>
                <a:r>
                  <a:rPr lang="en-US" sz="3200" i="1" dirty="0" err="1">
                    <a:latin typeface="Cambria" panose="02040503050406030204" pitchFamily="18" charset="0"/>
                    <a:ea typeface="Cambria" panose="02040503050406030204" pitchFamily="18" charset="0"/>
                  </a:rPr>
                  <a:t>để</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nấu</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thức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ăn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và</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trong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các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lò</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ga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để</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sản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xuất</a:t>
                </a:r>
                <a:r>
                  <a:rPr lang="en-US" sz="3200" i="1" dirty="0">
                    <a:latin typeface="Cambria" panose="02040503050406030204" pitchFamily="18" charset="0"/>
                    <a:ea typeface="Cambria" panose="02040503050406030204" pitchFamily="18" charset="0"/>
                  </a:rPr>
                  <a:t> xi </a:t>
                </a:r>
                <a:r>
                  <a:rPr lang="en-US" sz="3200" i="1" dirty="0" err="1">
                    <a:latin typeface="Cambria" panose="02040503050406030204" pitchFamily="18" charset="0"/>
                    <a:ea typeface="Cambria" panose="02040503050406030204" pitchFamily="18" charset="0"/>
                  </a:rPr>
                  <a:t>măng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gạch</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gốm</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nấu</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thủy</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tinh</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luyện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kim</a:t>
                </a:r>
                <a:r>
                  <a:rPr lang="en-US" sz="3200" i="1" dirty="0">
                    <a:latin typeface="Cambria" panose="02040503050406030204" pitchFamily="18" charset="0"/>
                    <a:ea typeface="Cambria" panose="02040503050406030204" pitchFamily="18" charset="0"/>
                  </a:rPr>
                  <a:t>.</a:t>
                </a:r>
              </a:p>
            </p:txBody>
          </p:sp>
        </p:grpSp>
        <p:pic>
          <p:nvPicPr>
            <p:cNvPr id="41" name="Picture 40"/>
            <p:cNvPicPr>
              <a:picLocks noChangeAspect="1"/>
            </p:cNvPicPr>
            <p:nvPr/>
          </p:nvPicPr>
          <p:blipFill rotWithShape="1">
            <a:blip r:embed="rId2"/>
            <a:srcRect l="5404" t="59921" r="62529" b="24556"/>
            <a:stretch/>
          </p:blipFill>
          <p:spPr>
            <a:xfrm>
              <a:off x="9174928" y="1048325"/>
              <a:ext cx="4353191" cy="2602397"/>
            </a:xfrm>
            <a:prstGeom prst="rect">
              <a:avLst/>
            </a:prstGeom>
          </p:spPr>
        </p:pic>
      </p:grpSp>
      <p:grpSp>
        <p:nvGrpSpPr>
          <p:cNvPr id="60" name="Group 59"/>
          <p:cNvGrpSpPr/>
          <p:nvPr/>
        </p:nvGrpSpPr>
        <p:grpSpPr>
          <a:xfrm>
            <a:off x="13344024" y="913984"/>
            <a:ext cx="4623117" cy="6912208"/>
            <a:chOff x="13283883" y="974493"/>
            <a:chExt cx="4623117" cy="6912208"/>
          </a:xfrm>
        </p:grpSpPr>
        <p:grpSp>
          <p:nvGrpSpPr>
            <p:cNvPr id="36" name="Group 35"/>
            <p:cNvGrpSpPr/>
            <p:nvPr/>
          </p:nvGrpSpPr>
          <p:grpSpPr>
            <a:xfrm>
              <a:off x="13283883" y="974493"/>
              <a:ext cx="4623117" cy="6912208"/>
              <a:chOff x="990600" y="1878504"/>
              <a:chExt cx="4126865" cy="6047594"/>
            </a:xfrm>
          </p:grpSpPr>
          <p:sp>
            <p:nvSpPr>
              <p:cNvPr id="37" name="Rounded Rectangle 36"/>
              <p:cNvSpPr/>
              <p:nvPr/>
            </p:nvSpPr>
            <p:spPr>
              <a:xfrm>
                <a:off x="990600" y="1878504"/>
                <a:ext cx="4126865" cy="6047594"/>
              </a:xfrm>
              <a:prstGeom prst="roundRect">
                <a:avLst>
                  <a:gd name="adj" fmla="val 5687"/>
                </a:avLst>
              </a:prstGeom>
              <a:solidFill>
                <a:srgbClr val="B2D9F3"/>
              </a:solidFill>
              <a:ln>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9" name="TextBox 13"/>
              <p:cNvSpPr txBox="1"/>
              <p:nvPr/>
            </p:nvSpPr>
            <p:spPr>
              <a:xfrm>
                <a:off x="1093736" y="4325997"/>
                <a:ext cx="3837305" cy="3446763"/>
              </a:xfrm>
              <a:prstGeom prst="rect">
                <a:avLst/>
              </a:prstGeom>
            </p:spPr>
            <p:txBody>
              <a:bodyPr wrap="square" lIns="0" tIns="0" rIns="0" bIns="0" rtlCol="0" anchor="t">
                <a:spAutoFit/>
              </a:bodyPr>
              <a:lstStyle/>
              <a:p>
                <a:pPr algn="just"/>
                <a:r>
                  <a:rPr lang="en-US" sz="3200" i="1" dirty="0">
                    <a:latin typeface="Cambria" panose="02040503050406030204" pitchFamily="18" charset="0"/>
                    <a:ea typeface="Cambria" panose="02040503050406030204" pitchFamily="18" charset="0"/>
                  </a:rPr>
                  <a:t>d) </a:t>
                </a:r>
                <a:r>
                  <a:rPr lang="en-US" sz="3200" i="1" dirty="0" err="1">
                    <a:latin typeface="Cambria" panose="02040503050406030204" pitchFamily="18" charset="0"/>
                    <a:ea typeface="Cambria" panose="02040503050406030204" pitchFamily="18" charset="0"/>
                  </a:rPr>
                  <a:t>Khí</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sinh</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học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được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tạo</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ra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từ</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việc</a:t>
                </a:r>
                <a:r>
                  <a:rPr lang="en-US" sz="3200" i="1" dirty="0">
                    <a:latin typeface="Cambria" panose="02040503050406030204" pitchFamily="18" charset="0"/>
                    <a:ea typeface="Cambria" panose="02040503050406030204" pitchFamily="18" charset="0"/>
                  </a:rPr>
                  <a:t> ủ </a:t>
                </a:r>
                <a:r>
                  <a:rPr lang="en-US" sz="3200" i="1" dirty="0" err="1">
                    <a:latin typeface="Cambria" panose="02040503050406030204" pitchFamily="18" charset="0"/>
                    <a:ea typeface="Cambria" panose="02040503050406030204" pitchFamily="18" charset="0"/>
                  </a:rPr>
                  <a:t>các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chất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thải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hữu</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cơ</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như</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mùn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rác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phân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động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vật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trong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các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bể</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chứa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Khí</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sinh</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học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là</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nguồn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chất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đốt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được</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sử</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dụng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trong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đun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nấu</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tạo</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ra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điện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để</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thắp</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sáng</a:t>
                </a:r>
                <a:r>
                  <a:rPr lang="en-US" sz="3200" i="1" dirty="0">
                    <a:latin typeface="Cambria" panose="02040503050406030204" pitchFamily="18" charset="0"/>
                    <a:ea typeface="Cambria" panose="02040503050406030204" pitchFamily="18" charset="0"/>
                  </a:rPr>
                  <a:t>,…</a:t>
                </a:r>
              </a:p>
            </p:txBody>
          </p:sp>
        </p:grpSp>
        <p:pic>
          <p:nvPicPr>
            <p:cNvPr id="42" name="Picture 41"/>
            <p:cNvPicPr>
              <a:picLocks noChangeAspect="1"/>
            </p:cNvPicPr>
            <p:nvPr/>
          </p:nvPicPr>
          <p:blipFill rotWithShape="1">
            <a:blip r:embed="rId2"/>
            <a:srcRect l="63808" t="59878" r="3978" b="23661"/>
            <a:stretch/>
          </p:blipFill>
          <p:spPr>
            <a:xfrm>
              <a:off x="13409674" y="1034410"/>
              <a:ext cx="4437186" cy="2559040"/>
            </a:xfrm>
            <a:prstGeom prst="rect">
              <a:avLst/>
            </a:prstGeom>
          </p:spPr>
        </p:pic>
      </p:grpSp>
      <p:grpSp>
        <p:nvGrpSpPr>
          <p:cNvPr id="51" name="Group 50"/>
          <p:cNvGrpSpPr/>
          <p:nvPr/>
        </p:nvGrpSpPr>
        <p:grpSpPr>
          <a:xfrm>
            <a:off x="13537290" y="8049641"/>
            <a:ext cx="4298738" cy="739168"/>
            <a:chOff x="505947" y="7885089"/>
            <a:chExt cx="1932454" cy="916012"/>
          </a:xfrm>
        </p:grpSpPr>
        <p:sp>
          <p:nvSpPr>
            <p:cNvPr id="52" name="Rounded Rectangle 51"/>
            <p:cNvSpPr/>
            <p:nvPr/>
          </p:nvSpPr>
          <p:spPr>
            <a:xfrm>
              <a:off x="505947" y="7885089"/>
              <a:ext cx="1932454" cy="916012"/>
            </a:xfrm>
            <a:prstGeom prst="roundRect">
              <a:avLst/>
            </a:prstGeom>
            <a:solidFill>
              <a:srgbClr val="B2D9F3"/>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13"/>
            <p:cNvSpPr txBox="1"/>
            <p:nvPr/>
          </p:nvSpPr>
          <p:spPr>
            <a:xfrm>
              <a:off x="638824" y="7991016"/>
              <a:ext cx="1748825" cy="610259"/>
            </a:xfrm>
            <a:prstGeom prst="rect">
              <a:avLst/>
            </a:prstGeom>
          </p:spPr>
          <p:txBody>
            <a:bodyPr wrap="square" lIns="0" tIns="0" rIns="0" bIns="0" rtlCol="0" anchor="t">
              <a:spAutoFit/>
            </a:bodyPr>
            <a:lstStyle/>
            <a:p>
              <a:pPr algn="just"/>
              <a:r>
                <a:rPr lang="en-US" sz="3200" dirty="0" err="1">
                  <a:latin typeface="Cambria" panose="02040503050406030204" pitchFamily="18" charset="0"/>
                  <a:ea typeface="Cambria" panose="02040503050406030204" pitchFamily="18" charset="0"/>
                </a:rPr>
                <a:t>Khí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sinh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học</a:t>
              </a:r>
              <a:r>
                <a:rPr lang="en-US" sz="3200" dirty="0">
                  <a:latin typeface="Cambria" panose="02040503050406030204" pitchFamily="18" charset="0"/>
                  <a:ea typeface="Cambria" panose="02040503050406030204" pitchFamily="18" charset="0"/>
                </a:rPr>
                <a:t> (bi-ô-</a:t>
              </a:r>
              <a:r>
                <a:rPr lang="en-US" sz="3200" dirty="0" err="1">
                  <a:latin typeface="Cambria" panose="02040503050406030204" pitchFamily="18" charset="0"/>
                  <a:ea typeface="Cambria" panose="02040503050406030204" pitchFamily="18" charset="0"/>
                </a:rPr>
                <a:t>ga</a:t>
              </a:r>
              <a:r>
                <a:rPr lang="en-US" sz="3200" dirty="0">
                  <a:latin typeface="Cambria" panose="02040503050406030204" pitchFamily="18" charset="0"/>
                  <a:ea typeface="Cambria" panose="02040503050406030204" pitchFamily="18" charset="0"/>
                </a:rPr>
                <a:t>)</a:t>
              </a:r>
            </a:p>
          </p:txBody>
        </p:sp>
      </p:grpSp>
      <p:grpSp>
        <p:nvGrpSpPr>
          <p:cNvPr id="57" name="Group 56"/>
          <p:cNvGrpSpPr/>
          <p:nvPr/>
        </p:nvGrpSpPr>
        <p:grpSpPr>
          <a:xfrm>
            <a:off x="8847615" y="8049645"/>
            <a:ext cx="4182586" cy="739168"/>
            <a:chOff x="505947" y="7885089"/>
            <a:chExt cx="1954135" cy="916012"/>
          </a:xfrm>
        </p:grpSpPr>
        <p:sp>
          <p:nvSpPr>
            <p:cNvPr id="58" name="Rounded Rectangle 57"/>
            <p:cNvSpPr/>
            <p:nvPr/>
          </p:nvSpPr>
          <p:spPr>
            <a:xfrm>
              <a:off x="505947" y="7885089"/>
              <a:ext cx="1932454" cy="916012"/>
            </a:xfrm>
            <a:prstGeom prst="roundRect">
              <a:avLst/>
            </a:prstGeom>
            <a:solidFill>
              <a:srgbClr val="B2D9F3"/>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13"/>
            <p:cNvSpPr txBox="1"/>
            <p:nvPr/>
          </p:nvSpPr>
          <p:spPr>
            <a:xfrm>
              <a:off x="598831" y="8012440"/>
              <a:ext cx="1861251" cy="610259"/>
            </a:xfrm>
            <a:prstGeom prst="rect">
              <a:avLst/>
            </a:prstGeom>
          </p:spPr>
          <p:txBody>
            <a:bodyPr wrap="square" lIns="0" tIns="0" rIns="0" bIns="0" rtlCol="0" anchor="t">
              <a:spAutoFit/>
            </a:bodyPr>
            <a:lstStyle/>
            <a:p>
              <a:pPr algn="just"/>
              <a:r>
                <a:rPr lang="en-US" sz="3200" dirty="0" err="1">
                  <a:latin typeface="Cambria" panose="02040503050406030204" pitchFamily="18" charset="0"/>
                  <a:ea typeface="Cambria" panose="02040503050406030204" pitchFamily="18" charset="0"/>
                </a:rPr>
                <a:t>Khí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khí</a:t>
              </a:r>
              <a:r>
                <a:rPr lang="en-US" sz="3200" dirty="0">
                  <a:latin typeface="Cambria" panose="02040503050406030204" pitchFamily="18" charset="0"/>
                  <a:ea typeface="Cambria" panose="02040503050406030204" pitchFamily="18" charset="0"/>
                </a:rPr>
                <a:t> gas)</a:t>
              </a:r>
            </a:p>
          </p:txBody>
        </p:sp>
      </p:grpSp>
      <p:grpSp>
        <p:nvGrpSpPr>
          <p:cNvPr id="64" name="Group 63"/>
          <p:cNvGrpSpPr/>
          <p:nvPr/>
        </p:nvGrpSpPr>
        <p:grpSpPr>
          <a:xfrm>
            <a:off x="1202955" y="8013934"/>
            <a:ext cx="2427409" cy="739168"/>
            <a:chOff x="505947" y="7885089"/>
            <a:chExt cx="1314520" cy="916012"/>
          </a:xfrm>
        </p:grpSpPr>
        <p:sp>
          <p:nvSpPr>
            <p:cNvPr id="65" name="Rounded Rectangle 64"/>
            <p:cNvSpPr/>
            <p:nvPr/>
          </p:nvSpPr>
          <p:spPr>
            <a:xfrm>
              <a:off x="505947" y="7885089"/>
              <a:ext cx="1314520" cy="916012"/>
            </a:xfrm>
            <a:prstGeom prst="roundRect">
              <a:avLst/>
            </a:prstGeom>
            <a:solidFill>
              <a:srgbClr val="B2D9F3"/>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13"/>
            <p:cNvSpPr txBox="1"/>
            <p:nvPr/>
          </p:nvSpPr>
          <p:spPr>
            <a:xfrm>
              <a:off x="747584" y="8016044"/>
              <a:ext cx="726459" cy="610259"/>
            </a:xfrm>
            <a:prstGeom prst="rect">
              <a:avLst/>
            </a:prstGeom>
          </p:spPr>
          <p:txBody>
            <a:bodyPr wrap="square" lIns="0" tIns="0" rIns="0" bIns="0" rtlCol="0" anchor="t">
              <a:spAutoFit/>
            </a:bodyPr>
            <a:lstStyle/>
            <a:p>
              <a:pPr algn="ctr"/>
              <a:r>
                <a:rPr lang="en-US" sz="3200" dirty="0">
                  <a:latin typeface="Cambria" panose="02040503050406030204" pitchFamily="18" charset="0"/>
                  <a:ea typeface="Cambria" panose="02040503050406030204" pitchFamily="18" charset="0"/>
                </a:rPr>
                <a:t>Than</a:t>
              </a:r>
            </a:p>
          </p:txBody>
        </p:sp>
      </p:grpSp>
      <p:grpSp>
        <p:nvGrpSpPr>
          <p:cNvPr id="67" name="Group 66"/>
          <p:cNvGrpSpPr/>
          <p:nvPr/>
        </p:nvGrpSpPr>
        <p:grpSpPr>
          <a:xfrm>
            <a:off x="4901759" y="8011755"/>
            <a:ext cx="3221514" cy="739168"/>
            <a:chOff x="505947" y="7885089"/>
            <a:chExt cx="1932454" cy="916012"/>
          </a:xfrm>
        </p:grpSpPr>
        <p:sp>
          <p:nvSpPr>
            <p:cNvPr id="68" name="Rounded Rectangle 67"/>
            <p:cNvSpPr/>
            <p:nvPr/>
          </p:nvSpPr>
          <p:spPr>
            <a:xfrm>
              <a:off x="505947" y="7885089"/>
              <a:ext cx="1932454" cy="916012"/>
            </a:xfrm>
            <a:prstGeom prst="roundRect">
              <a:avLst/>
            </a:prstGeom>
            <a:solidFill>
              <a:srgbClr val="B2D9F3"/>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13"/>
            <p:cNvSpPr txBox="1"/>
            <p:nvPr/>
          </p:nvSpPr>
          <p:spPr>
            <a:xfrm>
              <a:off x="915148" y="8037965"/>
              <a:ext cx="1080585" cy="610259"/>
            </a:xfrm>
            <a:prstGeom prst="rect">
              <a:avLst/>
            </a:prstGeom>
          </p:spPr>
          <p:txBody>
            <a:bodyPr wrap="square" lIns="0" tIns="0" rIns="0" bIns="0" rtlCol="0" anchor="t">
              <a:spAutoFit/>
            </a:bodyPr>
            <a:lstStyle/>
            <a:p>
              <a:pPr algn="ctr"/>
              <a:r>
                <a:rPr lang="en-US" sz="3200" dirty="0" err="1">
                  <a:latin typeface="Cambria" panose="02040503050406030204" pitchFamily="18" charset="0"/>
                  <a:ea typeface="Cambria" panose="02040503050406030204" pitchFamily="18" charset="0"/>
                </a:rPr>
                <a:t>Dầu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a:t>
              </a:r>
              <a:endParaRPr lang="en-US" sz="3200" dirty="0">
                <a:latin typeface="Cambria" panose="02040503050406030204" pitchFamily="18" charset="0"/>
                <a:ea typeface="Cambria" panose="02040503050406030204" pitchFamily="18" charset="0"/>
              </a:endParaRPr>
            </a:p>
          </p:txBody>
        </p:sp>
      </p:grpSp>
      <p:sp>
        <p:nvSpPr>
          <p:cNvPr id="70" name="Bent Arrow 69"/>
          <p:cNvSpPr/>
          <p:nvPr/>
        </p:nvSpPr>
        <p:spPr>
          <a:xfrm rot="16200000">
            <a:off x="4179079" y="6905608"/>
            <a:ext cx="1061719" cy="4752350"/>
          </a:xfrm>
          <a:prstGeom prst="bentArrow">
            <a:avLst>
              <a:gd name="adj1" fmla="val 2876"/>
              <a:gd name="adj2" fmla="val 7445"/>
              <a:gd name="adj3" fmla="val 15940"/>
              <a:gd name="adj4" fmla="val 45449"/>
            </a:avLst>
          </a:prstGeom>
          <a:solidFill>
            <a:srgbClr val="224035"/>
          </a:solidFill>
          <a:ln>
            <a:solidFill>
              <a:srgbClr val="224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1" name="Bent Arrow 70"/>
          <p:cNvSpPr/>
          <p:nvPr/>
        </p:nvSpPr>
        <p:spPr>
          <a:xfrm rot="16200000" flipV="1">
            <a:off x="12580489" y="6478977"/>
            <a:ext cx="1061719" cy="5605611"/>
          </a:xfrm>
          <a:prstGeom prst="bentArrow">
            <a:avLst>
              <a:gd name="adj1" fmla="val 2876"/>
              <a:gd name="adj2" fmla="val 7445"/>
              <a:gd name="adj3" fmla="val 15940"/>
              <a:gd name="adj4" fmla="val 45449"/>
            </a:avLst>
          </a:prstGeom>
          <a:solidFill>
            <a:srgbClr val="224035"/>
          </a:solidFill>
          <a:ln>
            <a:solidFill>
              <a:srgbClr val="224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2" name="Bent Arrow 71"/>
          <p:cNvSpPr/>
          <p:nvPr/>
        </p:nvSpPr>
        <p:spPr>
          <a:xfrm rot="15356876" flipV="1">
            <a:off x="10512482" y="8629072"/>
            <a:ext cx="703150" cy="1307149"/>
          </a:xfrm>
          <a:prstGeom prst="bentArrow">
            <a:avLst>
              <a:gd name="adj1" fmla="val 2876"/>
              <a:gd name="adj2" fmla="val 9663"/>
              <a:gd name="adj3" fmla="val 15940"/>
              <a:gd name="adj4" fmla="val 45449"/>
            </a:avLst>
          </a:prstGeom>
          <a:solidFill>
            <a:srgbClr val="224035"/>
          </a:solidFill>
          <a:ln>
            <a:solidFill>
              <a:srgbClr val="224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3" name="Bent Arrow 72"/>
          <p:cNvSpPr/>
          <p:nvPr/>
        </p:nvSpPr>
        <p:spPr>
          <a:xfrm rot="16858579">
            <a:off x="6101779" y="8647632"/>
            <a:ext cx="770689" cy="1287237"/>
          </a:xfrm>
          <a:prstGeom prst="bentArrow">
            <a:avLst>
              <a:gd name="adj1" fmla="val 2876"/>
              <a:gd name="adj2" fmla="val 9663"/>
              <a:gd name="adj3" fmla="val 15940"/>
              <a:gd name="adj4" fmla="val 45449"/>
            </a:avLst>
          </a:prstGeom>
          <a:solidFill>
            <a:srgbClr val="224035"/>
          </a:solidFill>
          <a:ln>
            <a:solidFill>
              <a:srgbClr val="224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61" name="Group 60"/>
          <p:cNvGrpSpPr/>
          <p:nvPr/>
        </p:nvGrpSpPr>
        <p:grpSpPr>
          <a:xfrm>
            <a:off x="7086112" y="9281132"/>
            <a:ext cx="3222432" cy="739168"/>
            <a:chOff x="505947" y="7885089"/>
            <a:chExt cx="1932454" cy="916012"/>
          </a:xfrm>
        </p:grpSpPr>
        <p:sp>
          <p:nvSpPr>
            <p:cNvPr id="62" name="Rounded Rectangle 61"/>
            <p:cNvSpPr/>
            <p:nvPr/>
          </p:nvSpPr>
          <p:spPr>
            <a:xfrm>
              <a:off x="505947" y="7885089"/>
              <a:ext cx="1932454" cy="916012"/>
            </a:xfrm>
            <a:prstGeom prst="roundRect">
              <a:avLst/>
            </a:prstGeom>
            <a:solidFill>
              <a:schemeClr val="bg1"/>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13"/>
            <p:cNvSpPr txBox="1"/>
            <p:nvPr/>
          </p:nvSpPr>
          <p:spPr>
            <a:xfrm>
              <a:off x="915632" y="7963806"/>
              <a:ext cx="1370368" cy="686541"/>
            </a:xfrm>
            <a:prstGeom prst="rect">
              <a:avLst/>
            </a:prstGeom>
          </p:spPr>
          <p:txBody>
            <a:bodyPr wrap="square" lIns="0" tIns="0" rIns="0" bIns="0" rtlCol="0" anchor="t">
              <a:spAutoFit/>
            </a:bodyPr>
            <a:lstStyle/>
            <a:p>
              <a:pPr algn="just"/>
              <a:r>
                <a:rPr lang="en-US" sz="3600" dirty="0" err="1">
                  <a:latin typeface="Cambria" panose="02040503050406030204" pitchFamily="18" charset="0"/>
                  <a:ea typeface="Cambria" panose="02040503050406030204" pitchFamily="18" charset="0"/>
                </a:rPr>
                <a:t>Chất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đốt</a:t>
              </a:r>
              <a:endParaRPr lang="en-US" sz="3600" dirty="0">
                <a:latin typeface="Cambria" panose="02040503050406030204" pitchFamily="18" charset="0"/>
                <a:ea typeface="Cambria" panose="02040503050406030204" pitchFamily="18" charset="0"/>
              </a:endParaRPr>
            </a:p>
          </p:txBody>
        </p:sp>
      </p:grpSp>
      <p:pic>
        <p:nvPicPr>
          <p:cNvPr id="74" name="Picture 73"/>
          <p:cNvPicPr>
            <a:picLocks noChangeAspect="1"/>
          </p:cNvPicPr>
          <p:nvPr/>
        </p:nvPicPr>
        <p:blipFill>
          <a:blip r:embed="rId3"/>
          <a:stretch>
            <a:fillRect/>
          </a:stretch>
        </p:blipFill>
        <p:spPr>
          <a:xfrm>
            <a:off x="368936" y="188216"/>
            <a:ext cx="523495" cy="523495"/>
          </a:xfrm>
          <a:prstGeom prst="rect">
            <a:avLst/>
          </a:prstGeom>
        </p:spPr>
      </p:pic>
    </p:spTree>
    <p:extLst>
      <p:ext uri="{BB962C8B-B14F-4D97-AF65-F5344CB8AC3E}">
        <p14:creationId xmlns:p14="http://schemas.microsoft.com/office/powerpoint/2010/main" val="405713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1000"/>
                                        <p:tgtEl>
                                          <p:spTgt spid="61"/>
                                        </p:tgtEl>
                                      </p:cBhvr>
                                    </p:animEffect>
                                    <p:anim calcmode="lin" valueType="num">
                                      <p:cBhvr>
                                        <p:cTn id="20" dur="1000" fill="hold"/>
                                        <p:tgtEl>
                                          <p:spTgt spid="61"/>
                                        </p:tgtEl>
                                        <p:attrNameLst>
                                          <p:attrName>ppt_x</p:attrName>
                                        </p:attrNameLst>
                                      </p:cBhvr>
                                      <p:tavLst>
                                        <p:tav tm="0">
                                          <p:val>
                                            <p:strVal val="#ppt_x"/>
                                          </p:val>
                                        </p:tav>
                                        <p:tav tm="100000">
                                          <p:val>
                                            <p:strVal val="#ppt_x"/>
                                          </p:val>
                                        </p:tav>
                                      </p:tavLst>
                                    </p:anim>
                                    <p:anim calcmode="lin" valueType="num">
                                      <p:cBhvr>
                                        <p:cTn id="2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1000"/>
                                        <p:tgtEl>
                                          <p:spTgt spid="70"/>
                                        </p:tgtEl>
                                      </p:cBhvr>
                                    </p:animEffect>
                                    <p:anim calcmode="lin" valueType="num">
                                      <p:cBhvr>
                                        <p:cTn id="27" dur="1000" fill="hold"/>
                                        <p:tgtEl>
                                          <p:spTgt spid="70"/>
                                        </p:tgtEl>
                                        <p:attrNameLst>
                                          <p:attrName>ppt_x</p:attrName>
                                        </p:attrNameLst>
                                      </p:cBhvr>
                                      <p:tavLst>
                                        <p:tav tm="0">
                                          <p:val>
                                            <p:strVal val="#ppt_x"/>
                                          </p:val>
                                        </p:tav>
                                        <p:tav tm="100000">
                                          <p:val>
                                            <p:strVal val="#ppt_x"/>
                                          </p:val>
                                        </p:tav>
                                      </p:tavLst>
                                    </p:anim>
                                    <p:anim calcmode="lin" valueType="num">
                                      <p:cBhvr>
                                        <p:cTn id="28" dur="1000" fill="hold"/>
                                        <p:tgtEl>
                                          <p:spTgt spid="7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1000" fill="hold"/>
                                        <p:tgtEl>
                                          <p:spTgt spid="6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1000"/>
                                        <p:tgtEl>
                                          <p:spTgt spid="73"/>
                                        </p:tgtEl>
                                      </p:cBhvr>
                                    </p:animEffect>
                                    <p:anim calcmode="lin" valueType="num">
                                      <p:cBhvr>
                                        <p:cTn id="44" dur="1000" fill="hold"/>
                                        <p:tgtEl>
                                          <p:spTgt spid="73"/>
                                        </p:tgtEl>
                                        <p:attrNameLst>
                                          <p:attrName>ppt_x</p:attrName>
                                        </p:attrNameLst>
                                      </p:cBhvr>
                                      <p:tavLst>
                                        <p:tav tm="0">
                                          <p:val>
                                            <p:strVal val="#ppt_x"/>
                                          </p:val>
                                        </p:tav>
                                        <p:tav tm="100000">
                                          <p:val>
                                            <p:strVal val="#ppt_x"/>
                                          </p:val>
                                        </p:tav>
                                      </p:tavLst>
                                    </p:anim>
                                    <p:anim calcmode="lin" valueType="num">
                                      <p:cBhvr>
                                        <p:cTn id="45" dur="1000" fill="hold"/>
                                        <p:tgtEl>
                                          <p:spTgt spid="7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1000"/>
                                        <p:tgtEl>
                                          <p:spTgt spid="67"/>
                                        </p:tgtEl>
                                      </p:cBhvr>
                                    </p:animEffect>
                                    <p:anim calcmode="lin" valueType="num">
                                      <p:cBhvr>
                                        <p:cTn id="49" dur="1000" fill="hold"/>
                                        <p:tgtEl>
                                          <p:spTgt spid="67"/>
                                        </p:tgtEl>
                                        <p:attrNameLst>
                                          <p:attrName>ppt_x</p:attrName>
                                        </p:attrNameLst>
                                      </p:cBhvr>
                                      <p:tavLst>
                                        <p:tav tm="0">
                                          <p:val>
                                            <p:strVal val="#ppt_x"/>
                                          </p:val>
                                        </p:tav>
                                        <p:tav tm="100000">
                                          <p:val>
                                            <p:strVal val="#ppt_x"/>
                                          </p:val>
                                        </p:tav>
                                      </p:tavLst>
                                    </p:anim>
                                    <p:anim calcmode="lin" valueType="num">
                                      <p:cBhvr>
                                        <p:cTn id="50" dur="1000" fill="hold"/>
                                        <p:tgtEl>
                                          <p:spTgt spid="6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1000"/>
                                        <p:tgtEl>
                                          <p:spTgt spid="43"/>
                                        </p:tgtEl>
                                      </p:cBhvr>
                                    </p:animEffect>
                                    <p:anim calcmode="lin" valueType="num">
                                      <p:cBhvr>
                                        <p:cTn id="54" dur="1000" fill="hold"/>
                                        <p:tgtEl>
                                          <p:spTgt spid="43"/>
                                        </p:tgtEl>
                                        <p:attrNameLst>
                                          <p:attrName>ppt_x</p:attrName>
                                        </p:attrNameLst>
                                      </p:cBhvr>
                                      <p:tavLst>
                                        <p:tav tm="0">
                                          <p:val>
                                            <p:strVal val="#ppt_x"/>
                                          </p:val>
                                        </p:tav>
                                        <p:tav tm="100000">
                                          <p:val>
                                            <p:strVal val="#ppt_x"/>
                                          </p:val>
                                        </p:tav>
                                      </p:tavLst>
                                    </p:anim>
                                    <p:anim calcmode="lin" valueType="num">
                                      <p:cBhvr>
                                        <p:cTn id="5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fade">
                                      <p:cBhvr>
                                        <p:cTn id="60" dur="1000"/>
                                        <p:tgtEl>
                                          <p:spTgt spid="72"/>
                                        </p:tgtEl>
                                      </p:cBhvr>
                                    </p:animEffect>
                                    <p:anim calcmode="lin" valueType="num">
                                      <p:cBhvr>
                                        <p:cTn id="61" dur="1000" fill="hold"/>
                                        <p:tgtEl>
                                          <p:spTgt spid="72"/>
                                        </p:tgtEl>
                                        <p:attrNameLst>
                                          <p:attrName>ppt_x</p:attrName>
                                        </p:attrNameLst>
                                      </p:cBhvr>
                                      <p:tavLst>
                                        <p:tav tm="0">
                                          <p:val>
                                            <p:strVal val="#ppt_x"/>
                                          </p:val>
                                        </p:tav>
                                        <p:tav tm="100000">
                                          <p:val>
                                            <p:strVal val="#ppt_x"/>
                                          </p:val>
                                        </p:tav>
                                      </p:tavLst>
                                    </p:anim>
                                    <p:anim calcmode="lin" valueType="num">
                                      <p:cBhvr>
                                        <p:cTn id="62" dur="1000" fill="hold"/>
                                        <p:tgtEl>
                                          <p:spTgt spid="7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1000"/>
                                        <p:tgtEl>
                                          <p:spTgt spid="57"/>
                                        </p:tgtEl>
                                      </p:cBhvr>
                                    </p:animEffect>
                                    <p:anim calcmode="lin" valueType="num">
                                      <p:cBhvr>
                                        <p:cTn id="66" dur="1000" fill="hold"/>
                                        <p:tgtEl>
                                          <p:spTgt spid="57"/>
                                        </p:tgtEl>
                                        <p:attrNameLst>
                                          <p:attrName>ppt_x</p:attrName>
                                        </p:attrNameLst>
                                      </p:cBhvr>
                                      <p:tavLst>
                                        <p:tav tm="0">
                                          <p:val>
                                            <p:strVal val="#ppt_x"/>
                                          </p:val>
                                        </p:tav>
                                        <p:tav tm="100000">
                                          <p:val>
                                            <p:strVal val="#ppt_x"/>
                                          </p:val>
                                        </p:tav>
                                      </p:tavLst>
                                    </p:anim>
                                    <p:anim calcmode="lin" valueType="num">
                                      <p:cBhvr>
                                        <p:cTn id="67" dur="1000" fill="hold"/>
                                        <p:tgtEl>
                                          <p:spTgt spid="57"/>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1000"/>
                                        <p:tgtEl>
                                          <p:spTgt spid="44"/>
                                        </p:tgtEl>
                                      </p:cBhvr>
                                    </p:animEffect>
                                    <p:anim calcmode="lin" valueType="num">
                                      <p:cBhvr>
                                        <p:cTn id="71" dur="1000" fill="hold"/>
                                        <p:tgtEl>
                                          <p:spTgt spid="44"/>
                                        </p:tgtEl>
                                        <p:attrNameLst>
                                          <p:attrName>ppt_x</p:attrName>
                                        </p:attrNameLst>
                                      </p:cBhvr>
                                      <p:tavLst>
                                        <p:tav tm="0">
                                          <p:val>
                                            <p:strVal val="#ppt_x"/>
                                          </p:val>
                                        </p:tav>
                                        <p:tav tm="100000">
                                          <p:val>
                                            <p:strVal val="#ppt_x"/>
                                          </p:val>
                                        </p:tav>
                                      </p:tavLst>
                                    </p:anim>
                                    <p:anim calcmode="lin" valueType="num">
                                      <p:cBhvr>
                                        <p:cTn id="7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anim calcmode="lin" valueType="num">
                                      <p:cBhvr>
                                        <p:cTn id="83" dur="1000" fill="hold"/>
                                        <p:tgtEl>
                                          <p:spTgt spid="51"/>
                                        </p:tgtEl>
                                        <p:attrNameLst>
                                          <p:attrName>ppt_x</p:attrName>
                                        </p:attrNameLst>
                                      </p:cBhvr>
                                      <p:tavLst>
                                        <p:tav tm="0">
                                          <p:val>
                                            <p:strVal val="#ppt_x"/>
                                          </p:val>
                                        </p:tav>
                                        <p:tav tm="100000">
                                          <p:val>
                                            <p:strVal val="#ppt_x"/>
                                          </p:val>
                                        </p:tav>
                                      </p:tavLst>
                                    </p:anim>
                                    <p:anim calcmode="lin" valueType="num">
                                      <p:cBhvr>
                                        <p:cTn id="84" dur="1000" fill="hold"/>
                                        <p:tgtEl>
                                          <p:spTgt spid="51"/>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1000"/>
                                        <p:tgtEl>
                                          <p:spTgt spid="60"/>
                                        </p:tgtEl>
                                      </p:cBhvr>
                                    </p:animEffect>
                                    <p:anim calcmode="lin" valueType="num">
                                      <p:cBhvr>
                                        <p:cTn id="88" dur="1000" fill="hold"/>
                                        <p:tgtEl>
                                          <p:spTgt spid="60"/>
                                        </p:tgtEl>
                                        <p:attrNameLst>
                                          <p:attrName>ppt_x</p:attrName>
                                        </p:attrNameLst>
                                      </p:cBhvr>
                                      <p:tavLst>
                                        <p:tav tm="0">
                                          <p:val>
                                            <p:strVal val="#ppt_x"/>
                                          </p:val>
                                        </p:tav>
                                        <p:tav tm="100000">
                                          <p:val>
                                            <p:strVal val="#ppt_x"/>
                                          </p:val>
                                        </p:tav>
                                      </p:tavLst>
                                    </p:anim>
                                    <p:anim calcmode="lin" valueType="num">
                                      <p:cBhvr>
                                        <p:cTn id="8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0" grpId="0" animBg="1"/>
      <p:bldP spid="71" grpId="0" animBg="1"/>
      <p:bldP spid="72" grpId="0" animBg="1"/>
      <p:bldP spid="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6945"/>
        </a:solidFill>
        <a:effectLst/>
      </p:bgPr>
    </p:bg>
    <p:spTree>
      <p:nvGrpSpPr>
        <p:cNvPr id="1" name=""/>
        <p:cNvGrpSpPr/>
        <p:nvPr/>
      </p:nvGrpSpPr>
      <p:grpSpPr>
        <a:xfrm>
          <a:off x="0" y="0"/>
          <a:ext cx="0" cy="0"/>
          <a:chOff x="0" y="0"/>
          <a:chExt cx="0" cy="0"/>
        </a:xfrm>
      </p:grpSpPr>
      <p:sp>
        <p:nvSpPr>
          <p:cNvPr id="15" name="AutoShape 4"/>
          <p:cNvSpPr/>
          <p:nvPr/>
        </p:nvSpPr>
        <p:spPr>
          <a:xfrm>
            <a:off x="1219200" y="1028700"/>
            <a:ext cx="16154399" cy="7641689"/>
          </a:xfrm>
          <a:prstGeom prst="roundRect">
            <a:avLst/>
          </a:prstGeom>
          <a:solidFill>
            <a:srgbClr val="FFFFFF"/>
          </a:solidFill>
        </p:spPr>
      </p:sp>
      <p:grpSp>
        <p:nvGrpSpPr>
          <p:cNvPr id="7" name="Group 6"/>
          <p:cNvGrpSpPr/>
          <p:nvPr/>
        </p:nvGrpSpPr>
        <p:grpSpPr>
          <a:xfrm>
            <a:off x="-413612" y="8237834"/>
            <a:ext cx="18385836" cy="2159416"/>
            <a:chOff x="-2623412" y="8055905"/>
            <a:chExt cx="18385836" cy="2159416"/>
          </a:xfrm>
        </p:grpSpPr>
        <p:sp>
          <p:nvSpPr>
            <p:cNvPr id="8" name="Freeform 13"/>
            <p:cNvSpPr/>
            <p:nvPr/>
          </p:nvSpPr>
          <p:spPr>
            <a:xfrm>
              <a:off x="4419600" y="8154352"/>
              <a:ext cx="4299812" cy="2031661"/>
            </a:xfrm>
            <a:custGeom>
              <a:avLst/>
              <a:gdLst/>
              <a:ahLst/>
              <a:cxnLst/>
              <a:rect l="l" t="t" r="r" b="b"/>
              <a:pathLst>
                <a:path w="4299812" h="2031661">
                  <a:moveTo>
                    <a:pt x="0" y="0"/>
                  </a:moveTo>
                  <a:lnTo>
                    <a:pt x="4299812" y="0"/>
                  </a:lnTo>
                  <a:lnTo>
                    <a:pt x="4299812" y="2031661"/>
                  </a:lnTo>
                  <a:lnTo>
                    <a:pt x="0" y="20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13"/>
            <p:cNvSpPr/>
            <p:nvPr/>
          </p:nvSpPr>
          <p:spPr>
            <a:xfrm>
              <a:off x="7941106" y="8055905"/>
              <a:ext cx="4299812" cy="2031661"/>
            </a:xfrm>
            <a:custGeom>
              <a:avLst/>
              <a:gdLst/>
              <a:ahLst/>
              <a:cxnLst/>
              <a:rect l="l" t="t" r="r" b="b"/>
              <a:pathLst>
                <a:path w="4299812" h="2031661">
                  <a:moveTo>
                    <a:pt x="0" y="0"/>
                  </a:moveTo>
                  <a:lnTo>
                    <a:pt x="4299812" y="0"/>
                  </a:lnTo>
                  <a:lnTo>
                    <a:pt x="4299812" y="2031661"/>
                  </a:lnTo>
                  <a:lnTo>
                    <a:pt x="0" y="20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3"/>
            <p:cNvSpPr/>
            <p:nvPr/>
          </p:nvSpPr>
          <p:spPr>
            <a:xfrm>
              <a:off x="11462612" y="8064839"/>
              <a:ext cx="4299812" cy="2031661"/>
            </a:xfrm>
            <a:custGeom>
              <a:avLst/>
              <a:gdLst/>
              <a:ahLst/>
              <a:cxnLst/>
              <a:rect l="l" t="t" r="r" b="b"/>
              <a:pathLst>
                <a:path w="4299812" h="2031661">
                  <a:moveTo>
                    <a:pt x="0" y="0"/>
                  </a:moveTo>
                  <a:lnTo>
                    <a:pt x="4299812" y="0"/>
                  </a:lnTo>
                  <a:lnTo>
                    <a:pt x="4299812" y="2031661"/>
                  </a:lnTo>
                  <a:lnTo>
                    <a:pt x="0" y="20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3"/>
            <p:cNvSpPr/>
            <p:nvPr/>
          </p:nvSpPr>
          <p:spPr>
            <a:xfrm>
              <a:off x="898094" y="8169006"/>
              <a:ext cx="4299812" cy="2031661"/>
            </a:xfrm>
            <a:custGeom>
              <a:avLst/>
              <a:gdLst/>
              <a:ahLst/>
              <a:cxnLst/>
              <a:rect l="l" t="t" r="r" b="b"/>
              <a:pathLst>
                <a:path w="4299812" h="2031661">
                  <a:moveTo>
                    <a:pt x="0" y="0"/>
                  </a:moveTo>
                  <a:lnTo>
                    <a:pt x="4299812" y="0"/>
                  </a:lnTo>
                  <a:lnTo>
                    <a:pt x="4299812" y="2031661"/>
                  </a:lnTo>
                  <a:lnTo>
                    <a:pt x="0" y="20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3"/>
            <p:cNvSpPr/>
            <p:nvPr/>
          </p:nvSpPr>
          <p:spPr>
            <a:xfrm>
              <a:off x="-2623412" y="8183660"/>
              <a:ext cx="4299812" cy="2031661"/>
            </a:xfrm>
            <a:custGeom>
              <a:avLst/>
              <a:gdLst/>
              <a:ahLst/>
              <a:cxnLst/>
              <a:rect l="l" t="t" r="r" b="b"/>
              <a:pathLst>
                <a:path w="4299812" h="2031661">
                  <a:moveTo>
                    <a:pt x="0" y="0"/>
                  </a:moveTo>
                  <a:lnTo>
                    <a:pt x="4299812" y="0"/>
                  </a:lnTo>
                  <a:lnTo>
                    <a:pt x="4299812" y="2031661"/>
                  </a:lnTo>
                  <a:lnTo>
                    <a:pt x="0" y="20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2" name="TextBox 13"/>
          <p:cNvSpPr txBox="1"/>
          <p:nvPr/>
        </p:nvSpPr>
        <p:spPr>
          <a:xfrm>
            <a:off x="1617969" y="3276691"/>
            <a:ext cx="15391121" cy="4739759"/>
          </a:xfrm>
          <a:prstGeom prst="rect">
            <a:avLst/>
          </a:prstGeom>
        </p:spPr>
        <p:txBody>
          <a:bodyPr wrap="square" lIns="0" tIns="0" rIns="0" bIns="0" rtlCol="0" anchor="t">
            <a:spAutoFit/>
          </a:bodyPr>
          <a:lstStyle/>
          <a:p>
            <a:pPr marL="571500" indent="-571500" algn="just">
              <a:buFontTx/>
              <a:buChar char="-"/>
            </a:pPr>
            <a:r>
              <a:rPr lang="en-US" sz="4400" dirty="0" err="1">
                <a:latin typeface="Cambria" panose="02040503050406030204" pitchFamily="18" charset="0"/>
                <a:ea typeface="Cambria" panose="02040503050406030204" pitchFamily="18" charset="0"/>
              </a:rPr>
              <a:t>Thảo</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luận</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nhóm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bốn</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đọc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thông</a:t>
            </a:r>
            <a:r>
              <a:rPr lang="en-US" sz="4400" dirty="0">
                <a:latin typeface="Cambria" panose="02040503050406030204" pitchFamily="18" charset="0"/>
                <a:ea typeface="Cambria" panose="02040503050406030204" pitchFamily="18" charset="0"/>
              </a:rPr>
              <a:t> tin </a:t>
            </a:r>
            <a:r>
              <a:rPr lang="en-US" sz="4400" dirty="0" err="1">
                <a:latin typeface="Cambria" panose="02040503050406030204" pitchFamily="18" charset="0"/>
                <a:ea typeface="Cambria" panose="02040503050406030204" pitchFamily="18" charset="0"/>
              </a:rPr>
              <a:t>và</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quan</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sát</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hình</a:t>
            </a:r>
            <a:r>
              <a:rPr lang="en-US" sz="4400" dirty="0">
                <a:latin typeface="Cambria" panose="02040503050406030204" pitchFamily="18" charset="0"/>
                <a:ea typeface="Cambria" panose="02040503050406030204" pitchFamily="18" charset="0"/>
              </a:rPr>
              <a:t> 1 </a:t>
            </a:r>
            <a:r>
              <a:rPr lang="en-US" sz="4400" dirty="0" err="1">
                <a:latin typeface="Cambria" panose="02040503050406030204" pitchFamily="18" charset="0"/>
                <a:ea typeface="Cambria" panose="02040503050406030204" pitchFamily="18" charset="0"/>
              </a:rPr>
              <a:t>trong</a:t>
            </a:r>
            <a:r>
              <a:rPr lang="en-US" sz="4400" dirty="0">
                <a:latin typeface="Cambria" panose="02040503050406030204" pitchFamily="18" charset="0"/>
                <a:ea typeface="Cambria" panose="02040503050406030204" pitchFamily="18" charset="0"/>
              </a:rPr>
              <a:t> SGK/38;</a:t>
            </a:r>
          </a:p>
          <a:p>
            <a:pPr marL="571500" indent="-571500" algn="just">
              <a:buFontTx/>
              <a:buChar char="-"/>
            </a:pPr>
            <a:r>
              <a:rPr lang="en-US" sz="4400" dirty="0" err="1">
                <a:latin typeface="Cambria" panose="02040503050406030204" pitchFamily="18" charset="0"/>
                <a:ea typeface="Cambria" panose="02040503050406030204" pitchFamily="18" charset="0"/>
              </a:rPr>
              <a:t>Trả</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lời</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các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câu</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hỏi</a:t>
            </a:r>
            <a:r>
              <a:rPr lang="en-US" sz="4400" dirty="0">
                <a:latin typeface="Cambria" panose="02040503050406030204" pitchFamily="18" charset="0"/>
                <a:ea typeface="Cambria" panose="02040503050406030204" pitchFamily="18" charset="0"/>
              </a:rPr>
              <a:t>:</a:t>
            </a:r>
          </a:p>
          <a:p>
            <a:pPr indent="544513" algn="just"/>
            <a:r>
              <a:rPr lang="en-US" sz="4400" dirty="0">
                <a:latin typeface="Cambria" panose="02040503050406030204" pitchFamily="18" charset="0"/>
                <a:ea typeface="Cambria" panose="02040503050406030204" pitchFamily="18" charset="0"/>
              </a:rPr>
              <a:t>+ Than </a:t>
            </a:r>
            <a:r>
              <a:rPr lang="en-US" sz="4400" dirty="0" err="1">
                <a:latin typeface="Cambria" panose="02040503050406030204" pitchFamily="18" charset="0"/>
                <a:ea typeface="Cambria" panose="02040503050406030204" pitchFamily="18" charset="0"/>
              </a:rPr>
              <a:t>được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khai</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thác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từ</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đâu</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và</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sử</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dụng</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vào</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những</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việc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gì</a:t>
            </a:r>
            <a:r>
              <a:rPr lang="en-US" sz="4400" dirty="0">
                <a:latin typeface="Cambria" panose="02040503050406030204" pitchFamily="18" charset="0"/>
                <a:ea typeface="Cambria" panose="02040503050406030204" pitchFamily="18" charset="0"/>
              </a:rPr>
              <a:t>?</a:t>
            </a:r>
          </a:p>
          <a:p>
            <a:pPr indent="544513" algn="just"/>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Dầu</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mỏ</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được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khai</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thác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như</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thế</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nào</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và</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dùng</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để</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làm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gì</a:t>
            </a:r>
            <a:r>
              <a:rPr lang="en-US" sz="4400" dirty="0">
                <a:latin typeface="Cambria" panose="02040503050406030204" pitchFamily="18" charset="0"/>
                <a:ea typeface="Cambria" panose="02040503050406030204" pitchFamily="18" charset="0"/>
              </a:rPr>
              <a:t>?</a:t>
            </a:r>
          </a:p>
          <a:p>
            <a:pPr indent="544513" algn="just"/>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Khí</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tự</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nhiên</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được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sử</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dụng</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vào</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những</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việc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gì</a:t>
            </a:r>
            <a:r>
              <a:rPr lang="en-US" sz="4400" dirty="0">
                <a:latin typeface="Cambria" panose="02040503050406030204" pitchFamily="18" charset="0"/>
                <a:ea typeface="Cambria" panose="02040503050406030204" pitchFamily="18" charset="0"/>
              </a:rPr>
              <a:t>?</a:t>
            </a:r>
          </a:p>
          <a:p>
            <a:pPr indent="544513" algn="just"/>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Khí</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sinh</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học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được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tạo</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ra</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bằng</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cách</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nào</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và</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dùng</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để</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làm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gì</a:t>
            </a:r>
            <a:r>
              <a:rPr lang="en-US" sz="4400" dirty="0">
                <a:latin typeface="Cambria" panose="02040503050406030204" pitchFamily="18" charset="0"/>
                <a:ea typeface="Cambria" panose="02040503050406030204" pitchFamily="18" charset="0"/>
              </a:rPr>
              <a:t>?</a:t>
            </a:r>
          </a:p>
        </p:txBody>
      </p:sp>
      <p:pic>
        <p:nvPicPr>
          <p:cNvPr id="2" name="Picture 1"/>
          <p:cNvPicPr>
            <a:picLocks noChangeAspect="1"/>
          </p:cNvPicPr>
          <p:nvPr/>
        </p:nvPicPr>
        <p:blipFill>
          <a:blip r:embed="rId4"/>
          <a:stretch>
            <a:fillRect/>
          </a:stretch>
        </p:blipFill>
        <p:spPr>
          <a:xfrm>
            <a:off x="5772605" y="1181100"/>
            <a:ext cx="7047587" cy="2353260"/>
          </a:xfrm>
          <a:prstGeom prst="rect">
            <a:avLst/>
          </a:prstGeom>
        </p:spPr>
      </p:pic>
    </p:spTree>
    <p:extLst>
      <p:ext uri="{BB962C8B-B14F-4D97-AF65-F5344CB8AC3E}">
        <p14:creationId xmlns:p14="http://schemas.microsoft.com/office/powerpoint/2010/main" val="2338269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ụt lở tầng khai thác than 1 người chết, 1 người mất tích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465" y="2541939"/>
            <a:ext cx="5614451" cy="341545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245870" y="6350265"/>
            <a:ext cx="4953000" cy="2367054"/>
            <a:chOff x="1524000" y="5976846"/>
            <a:chExt cx="4953000" cy="2367054"/>
          </a:xfrm>
        </p:grpSpPr>
        <p:sp>
          <p:nvSpPr>
            <p:cNvPr id="8" name="Rounded Rectangle 7"/>
            <p:cNvSpPr/>
            <p:nvPr/>
          </p:nvSpPr>
          <p:spPr>
            <a:xfrm>
              <a:off x="1524000" y="5976846"/>
              <a:ext cx="4953000" cy="2367054"/>
            </a:xfrm>
            <a:prstGeom prst="roundRect">
              <a:avLst/>
            </a:prstGeom>
            <a:solidFill>
              <a:srgbClr val="B2D9F3"/>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13"/>
            <p:cNvSpPr txBox="1"/>
            <p:nvPr/>
          </p:nvSpPr>
          <p:spPr>
            <a:xfrm>
              <a:off x="1758744" y="6235454"/>
              <a:ext cx="4395091" cy="1846659"/>
            </a:xfrm>
            <a:prstGeom prst="rect">
              <a:avLst/>
            </a:prstGeom>
          </p:spPr>
          <p:txBody>
            <a:bodyPr wrap="square" lIns="0" tIns="0" rIns="0" bIns="0" rtlCol="0" anchor="t">
              <a:spAutoFit/>
            </a:bodyPr>
            <a:lstStyle/>
            <a:p>
              <a:pPr algn="ctr"/>
              <a:r>
                <a:rPr lang="en-US" sz="4000" dirty="0">
                  <a:latin typeface="Cambria" panose="02040503050406030204" pitchFamily="18" charset="0"/>
                  <a:ea typeface="Cambria" panose="02040503050406030204" pitchFamily="18" charset="0"/>
                </a:rPr>
                <a:t>Than </a:t>
              </a:r>
              <a:r>
                <a:rPr lang="en-US" sz="4000" dirty="0" err="1">
                  <a:latin typeface="Cambria" panose="02040503050406030204" pitchFamily="18" charset="0"/>
                  <a:ea typeface="Cambria" panose="02040503050406030204" pitchFamily="18" charset="0"/>
                </a:rPr>
                <a:t>được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khai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thác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từ</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các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mỏ</a:t>
              </a:r>
              <a:r>
                <a:rPr lang="en-US" sz="4000" dirty="0">
                  <a:latin typeface="Cambria" panose="02040503050406030204" pitchFamily="18" charset="0"/>
                  <a:ea typeface="Cambria" panose="02040503050406030204" pitchFamily="18" charset="0"/>
                </a:rPr>
                <a:t> than </a:t>
              </a:r>
              <a:r>
                <a:rPr lang="en-US" sz="4000" dirty="0" err="1">
                  <a:latin typeface="Cambria" panose="02040503050406030204" pitchFamily="18" charset="0"/>
                  <a:ea typeface="Cambria" panose="02040503050406030204" pitchFamily="18" charset="0"/>
                </a:rPr>
                <a:t>trong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lòng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đất</a:t>
              </a:r>
              <a:r>
                <a:rPr lang="en-US" sz="4000" dirty="0">
                  <a:latin typeface="Cambria" panose="02040503050406030204" pitchFamily="18" charset="0"/>
                  <a:ea typeface="Cambria" panose="02040503050406030204" pitchFamily="18" charset="0"/>
                </a:rPr>
                <a:t>. </a:t>
              </a:r>
            </a:p>
          </p:txBody>
        </p:sp>
      </p:grpSp>
      <p:grpSp>
        <p:nvGrpSpPr>
          <p:cNvPr id="10" name="Group 9"/>
          <p:cNvGrpSpPr/>
          <p:nvPr/>
        </p:nvGrpSpPr>
        <p:grpSpPr>
          <a:xfrm>
            <a:off x="7836619" y="2387455"/>
            <a:ext cx="8483932" cy="1186762"/>
            <a:chOff x="1524000" y="5976846"/>
            <a:chExt cx="5817870" cy="1186762"/>
          </a:xfrm>
        </p:grpSpPr>
        <p:sp>
          <p:nvSpPr>
            <p:cNvPr id="11" name="Rounded Rectangle 10"/>
            <p:cNvSpPr/>
            <p:nvPr/>
          </p:nvSpPr>
          <p:spPr>
            <a:xfrm>
              <a:off x="1524000" y="5976846"/>
              <a:ext cx="5817870" cy="1186762"/>
            </a:xfrm>
            <a:prstGeom prst="roundRect">
              <a:avLst/>
            </a:prstGeom>
            <a:solidFill>
              <a:srgbClr val="B2D9F3"/>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TextBox 13"/>
            <p:cNvSpPr txBox="1"/>
            <p:nvPr/>
          </p:nvSpPr>
          <p:spPr>
            <a:xfrm>
              <a:off x="1758744" y="6235454"/>
              <a:ext cx="5322203" cy="615553"/>
            </a:xfrm>
            <a:prstGeom prst="rect">
              <a:avLst/>
            </a:prstGeom>
          </p:spPr>
          <p:txBody>
            <a:bodyPr wrap="square" lIns="0" tIns="0" rIns="0" bIns="0" rtlCol="0" anchor="t">
              <a:spAutoFit/>
            </a:bodyPr>
            <a:lstStyle/>
            <a:p>
              <a:pPr lvl="0" algn="ctr"/>
              <a:r>
                <a:rPr lang="en-US" sz="4000" dirty="0">
                  <a:solidFill>
                    <a:prstClr val="black"/>
                  </a:solidFill>
                  <a:latin typeface="Cambria" panose="02040503050406030204" pitchFamily="18" charset="0"/>
                  <a:ea typeface="Cambria" panose="02040503050406030204" pitchFamily="18" charset="0"/>
                </a:rPr>
                <a:t>Than </a:t>
              </a:r>
              <a:r>
                <a:rPr lang="en-US" sz="4000" dirty="0" err="1">
                  <a:solidFill>
                    <a:prstClr val="black"/>
                  </a:solidFill>
                  <a:latin typeface="Cambria" panose="02040503050406030204" pitchFamily="18" charset="0"/>
                  <a:ea typeface="Cambria" panose="02040503050406030204" pitchFamily="18" charset="0"/>
                </a:rPr>
                <a:t>được</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sử</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dụng</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làm</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chất</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đốt</a:t>
              </a:r>
              <a:r>
                <a:rPr lang="en-US" sz="4000" dirty="0">
                  <a:solidFill>
                    <a:prstClr val="black"/>
                  </a:solidFill>
                  <a:latin typeface="Cambria" panose="02040503050406030204" pitchFamily="18" charset="0"/>
                  <a:ea typeface="Cambria" panose="02040503050406030204" pitchFamily="18" charset="0"/>
                </a:rPr>
                <a:t>:</a:t>
              </a:r>
            </a:p>
          </p:txBody>
        </p:sp>
      </p:grpSp>
      <p:grpSp>
        <p:nvGrpSpPr>
          <p:cNvPr id="27" name="Group 26"/>
          <p:cNvGrpSpPr/>
          <p:nvPr/>
        </p:nvGrpSpPr>
        <p:grpSpPr>
          <a:xfrm>
            <a:off x="6821389" y="3792486"/>
            <a:ext cx="3535545" cy="5078822"/>
            <a:chOff x="6821389" y="3792486"/>
            <a:chExt cx="3535545" cy="5078822"/>
          </a:xfrm>
        </p:grpSpPr>
        <p:grpSp>
          <p:nvGrpSpPr>
            <p:cNvPr id="13" name="Group 12"/>
            <p:cNvGrpSpPr/>
            <p:nvPr/>
          </p:nvGrpSpPr>
          <p:grpSpPr>
            <a:xfrm>
              <a:off x="6821389" y="3792486"/>
              <a:ext cx="3535545" cy="5078822"/>
              <a:chOff x="309826" y="6331688"/>
              <a:chExt cx="2120224" cy="2554189"/>
            </a:xfrm>
          </p:grpSpPr>
          <p:sp>
            <p:nvSpPr>
              <p:cNvPr id="14" name="Rounded Rectangle 13"/>
              <p:cNvSpPr/>
              <p:nvPr/>
            </p:nvSpPr>
            <p:spPr>
              <a:xfrm>
                <a:off x="309826" y="6331688"/>
                <a:ext cx="2120224" cy="2554189"/>
              </a:xfrm>
              <a:prstGeom prst="roundRect">
                <a:avLst/>
              </a:prstGeom>
              <a:solidFill>
                <a:schemeClr val="bg1"/>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3"/>
              <p:cNvSpPr txBox="1"/>
              <p:nvPr/>
            </p:nvSpPr>
            <p:spPr>
              <a:xfrm>
                <a:off x="841641" y="7899960"/>
                <a:ext cx="1059058" cy="654708"/>
              </a:xfrm>
              <a:prstGeom prst="rect">
                <a:avLst/>
              </a:prstGeom>
            </p:spPr>
            <p:txBody>
              <a:bodyPr wrap="square" lIns="0" tIns="0" rIns="0" bIns="0" rtlCol="0" anchor="t">
                <a:spAutoFit/>
              </a:bodyPr>
              <a:lstStyle/>
              <a:p>
                <a:pPr algn="ctr"/>
                <a:r>
                  <a:rPr lang="en-US" sz="4000" dirty="0">
                    <a:solidFill>
                      <a:prstClr val="black"/>
                    </a:solidFill>
                    <a:latin typeface="Cambria" panose="02040503050406030204" pitchFamily="18" charset="0"/>
                    <a:ea typeface="Cambria" panose="02040503050406030204" pitchFamily="18" charset="0"/>
                  </a:rPr>
                  <a:t>ở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gia</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đình</a:t>
                </a:r>
                <a:endParaRPr lang="en-GB" dirty="0"/>
              </a:p>
            </p:txBody>
          </p:sp>
        </p:grpSp>
        <p:pic>
          <p:nvPicPr>
            <p:cNvPr id="19" name="Picture 6" descr="Nguy cơ từ thói quen đốt than tổ ong, đốt than củi để sưởi ấm. Trung tâm Y  tế TP Yên B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504" y="3935758"/>
              <a:ext cx="3239571" cy="2543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10467964" y="3792486"/>
            <a:ext cx="3486193" cy="5078824"/>
            <a:chOff x="10467964" y="3792486"/>
            <a:chExt cx="3486193" cy="5078824"/>
          </a:xfrm>
        </p:grpSpPr>
        <p:grpSp>
          <p:nvGrpSpPr>
            <p:cNvPr id="16" name="Group 15"/>
            <p:cNvGrpSpPr/>
            <p:nvPr/>
          </p:nvGrpSpPr>
          <p:grpSpPr>
            <a:xfrm>
              <a:off x="10467964" y="3792486"/>
              <a:ext cx="3486193" cy="5078824"/>
              <a:chOff x="505947" y="8064972"/>
              <a:chExt cx="1645995" cy="1100259"/>
            </a:xfrm>
          </p:grpSpPr>
          <p:sp>
            <p:nvSpPr>
              <p:cNvPr id="17" name="Rounded Rectangle 16"/>
              <p:cNvSpPr/>
              <p:nvPr/>
            </p:nvSpPr>
            <p:spPr>
              <a:xfrm>
                <a:off x="505947" y="8064972"/>
                <a:ext cx="1645995" cy="1100259"/>
              </a:xfrm>
              <a:prstGeom prst="roundRect">
                <a:avLst/>
              </a:prstGeom>
              <a:solidFill>
                <a:schemeClr val="bg1"/>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3"/>
              <p:cNvSpPr txBox="1"/>
              <p:nvPr/>
            </p:nvSpPr>
            <p:spPr>
              <a:xfrm>
                <a:off x="693538" y="8681517"/>
                <a:ext cx="1377357" cy="400054"/>
              </a:xfrm>
              <a:prstGeom prst="rect">
                <a:avLst/>
              </a:prstGeom>
            </p:spPr>
            <p:txBody>
              <a:bodyPr wrap="square" lIns="0" tIns="0" rIns="0" bIns="0" rtlCol="0" anchor="t">
                <a:spAutoFit/>
              </a:bodyPr>
              <a:lstStyle/>
              <a:p>
                <a:pPr algn="ctr"/>
                <a:r>
                  <a:rPr lang="vi-VN" sz="4000" dirty="0">
                    <a:solidFill>
                      <a:prstClr val="black"/>
                    </a:solidFill>
                    <a:latin typeface="Cambria" panose="02040503050406030204" pitchFamily="18" charset="0"/>
                    <a:ea typeface="Cambria" panose="02040503050406030204" pitchFamily="18" charset="0"/>
                  </a:rPr>
                  <a:t>ở lò hơi của nhà máy nhiệt điện</a:t>
                </a:r>
              </a:p>
            </p:txBody>
          </p:sp>
        </p:grpSp>
        <p:pic>
          <p:nvPicPr>
            <p:cNvPr id="20" name="Picture 4" descr="Cấu tạo lò hơi than đá trong nhà máy điện ra sao được giải đá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435" y="3943667"/>
              <a:ext cx="3189623" cy="2417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14108628" y="3832825"/>
            <a:ext cx="3487616" cy="5050006"/>
            <a:chOff x="11771164" y="4652649"/>
            <a:chExt cx="3487616" cy="5050006"/>
          </a:xfrm>
        </p:grpSpPr>
        <p:grpSp>
          <p:nvGrpSpPr>
            <p:cNvPr id="22" name="Group 21"/>
            <p:cNvGrpSpPr/>
            <p:nvPr/>
          </p:nvGrpSpPr>
          <p:grpSpPr>
            <a:xfrm>
              <a:off x="11771164" y="4652649"/>
              <a:ext cx="3487616" cy="5050006"/>
              <a:chOff x="505947" y="8071215"/>
              <a:chExt cx="1646667" cy="1094016"/>
            </a:xfrm>
          </p:grpSpPr>
          <p:sp>
            <p:nvSpPr>
              <p:cNvPr id="24" name="Rounded Rectangle 23"/>
              <p:cNvSpPr/>
              <p:nvPr/>
            </p:nvSpPr>
            <p:spPr>
              <a:xfrm>
                <a:off x="505947" y="8071215"/>
                <a:ext cx="1646667" cy="1094016"/>
              </a:xfrm>
              <a:prstGeom prst="roundRect">
                <a:avLst/>
              </a:prstGeom>
              <a:solidFill>
                <a:schemeClr val="bg1"/>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13"/>
              <p:cNvSpPr txBox="1"/>
              <p:nvPr/>
            </p:nvSpPr>
            <p:spPr>
              <a:xfrm>
                <a:off x="670108" y="8706264"/>
                <a:ext cx="1377357" cy="133351"/>
              </a:xfrm>
              <a:prstGeom prst="rect">
                <a:avLst/>
              </a:prstGeom>
            </p:spPr>
            <p:txBody>
              <a:bodyPr wrap="square" lIns="0" tIns="0" rIns="0" bIns="0" rtlCol="0" anchor="t">
                <a:spAutoFit/>
              </a:bodyPr>
              <a:lstStyle/>
              <a:p>
                <a:pPr lvl="0" algn="ctr"/>
                <a:r>
                  <a:rPr lang="en-US" sz="4000" dirty="0" err="1">
                    <a:solidFill>
                      <a:prstClr val="black"/>
                    </a:solidFill>
                    <a:latin typeface="Cambria" panose="02040503050406030204" pitchFamily="18" charset="0"/>
                    <a:ea typeface="Cambria" panose="02040503050406030204" pitchFamily="18" charset="0"/>
                  </a:rPr>
                  <a:t>luyện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kim</a:t>
                </a:r>
                <a:endParaRPr lang="en-US" sz="4000" dirty="0">
                  <a:solidFill>
                    <a:prstClr val="black"/>
                  </a:solidFill>
                  <a:latin typeface="Cambria" panose="02040503050406030204" pitchFamily="18" charset="0"/>
                  <a:ea typeface="Cambria" panose="02040503050406030204" pitchFamily="18" charset="0"/>
                </a:endParaRPr>
              </a:p>
            </p:txBody>
          </p:sp>
        </p:grpSp>
        <p:pic>
          <p:nvPicPr>
            <p:cNvPr id="23" name="Picture 8" descr="Ngành Luyện kim và tất tần tật thông tin bạn chưa biết"/>
            <p:cNvPicPr>
              <a:picLocks noChangeAspect="1" noChangeArrowheads="1"/>
            </p:cNvPicPr>
            <p:nvPr/>
          </p:nvPicPr>
          <p:blipFill rotWithShape="1">
            <a:blip r:embed="rId5">
              <a:extLst>
                <a:ext uri="{28A0092B-C50C-407E-A947-70E740481C1C}">
                  <a14:useLocalDpi xmlns:a14="http://schemas.microsoft.com/office/drawing/2010/main" val="0"/>
                </a:ext>
              </a:extLst>
            </a:blip>
            <a:srcRect l="40308"/>
            <a:stretch/>
          </p:blipFill>
          <p:spPr bwMode="auto">
            <a:xfrm>
              <a:off x="11910154" y="4802371"/>
              <a:ext cx="3240000" cy="24080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6"/>
          <a:stretch>
            <a:fillRect/>
          </a:stretch>
        </p:blipFill>
        <p:spPr>
          <a:xfrm>
            <a:off x="6236970" y="-52673"/>
            <a:ext cx="5236918" cy="2353260"/>
          </a:xfrm>
          <a:prstGeom prst="rect">
            <a:avLst/>
          </a:prstGeom>
        </p:spPr>
      </p:pic>
    </p:spTree>
    <p:extLst>
      <p:ext uri="{BB962C8B-B14F-4D97-AF65-F5344CB8AC3E}">
        <p14:creationId xmlns:p14="http://schemas.microsoft.com/office/powerpoint/2010/main" val="3594774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36667" y="6196253"/>
            <a:ext cx="4953000" cy="2367054"/>
            <a:chOff x="1524000" y="5976846"/>
            <a:chExt cx="4953000" cy="2367054"/>
          </a:xfrm>
        </p:grpSpPr>
        <p:sp>
          <p:nvSpPr>
            <p:cNvPr id="6" name="Rounded Rectangle 5"/>
            <p:cNvSpPr/>
            <p:nvPr/>
          </p:nvSpPr>
          <p:spPr>
            <a:xfrm>
              <a:off x="1524000" y="5976846"/>
              <a:ext cx="4953000" cy="2367054"/>
            </a:xfrm>
            <a:prstGeom prst="roundRect">
              <a:avLst/>
            </a:prstGeom>
            <a:solidFill>
              <a:srgbClr val="B2D9F3"/>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13"/>
            <p:cNvSpPr txBox="1"/>
            <p:nvPr/>
          </p:nvSpPr>
          <p:spPr>
            <a:xfrm>
              <a:off x="1724988" y="6237043"/>
              <a:ext cx="4551024" cy="1846659"/>
            </a:xfrm>
            <a:prstGeom prst="rect">
              <a:avLst/>
            </a:prstGeom>
          </p:spPr>
          <p:txBody>
            <a:bodyPr wrap="square" lIns="0" tIns="0" rIns="0" bIns="0" rtlCol="0" anchor="t">
              <a:spAutoFit/>
            </a:bodyPr>
            <a:lstStyle/>
            <a:p>
              <a:pPr algn="ctr"/>
              <a:r>
                <a:rPr lang="vi-VN" sz="4000" dirty="0">
                  <a:latin typeface="Cambria" panose="02040503050406030204" pitchFamily="18" charset="0"/>
                  <a:ea typeface="Cambria" panose="02040503050406030204" pitchFamily="18" charset="0"/>
                </a:rPr>
                <a:t>Dầu mỏ được lấy lên theo các lỗ khoan của giếng dầu</a:t>
              </a:r>
              <a:endParaRPr lang="en-US" sz="4000" dirty="0">
                <a:latin typeface="Cambria" panose="02040503050406030204" pitchFamily="18" charset="0"/>
                <a:ea typeface="Cambria" panose="02040503050406030204" pitchFamily="18" charset="0"/>
              </a:endParaRPr>
            </a:p>
          </p:txBody>
        </p:sp>
      </p:grpSp>
      <p:grpSp>
        <p:nvGrpSpPr>
          <p:cNvPr id="8" name="Group 7"/>
          <p:cNvGrpSpPr/>
          <p:nvPr/>
        </p:nvGrpSpPr>
        <p:grpSpPr>
          <a:xfrm>
            <a:off x="7836619" y="2387455"/>
            <a:ext cx="8483932" cy="1186762"/>
            <a:chOff x="1524000" y="5976846"/>
            <a:chExt cx="5817870" cy="1186762"/>
          </a:xfrm>
        </p:grpSpPr>
        <p:sp>
          <p:nvSpPr>
            <p:cNvPr id="9" name="Rounded Rectangle 8"/>
            <p:cNvSpPr/>
            <p:nvPr/>
          </p:nvSpPr>
          <p:spPr>
            <a:xfrm>
              <a:off x="1524000" y="5976846"/>
              <a:ext cx="5817870" cy="1186762"/>
            </a:xfrm>
            <a:prstGeom prst="roundRect">
              <a:avLst/>
            </a:prstGeom>
            <a:solidFill>
              <a:srgbClr val="B2D9F3"/>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TextBox 13"/>
            <p:cNvSpPr txBox="1"/>
            <p:nvPr/>
          </p:nvSpPr>
          <p:spPr>
            <a:xfrm>
              <a:off x="1758744" y="6235454"/>
              <a:ext cx="5322203" cy="615553"/>
            </a:xfrm>
            <a:prstGeom prst="rect">
              <a:avLst/>
            </a:prstGeom>
          </p:spPr>
          <p:txBody>
            <a:bodyPr wrap="square" lIns="0" tIns="0" rIns="0" bIns="0" rtlCol="0" anchor="t">
              <a:spAutoFit/>
            </a:bodyPr>
            <a:lstStyle/>
            <a:p>
              <a:pPr lvl="0" algn="ctr"/>
              <a:r>
                <a:rPr lang="en-US" sz="4000" dirty="0" err="1">
                  <a:solidFill>
                    <a:prstClr val="black"/>
                  </a:solidFill>
                  <a:latin typeface="Cambria" panose="02040503050406030204" pitchFamily="18" charset="0"/>
                  <a:ea typeface="Cambria" panose="02040503050406030204" pitchFamily="18" charset="0"/>
                </a:rPr>
                <a:t>Từ</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dầu</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mỏ</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có</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thể</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ra</a:t>
              </a:r>
              <a:r>
                <a:rPr lang="en-US" sz="4000" dirty="0">
                  <a:solidFill>
                    <a:prstClr val="black"/>
                  </a:solidFill>
                  <a:latin typeface="Cambria" panose="02040503050406030204" pitchFamily="18" charset="0"/>
                  <a:ea typeface="Cambria" panose="02040503050406030204" pitchFamily="18" charset="0"/>
                </a:rPr>
                <a:t>: </a:t>
              </a:r>
            </a:p>
          </p:txBody>
        </p:sp>
      </p:grpSp>
      <p:pic>
        <p:nvPicPr>
          <p:cNvPr id="11" name="Picture 2" descr="Mỏ dầu khí lớn nhất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07" y="2486205"/>
            <a:ext cx="5307463" cy="33209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821389" y="3792485"/>
            <a:ext cx="3535545" cy="3713213"/>
            <a:chOff x="6821389" y="3792485"/>
            <a:chExt cx="3535545" cy="3713213"/>
          </a:xfrm>
        </p:grpSpPr>
        <p:grpSp>
          <p:nvGrpSpPr>
            <p:cNvPr id="13" name="Group 12"/>
            <p:cNvGrpSpPr/>
            <p:nvPr/>
          </p:nvGrpSpPr>
          <p:grpSpPr>
            <a:xfrm>
              <a:off x="6821389" y="3792485"/>
              <a:ext cx="3535545" cy="3713213"/>
              <a:chOff x="309826" y="6331688"/>
              <a:chExt cx="2120224" cy="1867411"/>
            </a:xfrm>
          </p:grpSpPr>
          <p:sp>
            <p:nvSpPr>
              <p:cNvPr id="15" name="Rounded Rectangle 14"/>
              <p:cNvSpPr/>
              <p:nvPr/>
            </p:nvSpPr>
            <p:spPr>
              <a:xfrm>
                <a:off x="309826" y="6331688"/>
                <a:ext cx="2120224" cy="1867411"/>
              </a:xfrm>
              <a:prstGeom prst="roundRect">
                <a:avLst/>
              </a:prstGeom>
              <a:solidFill>
                <a:schemeClr val="bg1"/>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3"/>
              <p:cNvSpPr txBox="1"/>
              <p:nvPr/>
            </p:nvSpPr>
            <p:spPr>
              <a:xfrm>
                <a:off x="831083" y="7770249"/>
                <a:ext cx="1059058" cy="309568"/>
              </a:xfrm>
              <a:prstGeom prst="rect">
                <a:avLst/>
              </a:prstGeom>
            </p:spPr>
            <p:txBody>
              <a:bodyPr wrap="square" lIns="0" tIns="0" rIns="0" bIns="0" rtlCol="0" anchor="t">
                <a:spAutoFit/>
              </a:bodyPr>
              <a:lstStyle/>
              <a:p>
                <a:pPr algn="ctr"/>
                <a:r>
                  <a:rPr lang="en-US" sz="4000" dirty="0" err="1">
                    <a:solidFill>
                      <a:prstClr val="black"/>
                    </a:solidFill>
                    <a:latin typeface="Cambria" panose="02040503050406030204" pitchFamily="18" charset="0"/>
                    <a:ea typeface="Cambria" panose="02040503050406030204" pitchFamily="18" charset="0"/>
                  </a:rPr>
                  <a:t>Xăng</a:t>
                </a:r>
                <a:endParaRPr lang="en-GB" dirty="0"/>
              </a:p>
            </p:txBody>
          </p:sp>
        </p:grpSp>
        <p:pic>
          <p:nvPicPr>
            <p:cNvPr id="14" name="Picture 4" descr="Giá xăng xuống dưới 20.000 đồng/lít: Điều gì đã xảy ra trong 3 năm q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199" y="3982548"/>
              <a:ext cx="3279153" cy="24080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4108628" y="3832824"/>
            <a:ext cx="3487616" cy="3672870"/>
            <a:chOff x="14108628" y="3832824"/>
            <a:chExt cx="3487616" cy="3672870"/>
          </a:xfrm>
        </p:grpSpPr>
        <p:grpSp>
          <p:nvGrpSpPr>
            <p:cNvPr id="18" name="Group 17"/>
            <p:cNvGrpSpPr/>
            <p:nvPr/>
          </p:nvGrpSpPr>
          <p:grpSpPr>
            <a:xfrm>
              <a:off x="14108628" y="3832824"/>
              <a:ext cx="3487616" cy="3672870"/>
              <a:chOff x="505947" y="8071215"/>
              <a:chExt cx="1646667" cy="795678"/>
            </a:xfrm>
          </p:grpSpPr>
          <p:sp>
            <p:nvSpPr>
              <p:cNvPr id="20" name="Rounded Rectangle 19"/>
              <p:cNvSpPr/>
              <p:nvPr/>
            </p:nvSpPr>
            <p:spPr>
              <a:xfrm>
                <a:off x="505947" y="8071215"/>
                <a:ext cx="1646667" cy="795678"/>
              </a:xfrm>
              <a:prstGeom prst="roundRect">
                <a:avLst/>
              </a:prstGeom>
              <a:solidFill>
                <a:schemeClr val="bg1"/>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13"/>
              <p:cNvSpPr txBox="1"/>
              <p:nvPr/>
            </p:nvSpPr>
            <p:spPr>
              <a:xfrm>
                <a:off x="664242" y="8670798"/>
                <a:ext cx="1377357" cy="133351"/>
              </a:xfrm>
              <a:prstGeom prst="rect">
                <a:avLst/>
              </a:prstGeom>
            </p:spPr>
            <p:txBody>
              <a:bodyPr wrap="square" lIns="0" tIns="0" rIns="0" bIns="0" rtlCol="0" anchor="t">
                <a:spAutoFit/>
              </a:bodyPr>
              <a:lstStyle/>
              <a:p>
                <a:pPr lvl="0" algn="ctr"/>
                <a:r>
                  <a:rPr lang="en-US" sz="4000" dirty="0" err="1">
                    <a:solidFill>
                      <a:prstClr val="black"/>
                    </a:solidFill>
                    <a:latin typeface="Cambria" panose="02040503050406030204" pitchFamily="18" charset="0"/>
                    <a:ea typeface="Cambria" panose="02040503050406030204" pitchFamily="18" charset="0"/>
                  </a:rPr>
                  <a:t>Dầu</a:t>
                </a:r>
                <a:r>
                  <a:rPr lang="en-US" sz="4000" dirty="0">
                    <a:solidFill>
                      <a:prstClr val="black"/>
                    </a:solidFill>
                    <a:latin typeface="Cambria" panose="02040503050406030204" pitchFamily="18" charset="0"/>
                    <a:ea typeface="Cambria" panose="02040503050406030204" pitchFamily="18" charset="0"/>
                  </a:rPr>
                  <a:t> di-ê-den</a:t>
                </a:r>
              </a:p>
            </p:txBody>
          </p:sp>
        </p:grpSp>
        <p:pic>
          <p:nvPicPr>
            <p:cNvPr id="19" name="Picture 10" descr="Hơn 103.400 Dầu Diesel Bức ảnh ảnh, hình chụp &amp; hình ảnh trả phí bản quyền  một lần sẵn có - iStock"/>
            <p:cNvPicPr>
              <a:picLocks noChangeAspect="1" noChangeArrowheads="1"/>
            </p:cNvPicPr>
            <p:nvPr/>
          </p:nvPicPr>
          <p:blipFill rotWithShape="1">
            <a:blip r:embed="rId4">
              <a:extLst>
                <a:ext uri="{28A0092B-C50C-407E-A947-70E740481C1C}">
                  <a14:useLocalDpi xmlns:a14="http://schemas.microsoft.com/office/drawing/2010/main" val="0"/>
                </a:ext>
              </a:extLst>
            </a:blip>
            <a:srcRect l="24530"/>
            <a:stretch/>
          </p:blipFill>
          <p:spPr bwMode="auto">
            <a:xfrm>
              <a:off x="14236086" y="3950154"/>
              <a:ext cx="3232699" cy="2407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8511629" y="7861815"/>
            <a:ext cx="7398861" cy="1186762"/>
            <a:chOff x="1751855" y="5976846"/>
            <a:chExt cx="5329092" cy="1186762"/>
          </a:xfrm>
        </p:grpSpPr>
        <p:sp>
          <p:nvSpPr>
            <p:cNvPr id="23" name="Rounded Rectangle 22"/>
            <p:cNvSpPr/>
            <p:nvPr/>
          </p:nvSpPr>
          <p:spPr>
            <a:xfrm>
              <a:off x="1751855" y="5976846"/>
              <a:ext cx="5329092" cy="1186762"/>
            </a:xfrm>
            <a:prstGeom prst="roundRect">
              <a:avLst/>
            </a:prstGeom>
            <a:solidFill>
              <a:srgbClr val="B2D9F3"/>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 name="TextBox 13"/>
            <p:cNvSpPr txBox="1"/>
            <p:nvPr/>
          </p:nvSpPr>
          <p:spPr>
            <a:xfrm>
              <a:off x="1758744" y="6235454"/>
              <a:ext cx="5322203" cy="615553"/>
            </a:xfrm>
            <a:prstGeom prst="rect">
              <a:avLst/>
            </a:prstGeom>
          </p:spPr>
          <p:txBody>
            <a:bodyPr wrap="square" lIns="0" tIns="0" rIns="0" bIns="0" rtlCol="0" anchor="t">
              <a:spAutoFit/>
            </a:bodyPr>
            <a:lstStyle/>
            <a:p>
              <a:pPr lvl="0" algn="ctr"/>
              <a:r>
                <a:rPr lang="en-US" sz="4000" dirty="0" err="1">
                  <a:solidFill>
                    <a:prstClr val="black"/>
                  </a:solidFill>
                  <a:latin typeface="Cambria" panose="02040503050406030204" pitchFamily="18" charset="0"/>
                  <a:ea typeface="Cambria" panose="02040503050406030204" pitchFamily="18" charset="0"/>
                </a:rPr>
                <a:t>dùng</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làm</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chất</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đốt</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cho</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máy</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móc</a:t>
              </a:r>
              <a:endParaRPr lang="en-US" sz="4000" dirty="0">
                <a:solidFill>
                  <a:prstClr val="black"/>
                </a:solidFill>
                <a:latin typeface="Cambria" panose="02040503050406030204" pitchFamily="18" charset="0"/>
                <a:ea typeface="Cambria" panose="02040503050406030204" pitchFamily="18" charset="0"/>
              </a:endParaRPr>
            </a:p>
          </p:txBody>
        </p:sp>
      </p:grpSp>
      <p:sp>
        <p:nvSpPr>
          <p:cNvPr id="25" name="Bent Arrow 24"/>
          <p:cNvSpPr/>
          <p:nvPr/>
        </p:nvSpPr>
        <p:spPr>
          <a:xfrm rot="10800000">
            <a:off x="15940059" y="7493521"/>
            <a:ext cx="632171" cy="996040"/>
          </a:xfrm>
          <a:prstGeom prst="bentArrow">
            <a:avLst>
              <a:gd name="adj1" fmla="val 2876"/>
              <a:gd name="adj2" fmla="val 9663"/>
              <a:gd name="adj3" fmla="val 15940"/>
              <a:gd name="adj4" fmla="val 45449"/>
            </a:avLst>
          </a:prstGeom>
          <a:solidFill>
            <a:srgbClr val="224035"/>
          </a:solidFill>
          <a:ln>
            <a:solidFill>
              <a:srgbClr val="224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Bent Arrow 25"/>
          <p:cNvSpPr/>
          <p:nvPr/>
        </p:nvSpPr>
        <p:spPr>
          <a:xfrm rot="10800000" flipH="1">
            <a:off x="7807670" y="7505700"/>
            <a:ext cx="674391" cy="996040"/>
          </a:xfrm>
          <a:prstGeom prst="bentArrow">
            <a:avLst>
              <a:gd name="adj1" fmla="val 2876"/>
              <a:gd name="adj2" fmla="val 9663"/>
              <a:gd name="adj3" fmla="val 15940"/>
              <a:gd name="adj4" fmla="val 45449"/>
            </a:avLst>
          </a:prstGeom>
          <a:solidFill>
            <a:srgbClr val="224035"/>
          </a:solidFill>
          <a:ln>
            <a:solidFill>
              <a:srgbClr val="224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Up Arrow 26"/>
          <p:cNvSpPr/>
          <p:nvPr/>
        </p:nvSpPr>
        <p:spPr>
          <a:xfrm rot="10800000" flipH="1">
            <a:off x="12197901" y="6790504"/>
            <a:ext cx="72000" cy="1057917"/>
          </a:xfrm>
          <a:prstGeom prst="upArrow">
            <a:avLst>
              <a:gd name="adj1" fmla="val 50000"/>
              <a:gd name="adj2" fmla="val 72641"/>
            </a:avLst>
          </a:prstGeom>
          <a:solidFill>
            <a:srgbClr val="224035"/>
          </a:solidFill>
          <a:ln>
            <a:solidFill>
              <a:srgbClr val="224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8" name="Group 27"/>
          <p:cNvGrpSpPr/>
          <p:nvPr/>
        </p:nvGrpSpPr>
        <p:grpSpPr>
          <a:xfrm>
            <a:off x="10467964" y="3792483"/>
            <a:ext cx="3486193" cy="3713214"/>
            <a:chOff x="10467964" y="3792483"/>
            <a:chExt cx="3486193" cy="3713214"/>
          </a:xfrm>
        </p:grpSpPr>
        <p:grpSp>
          <p:nvGrpSpPr>
            <p:cNvPr id="29" name="Group 28"/>
            <p:cNvGrpSpPr/>
            <p:nvPr/>
          </p:nvGrpSpPr>
          <p:grpSpPr>
            <a:xfrm>
              <a:off x="10467964" y="3792483"/>
              <a:ext cx="3486193" cy="3713214"/>
              <a:chOff x="505947" y="8064972"/>
              <a:chExt cx="1645995" cy="804418"/>
            </a:xfrm>
          </p:grpSpPr>
          <p:sp>
            <p:nvSpPr>
              <p:cNvPr id="31" name="Rounded Rectangle 30"/>
              <p:cNvSpPr/>
              <p:nvPr/>
            </p:nvSpPr>
            <p:spPr>
              <a:xfrm>
                <a:off x="505947" y="8064972"/>
                <a:ext cx="1645995" cy="804418"/>
              </a:xfrm>
              <a:prstGeom prst="roundRect">
                <a:avLst/>
              </a:prstGeom>
              <a:solidFill>
                <a:schemeClr val="bg1"/>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13"/>
              <p:cNvSpPr txBox="1"/>
              <p:nvPr/>
            </p:nvSpPr>
            <p:spPr>
              <a:xfrm>
                <a:off x="693538" y="8681517"/>
                <a:ext cx="1377357" cy="133351"/>
              </a:xfrm>
              <a:prstGeom prst="rect">
                <a:avLst/>
              </a:prstGeom>
            </p:spPr>
            <p:txBody>
              <a:bodyPr wrap="square" lIns="0" tIns="0" rIns="0" bIns="0" rtlCol="0" anchor="t">
                <a:spAutoFit/>
              </a:bodyPr>
              <a:lstStyle/>
              <a:p>
                <a:pPr algn="ctr"/>
                <a:r>
                  <a:rPr lang="en-GB" sz="4000" dirty="0" err="1">
                    <a:solidFill>
                      <a:prstClr val="black"/>
                    </a:solidFill>
                    <a:latin typeface="Cambria" panose="02040503050406030204" pitchFamily="18" charset="0"/>
                    <a:ea typeface="Cambria" panose="02040503050406030204" pitchFamily="18" charset="0"/>
                  </a:rPr>
                  <a:t>Dầu</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hỏa</a:t>
                </a:r>
                <a:endParaRPr lang="vi-VN" sz="4000" dirty="0">
                  <a:solidFill>
                    <a:prstClr val="black"/>
                  </a:solidFill>
                  <a:latin typeface="Cambria" panose="02040503050406030204" pitchFamily="18" charset="0"/>
                  <a:ea typeface="Cambria" panose="02040503050406030204" pitchFamily="18" charset="0"/>
                </a:endParaRPr>
              </a:p>
            </p:txBody>
          </p:sp>
        </p:grpSp>
        <p:pic>
          <p:nvPicPr>
            <p:cNvPr id="30" name="Picture 8" descr="Dầu hỏa vào Việt Nam từ khi nào?"/>
            <p:cNvPicPr>
              <a:picLocks noChangeAspect="1" noChangeArrowheads="1"/>
            </p:cNvPicPr>
            <p:nvPr/>
          </p:nvPicPr>
          <p:blipFill rotWithShape="1">
            <a:blip r:embed="rId5">
              <a:extLst>
                <a:ext uri="{28A0092B-C50C-407E-A947-70E740481C1C}">
                  <a14:useLocalDpi xmlns:a14="http://schemas.microsoft.com/office/drawing/2010/main" val="0"/>
                </a:ext>
              </a:extLst>
            </a:blip>
            <a:srcRect l="27167" t="2941"/>
            <a:stretch/>
          </p:blipFill>
          <p:spPr bwMode="auto">
            <a:xfrm>
              <a:off x="10620605" y="3925493"/>
              <a:ext cx="3180910" cy="2522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pic>
        <p:nvPicPr>
          <p:cNvPr id="33" name="Picture 32"/>
          <p:cNvPicPr>
            <a:picLocks noChangeAspect="1"/>
          </p:cNvPicPr>
          <p:nvPr/>
        </p:nvPicPr>
        <p:blipFill>
          <a:blip r:embed="rId6"/>
          <a:stretch>
            <a:fillRect/>
          </a:stretch>
        </p:blipFill>
        <p:spPr>
          <a:xfrm>
            <a:off x="6236970" y="-52673"/>
            <a:ext cx="5236918" cy="2353260"/>
          </a:xfrm>
          <a:prstGeom prst="rect">
            <a:avLst/>
          </a:prstGeom>
        </p:spPr>
      </p:pic>
    </p:spTree>
    <p:extLst>
      <p:ext uri="{BB962C8B-B14F-4D97-AF65-F5344CB8AC3E}">
        <p14:creationId xmlns:p14="http://schemas.microsoft.com/office/powerpoint/2010/main" val="2216199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4413" y="6287971"/>
            <a:ext cx="5585802" cy="2970329"/>
            <a:chOff x="1421819" y="5929695"/>
            <a:chExt cx="5275311" cy="2970329"/>
          </a:xfrm>
        </p:grpSpPr>
        <p:sp>
          <p:nvSpPr>
            <p:cNvPr id="6" name="Rounded Rectangle 5"/>
            <p:cNvSpPr/>
            <p:nvPr/>
          </p:nvSpPr>
          <p:spPr>
            <a:xfrm>
              <a:off x="1421819" y="5929695"/>
              <a:ext cx="5275311" cy="2728523"/>
            </a:xfrm>
            <a:prstGeom prst="roundRect">
              <a:avLst/>
            </a:prstGeom>
            <a:solidFill>
              <a:srgbClr val="B2D9F3"/>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13"/>
            <p:cNvSpPr txBox="1"/>
            <p:nvPr/>
          </p:nvSpPr>
          <p:spPr>
            <a:xfrm>
              <a:off x="1468463" y="6130035"/>
              <a:ext cx="5103890" cy="2769989"/>
            </a:xfrm>
            <a:prstGeom prst="rect">
              <a:avLst/>
            </a:prstGeom>
          </p:spPr>
          <p:txBody>
            <a:bodyPr wrap="square" lIns="0" tIns="0" rIns="0" bIns="0" rtlCol="0" anchor="t">
              <a:spAutoFit/>
            </a:bodyPr>
            <a:lstStyle/>
            <a:p>
              <a:pPr algn="ctr"/>
              <a:r>
                <a:rPr lang="vi-VN" sz="3600" dirty="0">
                  <a:latin typeface="Cambria" panose="02040503050406030204" pitchFamily="18" charset="0"/>
                  <a:ea typeface="Cambria" panose="02040503050406030204" pitchFamily="18" charset="0"/>
                </a:rPr>
                <a:t>Kh</a:t>
              </a:r>
              <a:r>
                <a:rPr lang="en-GB" sz="3600" dirty="0">
                  <a:latin typeface="Cambria" panose="02040503050406030204" pitchFamily="18" charset="0"/>
                  <a:ea typeface="Cambria" panose="02040503050406030204" pitchFamily="18" charset="0"/>
                </a:rPr>
                <a:t>í</a:t>
              </a:r>
              <a:r>
                <a:rPr lang="vi-VN" sz="3600" dirty="0">
                  <a:latin typeface="Cambria" panose="02040503050406030204" pitchFamily="18" charset="0"/>
                  <a:ea typeface="Cambria" panose="02040503050406030204" pitchFamily="18" charset="0"/>
                </a:rPr>
                <a:t> sinh học được tạo ra từ việc ủ các chất thải hữu cơ như mùn, rác, phân động vật trong các bể chứa</a:t>
              </a:r>
              <a:endParaRPr lang="en-US" sz="3600" dirty="0">
                <a:latin typeface="Cambria" panose="02040503050406030204" pitchFamily="18" charset="0"/>
                <a:ea typeface="Cambria" panose="02040503050406030204" pitchFamily="18" charset="0"/>
              </a:endParaRPr>
            </a:p>
          </p:txBody>
        </p:sp>
      </p:grpSp>
      <p:grpSp>
        <p:nvGrpSpPr>
          <p:cNvPr id="8" name="Group 7"/>
          <p:cNvGrpSpPr/>
          <p:nvPr/>
        </p:nvGrpSpPr>
        <p:grpSpPr>
          <a:xfrm>
            <a:off x="8074902" y="2300587"/>
            <a:ext cx="8483932" cy="1538016"/>
            <a:chOff x="1524000" y="5976846"/>
            <a:chExt cx="5817870" cy="1259850"/>
          </a:xfrm>
        </p:grpSpPr>
        <p:sp>
          <p:nvSpPr>
            <p:cNvPr id="9" name="Rounded Rectangle 8"/>
            <p:cNvSpPr/>
            <p:nvPr/>
          </p:nvSpPr>
          <p:spPr>
            <a:xfrm>
              <a:off x="1524000" y="5976846"/>
              <a:ext cx="5817870" cy="1186762"/>
            </a:xfrm>
            <a:prstGeom prst="roundRect">
              <a:avLst/>
            </a:prstGeom>
            <a:solidFill>
              <a:srgbClr val="B2D9F3"/>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TextBox 13"/>
            <p:cNvSpPr txBox="1"/>
            <p:nvPr/>
          </p:nvSpPr>
          <p:spPr>
            <a:xfrm>
              <a:off x="1771833" y="6005590"/>
              <a:ext cx="5322203" cy="1231106"/>
            </a:xfrm>
            <a:prstGeom prst="rect">
              <a:avLst/>
            </a:prstGeom>
          </p:spPr>
          <p:txBody>
            <a:bodyPr wrap="square" lIns="0" tIns="0" rIns="0" bIns="0" rtlCol="0" anchor="t">
              <a:spAutoFit/>
            </a:bodyPr>
            <a:lstStyle/>
            <a:p>
              <a:pPr lvl="0" algn="ctr"/>
              <a:r>
                <a:rPr lang="en-US" sz="4000" dirty="0" err="1">
                  <a:solidFill>
                    <a:prstClr val="black"/>
                  </a:solidFill>
                  <a:latin typeface="Cambria" panose="02040503050406030204" pitchFamily="18" charset="0"/>
                  <a:ea typeface="Cambria" panose="02040503050406030204" pitchFamily="18" charset="0"/>
                </a:rPr>
                <a:t>Khí</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sinh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học</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là</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nguồn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chất</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đốt</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được</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sử</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dụng</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trong</a:t>
              </a:r>
              <a:r>
                <a:rPr lang="en-US" sz="4000" dirty="0">
                  <a:solidFill>
                    <a:prstClr val="black"/>
                  </a:solidFill>
                  <a:latin typeface="Cambria" panose="02040503050406030204" pitchFamily="18" charset="0"/>
                  <a:ea typeface="Cambria" panose="02040503050406030204" pitchFamily="18" charset="0"/>
                </a:rPr>
                <a:t>:</a:t>
              </a:r>
            </a:p>
          </p:txBody>
        </p:sp>
      </p:grpSp>
      <p:pic>
        <p:nvPicPr>
          <p:cNvPr id="11" name="Picture 2" descr="Điện Biên: Nhân rộng mô hình hầm Bio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87455"/>
            <a:ext cx="5588215" cy="36296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860704" y="4134718"/>
            <a:ext cx="5179448" cy="4818782"/>
            <a:chOff x="6574695" y="3782372"/>
            <a:chExt cx="5179448" cy="4818782"/>
          </a:xfrm>
        </p:grpSpPr>
        <p:grpSp>
          <p:nvGrpSpPr>
            <p:cNvPr id="13" name="Group 12"/>
            <p:cNvGrpSpPr/>
            <p:nvPr/>
          </p:nvGrpSpPr>
          <p:grpSpPr>
            <a:xfrm>
              <a:off x="6574695" y="3782372"/>
              <a:ext cx="5179448" cy="4818782"/>
              <a:chOff x="309826" y="6331690"/>
              <a:chExt cx="1928792" cy="2423413"/>
            </a:xfrm>
          </p:grpSpPr>
          <p:sp>
            <p:nvSpPr>
              <p:cNvPr id="15" name="Rounded Rectangle 14"/>
              <p:cNvSpPr/>
              <p:nvPr/>
            </p:nvSpPr>
            <p:spPr>
              <a:xfrm>
                <a:off x="309826" y="6331690"/>
                <a:ext cx="1928792" cy="2423413"/>
              </a:xfrm>
              <a:prstGeom prst="roundRect">
                <a:avLst/>
              </a:prstGeom>
              <a:solidFill>
                <a:schemeClr val="bg1"/>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3"/>
              <p:cNvSpPr txBox="1"/>
              <p:nvPr/>
            </p:nvSpPr>
            <p:spPr>
              <a:xfrm>
                <a:off x="633186" y="8115905"/>
                <a:ext cx="1233901" cy="309568"/>
              </a:xfrm>
              <a:prstGeom prst="rect">
                <a:avLst/>
              </a:prstGeom>
            </p:spPr>
            <p:txBody>
              <a:bodyPr wrap="square" lIns="0" tIns="0" rIns="0" bIns="0" rtlCol="0" anchor="t">
                <a:spAutoFit/>
              </a:bodyPr>
              <a:lstStyle/>
              <a:p>
                <a:pPr algn="ctr"/>
                <a:r>
                  <a:rPr lang="en-US" sz="4000" dirty="0" err="1">
                    <a:solidFill>
                      <a:prstClr val="black"/>
                    </a:solidFill>
                    <a:latin typeface="Cambria" panose="02040503050406030204" pitchFamily="18" charset="0"/>
                    <a:ea typeface="Cambria" panose="02040503050406030204" pitchFamily="18" charset="0"/>
                  </a:rPr>
                  <a:t>Đun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nấu</a:t>
                </a:r>
                <a:endParaRPr lang="en-GB" dirty="0"/>
              </a:p>
            </p:txBody>
          </p:sp>
        </p:grpSp>
        <p:pic>
          <p:nvPicPr>
            <p:cNvPr id="14" name="Picture 4" descr="Mô hình biogas giúp tiết kiệm điện nă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010" y="3980493"/>
              <a:ext cx="4799293" cy="30459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2316868" y="4190468"/>
            <a:ext cx="5227963" cy="4763032"/>
            <a:chOff x="12316868" y="3830585"/>
            <a:chExt cx="5227963" cy="4763032"/>
          </a:xfrm>
        </p:grpSpPr>
        <p:grpSp>
          <p:nvGrpSpPr>
            <p:cNvPr id="18" name="Group 17"/>
            <p:cNvGrpSpPr/>
            <p:nvPr/>
          </p:nvGrpSpPr>
          <p:grpSpPr>
            <a:xfrm>
              <a:off x="12316868" y="3830585"/>
              <a:ext cx="5227963" cy="4763032"/>
              <a:chOff x="505947" y="8064972"/>
              <a:chExt cx="1645995" cy="1031847"/>
            </a:xfrm>
          </p:grpSpPr>
          <p:sp>
            <p:nvSpPr>
              <p:cNvPr id="20" name="Rounded Rectangle 19"/>
              <p:cNvSpPr/>
              <p:nvPr/>
            </p:nvSpPr>
            <p:spPr>
              <a:xfrm>
                <a:off x="505947" y="8064972"/>
                <a:ext cx="1645995" cy="1031847"/>
              </a:xfrm>
              <a:prstGeom prst="roundRect">
                <a:avLst/>
              </a:prstGeom>
              <a:solidFill>
                <a:schemeClr val="bg1"/>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13"/>
              <p:cNvSpPr txBox="1"/>
              <p:nvPr/>
            </p:nvSpPr>
            <p:spPr>
              <a:xfrm>
                <a:off x="779728" y="8767222"/>
                <a:ext cx="1113444" cy="266703"/>
              </a:xfrm>
              <a:prstGeom prst="rect">
                <a:avLst/>
              </a:prstGeom>
            </p:spPr>
            <p:txBody>
              <a:bodyPr wrap="square" lIns="0" tIns="0" rIns="0" bIns="0" rtlCol="0" anchor="t">
                <a:spAutoFit/>
              </a:bodyPr>
              <a:lstStyle/>
              <a:p>
                <a:pPr algn="ctr"/>
                <a:r>
                  <a:rPr lang="en-GB" sz="4000" dirty="0" err="1">
                    <a:solidFill>
                      <a:prstClr val="black"/>
                    </a:solidFill>
                    <a:latin typeface="Cambria" panose="02040503050406030204" pitchFamily="18" charset="0"/>
                    <a:ea typeface="Cambria" panose="02040503050406030204" pitchFamily="18" charset="0"/>
                  </a:rPr>
                  <a:t>tạo</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ra</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điện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để</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thắp</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sáng</a:t>
                </a:r>
                <a:endParaRPr lang="vi-VN" sz="4000" dirty="0">
                  <a:solidFill>
                    <a:prstClr val="black"/>
                  </a:solidFill>
                  <a:latin typeface="Cambria" panose="02040503050406030204" pitchFamily="18" charset="0"/>
                  <a:ea typeface="Cambria" panose="02040503050406030204" pitchFamily="18" charset="0"/>
                </a:endParaRPr>
              </a:p>
            </p:txBody>
          </p:sp>
        </p:grpSp>
        <p:pic>
          <p:nvPicPr>
            <p:cNvPr id="19" name="Picture 6" descr="Đèn thắp sáng bằng biogas mua ở đâu. Cách sử dụng đèn biogas"/>
            <p:cNvPicPr>
              <a:picLocks noChangeAspect="1" noChangeArrowheads="1"/>
            </p:cNvPicPr>
            <p:nvPr/>
          </p:nvPicPr>
          <p:blipFill rotWithShape="1">
            <a:blip r:embed="rId4">
              <a:extLst>
                <a:ext uri="{28A0092B-C50C-407E-A947-70E740481C1C}">
                  <a14:useLocalDpi xmlns:a14="http://schemas.microsoft.com/office/drawing/2010/main" val="0"/>
                </a:ext>
              </a:extLst>
            </a:blip>
            <a:srcRect t="19752" b="17090"/>
            <a:stretch/>
          </p:blipFill>
          <p:spPr bwMode="auto">
            <a:xfrm>
              <a:off x="12573000" y="4004203"/>
              <a:ext cx="4763375" cy="30009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pic>
        <p:nvPicPr>
          <p:cNvPr id="22" name="Picture 21"/>
          <p:cNvPicPr>
            <a:picLocks noChangeAspect="1"/>
          </p:cNvPicPr>
          <p:nvPr/>
        </p:nvPicPr>
        <p:blipFill>
          <a:blip r:embed="rId5"/>
          <a:stretch>
            <a:fillRect/>
          </a:stretch>
        </p:blipFill>
        <p:spPr>
          <a:xfrm>
            <a:off x="6236970" y="-52673"/>
            <a:ext cx="5236918" cy="2353260"/>
          </a:xfrm>
          <a:prstGeom prst="rect">
            <a:avLst/>
          </a:prstGeom>
        </p:spPr>
      </p:pic>
    </p:spTree>
    <p:extLst>
      <p:ext uri="{BB962C8B-B14F-4D97-AF65-F5344CB8AC3E}">
        <p14:creationId xmlns:p14="http://schemas.microsoft.com/office/powerpoint/2010/main" val="2320139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47800" y="2324100"/>
            <a:ext cx="5876705" cy="5368451"/>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2514600" y="7964394"/>
            <a:ext cx="3429000" cy="1147367"/>
            <a:chOff x="1421820" y="5929696"/>
            <a:chExt cx="1335049" cy="1534070"/>
          </a:xfrm>
        </p:grpSpPr>
        <p:sp>
          <p:nvSpPr>
            <p:cNvPr id="5" name="Rounded Rectangle 4"/>
            <p:cNvSpPr/>
            <p:nvPr/>
          </p:nvSpPr>
          <p:spPr>
            <a:xfrm>
              <a:off x="1421820" y="5929696"/>
              <a:ext cx="1335049" cy="1534070"/>
            </a:xfrm>
            <a:prstGeom prst="roundRect">
              <a:avLst/>
            </a:prstGeom>
            <a:solidFill>
              <a:srgbClr val="B2D9F3"/>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6" name="TextBox 13"/>
            <p:cNvSpPr txBox="1"/>
            <p:nvPr/>
          </p:nvSpPr>
          <p:spPr>
            <a:xfrm>
              <a:off x="1506643" y="6141194"/>
              <a:ext cx="1165402" cy="1111072"/>
            </a:xfrm>
            <a:prstGeom prst="rect">
              <a:avLst/>
            </a:prstGeom>
          </p:spPr>
          <p:txBody>
            <a:bodyPr wrap="square" lIns="0" tIns="0" rIns="0" bIns="0" rtlCol="0" anchor="t">
              <a:spAutoFit/>
            </a:bodyPr>
            <a:lstStyle/>
            <a:p>
              <a:pPr algn="ctr"/>
              <a:r>
                <a:rPr lang="en-GB" sz="5400" dirty="0">
                  <a:latin typeface="Cambria" panose="02040503050406030204" pitchFamily="18" charset="0"/>
                  <a:ea typeface="Cambria" panose="02040503050406030204" pitchFamily="18" charset="0"/>
                </a:rPr>
                <a:t>Than </a:t>
              </a:r>
              <a:r>
                <a:rPr lang="en-GB" sz="5400" dirty="0" err="1">
                  <a:latin typeface="Cambria" panose="02040503050406030204" pitchFamily="18" charset="0"/>
                  <a:ea typeface="Cambria" panose="02040503050406030204" pitchFamily="18" charset="0"/>
                </a:rPr>
                <a:t>đá</a:t>
              </a:r>
              <a:endParaRPr lang="en-US" sz="5400" dirty="0">
                <a:latin typeface="Cambria" panose="02040503050406030204" pitchFamily="18" charset="0"/>
                <a:ea typeface="Cambria" panose="02040503050406030204" pitchFamily="18" charset="0"/>
              </a:endParaRPr>
            </a:p>
          </p:txBody>
        </p:sp>
      </p:grpSp>
      <p:sp>
        <p:nvSpPr>
          <p:cNvPr id="11" name="Rectangle 4"/>
          <p:cNvSpPr>
            <a:spLocks noChangeArrowheads="1"/>
          </p:cNvSpPr>
          <p:nvPr/>
        </p:nvSpPr>
        <p:spPr bwMode="auto">
          <a:xfrm>
            <a:off x="7772400" y="2324100"/>
            <a:ext cx="9387424"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36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Sản</a:t>
            </a:r>
            <a:r>
              <a:rPr kumimoji="0" lang="en-US" altLang="en-US" sz="36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xuất</a:t>
            </a:r>
            <a:r>
              <a:rPr kumimoji="0" lang="en-US" altLang="en-US" sz="36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điện</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Than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đá</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là</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một</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trong</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những</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nguồn</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năng</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lượng</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chính</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dùng</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để</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phát</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điện</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đặc</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biệt</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trong</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các</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nhà</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máy</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nhiệt</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điện</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Đây</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là</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một</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nguồn</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cung</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cấp</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điện</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ổn</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định</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và</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sẵn</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có</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a:t>
            </a: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36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Nhiên</a:t>
            </a:r>
            <a:r>
              <a:rPr kumimoji="0" lang="en-US" altLang="en-US" sz="36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liệu</a:t>
            </a:r>
            <a:r>
              <a:rPr kumimoji="0" lang="en-US" altLang="en-US" sz="36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công</a:t>
            </a:r>
            <a:r>
              <a:rPr kumimoji="0" lang="en-US" altLang="en-US" sz="36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nghiệp</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Than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được</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sử</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dụng</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trong</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nhiều</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ngành</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công</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nghiệp</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như</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luyện</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kim</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sản</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xuất</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xi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măng</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hóa</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chất</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và</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sản</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xuất</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thép</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a:t>
            </a: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36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Sử</a:t>
            </a:r>
            <a:r>
              <a:rPr kumimoji="0" lang="en-US" altLang="en-US" sz="36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dụng</a:t>
            </a:r>
            <a:r>
              <a:rPr kumimoji="0" lang="en-US" altLang="en-US" sz="36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trong</a:t>
            </a:r>
            <a:r>
              <a:rPr kumimoji="0" lang="en-US" altLang="en-US" sz="36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gia</a:t>
            </a:r>
            <a:r>
              <a:rPr kumimoji="0" lang="en-US" altLang="en-US" sz="36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đình</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Ở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nhiều</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khu</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vực</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than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vẫn</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được</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sử</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dụng</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trong</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các</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bếp</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truyền</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thống</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để</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nấu</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ăn</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và</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sưởi</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36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ấm</a:t>
            </a:r>
            <a:r>
              <a:rPr kumimoji="0" lang="en-US" altLang="en-US" sz="36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a:t>
            </a:r>
          </a:p>
        </p:txBody>
      </p:sp>
      <p:pic>
        <p:nvPicPr>
          <p:cNvPr id="2" name="Picture 1"/>
          <p:cNvPicPr>
            <a:picLocks noChangeAspect="1"/>
          </p:cNvPicPr>
          <p:nvPr/>
        </p:nvPicPr>
        <p:blipFill>
          <a:blip r:embed="rId3"/>
          <a:stretch>
            <a:fillRect/>
          </a:stretch>
        </p:blipFill>
        <p:spPr>
          <a:xfrm>
            <a:off x="4386152" y="266700"/>
            <a:ext cx="9626418" cy="1396105"/>
          </a:xfrm>
          <a:prstGeom prst="rect">
            <a:avLst/>
          </a:prstGeom>
        </p:spPr>
      </p:pic>
    </p:spTree>
    <p:extLst>
      <p:ext uri="{BB962C8B-B14F-4D97-AF65-F5344CB8AC3E}">
        <p14:creationId xmlns:p14="http://schemas.microsoft.com/office/powerpoint/2010/main" val="429006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1985" y="7770826"/>
            <a:ext cx="5362359" cy="1147366"/>
            <a:chOff x="1421820" y="5929696"/>
            <a:chExt cx="1513056" cy="1534070"/>
          </a:xfrm>
        </p:grpSpPr>
        <p:sp>
          <p:nvSpPr>
            <p:cNvPr id="5" name="Rounded Rectangle 4"/>
            <p:cNvSpPr/>
            <p:nvPr/>
          </p:nvSpPr>
          <p:spPr>
            <a:xfrm>
              <a:off x="1421820" y="5929696"/>
              <a:ext cx="1513056" cy="1534070"/>
            </a:xfrm>
            <a:prstGeom prst="roundRect">
              <a:avLst/>
            </a:prstGeom>
            <a:solidFill>
              <a:srgbClr val="B2D9F3"/>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6" name="TextBox 13"/>
            <p:cNvSpPr txBox="1"/>
            <p:nvPr/>
          </p:nvSpPr>
          <p:spPr>
            <a:xfrm>
              <a:off x="1506643" y="6141194"/>
              <a:ext cx="1367087" cy="905318"/>
            </a:xfrm>
            <a:prstGeom prst="rect">
              <a:avLst/>
            </a:prstGeom>
          </p:spPr>
          <p:txBody>
            <a:bodyPr wrap="square" lIns="0" tIns="0" rIns="0" bIns="0" rtlCol="0" anchor="t">
              <a:spAutoFit/>
            </a:bodyPr>
            <a:lstStyle/>
            <a:p>
              <a:pPr algn="ctr"/>
              <a:r>
                <a:rPr lang="en-GB" sz="4400" dirty="0" err="1">
                  <a:latin typeface="Cambria" panose="02040503050406030204" pitchFamily="18" charset="0"/>
                  <a:ea typeface="Cambria" panose="02040503050406030204" pitchFamily="18" charset="0"/>
                </a:rPr>
                <a:t>Khí</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đốt</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tự</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nhiên</a:t>
              </a:r>
              <a:endParaRPr lang="en-US" sz="4400" dirty="0">
                <a:latin typeface="Cambria" panose="02040503050406030204" pitchFamily="18" charset="0"/>
                <a:ea typeface="Cambria" panose="02040503050406030204" pitchFamily="18" charset="0"/>
              </a:endParaRPr>
            </a:p>
          </p:txBody>
        </p:sp>
      </p:grpSp>
      <p:sp>
        <p:nvSpPr>
          <p:cNvPr id="11" name="Rectangle 4"/>
          <p:cNvSpPr>
            <a:spLocks noChangeArrowheads="1"/>
          </p:cNvSpPr>
          <p:nvPr/>
        </p:nvSpPr>
        <p:spPr bwMode="auto">
          <a:xfrm>
            <a:off x="6378257" y="2095500"/>
            <a:ext cx="11007238"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just">
              <a:buFont typeface="Wingdings" panose="05000000000000000000" pitchFamily="2" charset="2"/>
              <a:buChar char="§"/>
            </a:pPr>
            <a:r>
              <a:rPr lang="vi-VN" sz="3200" b="1" dirty="0">
                <a:latin typeface="Cambria" panose="02040503050406030204" pitchFamily="18" charset="0"/>
                <a:ea typeface="Cambria" panose="02040503050406030204" pitchFamily="18" charset="0"/>
              </a:rPr>
              <a:t>Năng lượng sạch hơn so với các loại nhiên liệu hóa thạch khác</a:t>
            </a:r>
            <a:r>
              <a:rPr lang="en-GB" sz="3200" b="1"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Khí đốt tự nhiên phát thải ít khí CO2 và các chất gây ô nhiễm khác hơn so với than đá hoặc dầu mỏ, giúp giảm tác động tiêu cực đến môi trường và hiện tượng biến đổi khí hậu</a:t>
            </a:r>
            <a:r>
              <a:rPr lang="en-GB" sz="3200" dirty="0">
                <a:latin typeface="Cambria" panose="02040503050406030204" pitchFamily="18" charset="0"/>
                <a:ea typeface="Cambria" panose="02040503050406030204" pitchFamily="18" charset="0"/>
              </a:rPr>
              <a:t>.</a:t>
            </a:r>
          </a:p>
          <a:p>
            <a:pPr marL="457200" indent="-457200" algn="just">
              <a:buFont typeface="Wingdings" panose="05000000000000000000" pitchFamily="2" charset="2"/>
              <a:buChar char="§"/>
            </a:pPr>
            <a:r>
              <a:rPr lang="vi-VN" sz="3200" b="1" dirty="0">
                <a:latin typeface="Cambria" panose="02040503050406030204" pitchFamily="18" charset="0"/>
                <a:ea typeface="Cambria" panose="02040503050406030204" pitchFamily="18" charset="0"/>
              </a:rPr>
              <a:t>Hiệu suất cao</a:t>
            </a:r>
            <a:r>
              <a:rPr lang="en-GB" sz="3200" b="1"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Khí đốt tự nhiên là một trong những nguồn năng lượng có hiệu suất cao, đặc biệt khi sử dụng trong các hệ thống nhiệt điện hoặc làm nhiên liệu cho xe cộ.</a:t>
            </a:r>
          </a:p>
          <a:p>
            <a:pPr marL="457200" indent="-457200" algn="just">
              <a:buFont typeface="Wingdings" panose="05000000000000000000" pitchFamily="2" charset="2"/>
              <a:buChar char="§"/>
            </a:pPr>
            <a:r>
              <a:rPr lang="vi-VN" sz="3200" b="1" dirty="0">
                <a:latin typeface="Cambria" panose="02040503050406030204" pitchFamily="18" charset="0"/>
                <a:ea typeface="Cambria" panose="02040503050406030204" pitchFamily="18" charset="0"/>
              </a:rPr>
              <a:t>Giảm sự phụ thuộc vào dầu mỏ</a:t>
            </a:r>
            <a:r>
              <a:rPr lang="en-GB" sz="3200" b="1"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Sử dụng khí đốt tự nhiên có thể giúp giảm sự phụ thuộc vào dầu mỏ, đặc biệt trong ngành giao thông và công nghiệp năng lượng.</a:t>
            </a:r>
          </a:p>
          <a:p>
            <a:pPr marL="457200" indent="-457200" algn="just">
              <a:buFont typeface="Wingdings" panose="05000000000000000000" pitchFamily="2" charset="2"/>
              <a:buChar char="§"/>
            </a:pPr>
            <a:r>
              <a:rPr lang="vi-VN" sz="3200" b="1" dirty="0">
                <a:latin typeface="Cambria" panose="02040503050406030204" pitchFamily="18" charset="0"/>
                <a:ea typeface="Cambria" panose="02040503050406030204" pitchFamily="18" charset="0"/>
              </a:rPr>
              <a:t>Tính linh hoạt</a:t>
            </a:r>
            <a:r>
              <a:rPr lang="en-GB" sz="3200" b="1"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Khí đốt tự nhiên có thể được sử dụng cho nhiều mục đích khác nhau, từ sản xuất điện, sưởi ấm, công nghiệp hóa chất, đến nhiên liệu vận tải.</a:t>
            </a:r>
          </a:p>
        </p:txBody>
      </p:sp>
      <p:sp>
        <p:nvSpPr>
          <p:cNvPr id="10" name="Rectangle 1"/>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rotWithShape="1">
          <a:blip r:embed="rId2"/>
          <a:srcRect t="1445"/>
          <a:stretch/>
        </p:blipFill>
        <p:spPr>
          <a:xfrm>
            <a:off x="914400" y="2450932"/>
            <a:ext cx="5362359" cy="5032574"/>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a:stretch>
            <a:fillRect/>
          </a:stretch>
        </p:blipFill>
        <p:spPr>
          <a:xfrm>
            <a:off x="4495800" y="277683"/>
            <a:ext cx="9626418" cy="1396105"/>
          </a:xfrm>
          <a:prstGeom prst="rect">
            <a:avLst/>
          </a:prstGeom>
        </p:spPr>
      </p:pic>
    </p:spTree>
    <p:extLst>
      <p:ext uri="{BB962C8B-B14F-4D97-AF65-F5344CB8AC3E}">
        <p14:creationId xmlns:p14="http://schemas.microsoft.com/office/powerpoint/2010/main" val="310978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1985" y="7770826"/>
            <a:ext cx="5362359" cy="1147366"/>
            <a:chOff x="1421820" y="5929696"/>
            <a:chExt cx="1513056" cy="1534070"/>
          </a:xfrm>
        </p:grpSpPr>
        <p:sp>
          <p:nvSpPr>
            <p:cNvPr id="5" name="Rounded Rectangle 4"/>
            <p:cNvSpPr/>
            <p:nvPr/>
          </p:nvSpPr>
          <p:spPr>
            <a:xfrm>
              <a:off x="1421820" y="5929696"/>
              <a:ext cx="1513056" cy="1534070"/>
            </a:xfrm>
            <a:prstGeom prst="roundRect">
              <a:avLst/>
            </a:prstGeom>
            <a:solidFill>
              <a:srgbClr val="B2D9F3"/>
            </a:solidFill>
            <a:ln w="28575">
              <a:solidFill>
                <a:srgbClr val="B2D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6" name="TextBox 13"/>
            <p:cNvSpPr txBox="1"/>
            <p:nvPr/>
          </p:nvSpPr>
          <p:spPr>
            <a:xfrm>
              <a:off x="1506643" y="6141194"/>
              <a:ext cx="1367087" cy="905318"/>
            </a:xfrm>
            <a:prstGeom prst="rect">
              <a:avLst/>
            </a:prstGeom>
          </p:spPr>
          <p:txBody>
            <a:bodyPr wrap="square" lIns="0" tIns="0" rIns="0" bIns="0" rtlCol="0" anchor="t">
              <a:spAutoFit/>
            </a:bodyPr>
            <a:lstStyle/>
            <a:p>
              <a:pPr algn="ctr"/>
              <a:r>
                <a:rPr lang="en-GB" sz="4400" dirty="0" err="1">
                  <a:latin typeface="Cambria" panose="02040503050406030204" pitchFamily="18" charset="0"/>
                  <a:ea typeface="Cambria" panose="02040503050406030204" pitchFamily="18" charset="0"/>
                </a:rPr>
                <a:t>Khí</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đốt</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sinh</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hoạt</a:t>
              </a:r>
              <a:endParaRPr lang="en-US" sz="4400" dirty="0">
                <a:latin typeface="Cambria" panose="02040503050406030204" pitchFamily="18" charset="0"/>
                <a:ea typeface="Cambria" panose="02040503050406030204" pitchFamily="18" charset="0"/>
              </a:endParaRPr>
            </a:p>
          </p:txBody>
        </p:sp>
      </p:grpSp>
      <p:sp>
        <p:nvSpPr>
          <p:cNvPr id="11" name="Rectangle 4"/>
          <p:cNvSpPr>
            <a:spLocks noChangeArrowheads="1"/>
          </p:cNvSpPr>
          <p:nvPr/>
        </p:nvSpPr>
        <p:spPr bwMode="auto">
          <a:xfrm>
            <a:off x="6413427" y="2154115"/>
            <a:ext cx="11007238"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just">
              <a:buFont typeface="Wingdings" panose="05000000000000000000" pitchFamily="2" charset="2"/>
              <a:buChar char="§"/>
            </a:pPr>
            <a:r>
              <a:rPr lang="vi-VN" sz="3200" b="1" dirty="0">
                <a:latin typeface="Cambria" panose="02040503050406030204" pitchFamily="18" charset="0"/>
                <a:ea typeface="Cambria" panose="02040503050406030204" pitchFamily="18" charset="0"/>
              </a:rPr>
              <a:t>Bảo vệ môi trường: </a:t>
            </a:r>
            <a:r>
              <a:rPr lang="vi-VN" sz="3200" dirty="0">
                <a:latin typeface="Cambria" panose="02040503050406030204" pitchFamily="18" charset="0"/>
                <a:ea typeface="Cambria" panose="02040503050406030204" pitchFamily="18" charset="0"/>
              </a:rPr>
              <a:t>Khí đốt sinh học giảm lượng khí thải nhà kính bằng cách tái sử dụng chất thải hữu cơ, giúp giảm ô nhiễm môi trường và khí metan trong không khí.</a:t>
            </a:r>
          </a:p>
          <a:p>
            <a:pPr marL="457200" indent="-457200" algn="just">
              <a:buFont typeface="Wingdings" panose="05000000000000000000" pitchFamily="2" charset="2"/>
              <a:buChar char="§"/>
            </a:pPr>
            <a:r>
              <a:rPr lang="vi-VN" sz="3200" b="1" dirty="0">
                <a:latin typeface="Cambria" panose="02040503050406030204" pitchFamily="18" charset="0"/>
                <a:ea typeface="Cambria" panose="02040503050406030204" pitchFamily="18" charset="0"/>
              </a:rPr>
              <a:t>Nguồn năng lượng tái tạo: </a:t>
            </a:r>
            <a:r>
              <a:rPr lang="vi-VN" sz="3200" dirty="0">
                <a:latin typeface="Cambria" panose="02040503050406030204" pitchFamily="18" charset="0"/>
                <a:ea typeface="Cambria" panose="02040503050406030204" pitchFamily="18" charset="0"/>
              </a:rPr>
              <a:t>Khí đốt sinh học là nguồn năng lượng sạch và tái tạo, giúp giảm sự phụ thuộc vào nhiên liệu hóa thạch như than, dầu mỏ.</a:t>
            </a:r>
          </a:p>
          <a:p>
            <a:pPr marL="457200" indent="-457200" algn="just">
              <a:buFont typeface="Wingdings" panose="05000000000000000000" pitchFamily="2" charset="2"/>
              <a:buChar char="§"/>
            </a:pPr>
            <a:r>
              <a:rPr lang="vi-VN" sz="3200" b="1" dirty="0">
                <a:latin typeface="Cambria" panose="02040503050406030204" pitchFamily="18" charset="0"/>
                <a:ea typeface="Cambria" panose="02040503050406030204" pitchFamily="18" charset="0"/>
              </a:rPr>
              <a:t>Giảm chi phí năng lượng: </a:t>
            </a:r>
            <a:r>
              <a:rPr lang="vi-VN" sz="3200" dirty="0">
                <a:latin typeface="Cambria" panose="02040503050406030204" pitchFamily="18" charset="0"/>
                <a:ea typeface="Cambria" panose="02040503050406030204" pitchFamily="18" charset="0"/>
              </a:rPr>
              <a:t>Khí đốt sinh học có thể được sử dụng cho mục đích sinh hoạt (đun nấu, sưởi ấm) và sản xuất điện, giúp giảm chi phí năng lượng cho các hộ gia đình và doanh nghiệp.</a:t>
            </a:r>
          </a:p>
          <a:p>
            <a:pPr marL="457200" indent="-457200" algn="just">
              <a:buFont typeface="Wingdings" panose="05000000000000000000" pitchFamily="2" charset="2"/>
              <a:buChar char="§"/>
            </a:pPr>
            <a:r>
              <a:rPr lang="vi-VN" sz="3200" b="1" dirty="0">
                <a:latin typeface="Cambria" panose="02040503050406030204" pitchFamily="18" charset="0"/>
                <a:ea typeface="Cambria" panose="02040503050406030204" pitchFamily="18" charset="0"/>
              </a:rPr>
              <a:t>Tạo nguồn phân bón tự nhiên: </a:t>
            </a:r>
            <a:r>
              <a:rPr lang="vi-VN" sz="3200" dirty="0">
                <a:latin typeface="Cambria" panose="02040503050406030204" pitchFamily="18" charset="0"/>
                <a:ea typeface="Cambria" panose="02040503050406030204" pitchFamily="18" charset="0"/>
              </a:rPr>
              <a:t>Sau quá trình phân hủy sinh học, phần chất thải còn lại có thể dùng làm phân bón hữu cơ cho cây trồng, giúp cải thiện đất và tăng năng suất nông nghiệp.</a:t>
            </a:r>
          </a:p>
        </p:txBody>
      </p:sp>
      <p:sp>
        <p:nvSpPr>
          <p:cNvPr id="10" name="Rectangle 1"/>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stretch>
            <a:fillRect/>
          </a:stretch>
        </p:blipFill>
        <p:spPr>
          <a:xfrm>
            <a:off x="989145" y="2521313"/>
            <a:ext cx="5248038" cy="4905201"/>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3"/>
          <a:stretch>
            <a:fillRect/>
          </a:stretch>
        </p:blipFill>
        <p:spPr>
          <a:xfrm>
            <a:off x="4495800" y="274050"/>
            <a:ext cx="9626418" cy="1396105"/>
          </a:xfrm>
          <a:prstGeom prst="rect">
            <a:avLst/>
          </a:prstGeom>
        </p:spPr>
      </p:pic>
    </p:spTree>
    <p:extLst>
      <p:ext uri="{BB962C8B-B14F-4D97-AF65-F5344CB8AC3E}">
        <p14:creationId xmlns:p14="http://schemas.microsoft.com/office/powerpoint/2010/main" val="959117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845</Words>
  <Application>Microsoft Office PowerPoint</Application>
  <PresentationFormat>Custom</PresentationFormat>
  <Paragraphs>45</Paragraphs>
  <Slides>9</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#9Slide06 SVNDope Script</vt:lpstr>
      <vt:lpstr>SVN-Newton</vt:lpstr>
      <vt:lpstr>Cambria</vt:lpstr>
      <vt:lpstr>Wingdings</vt:lpstr>
      <vt:lpstr>Calibri</vt:lpstr>
      <vt:lpstr>Times New Roman</vt:lpstr>
      <vt:lpstr>Arial</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T10_KH</dc:title>
  <cp:lastModifiedBy>Administrator</cp:lastModifiedBy>
  <cp:revision>57</cp:revision>
  <dcterms:created xsi:type="dcterms:W3CDTF">2006-08-16T00:00:00Z</dcterms:created>
  <dcterms:modified xsi:type="dcterms:W3CDTF">2024-11-12T05:23:31Z</dcterms:modified>
  <dc:identifier>DAGRpH26L6w</dc:identifier>
</cp:coreProperties>
</file>