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72" r:id="rId2"/>
    <p:sldMasterId id="2147483684" r:id="rId3"/>
  </p:sldMasterIdLst>
  <p:notesMasterIdLst>
    <p:notesMasterId r:id="rId16"/>
  </p:notesMasterIdLst>
  <p:sldIdLst>
    <p:sldId id="292" r:id="rId4"/>
    <p:sldId id="258" r:id="rId5"/>
    <p:sldId id="259" r:id="rId6"/>
    <p:sldId id="286" r:id="rId7"/>
    <p:sldId id="287" r:id="rId8"/>
    <p:sldId id="288" r:id="rId9"/>
    <p:sldId id="293" r:id="rId10"/>
    <p:sldId id="270" r:id="rId11"/>
    <p:sldId id="271" r:id="rId12"/>
    <p:sldId id="272" r:id="rId13"/>
    <p:sldId id="273" r:id="rId14"/>
    <p:sldId id="29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43" d="100"/>
          <a:sy n="43" d="100"/>
        </p:scale>
        <p:origin x="30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228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198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06-Jun-22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06-Jun-22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06-Jun-22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06-Jun-22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06-Jun-22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06-Jun-22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06-Jun-22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06-Jun-22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06-Jun-22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06-Jun-22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06-Jun-22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29CE2-7F53-424E-AF14-6F65C5523F5D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06-Jun-22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1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jpe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8.png"/><Relationship Id="rId5" Type="http://schemas.openxmlformats.org/officeDocument/2006/relationships/audio" Target="../media/audio1.wav"/><Relationship Id="rId10" Type="http://schemas.openxmlformats.org/officeDocument/2006/relationships/image" Target="../media/image7.GI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openxmlformats.org/officeDocument/2006/relationships/audio" Target="../media/audio2.wav"/><Relationship Id="rId10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openxmlformats.org/officeDocument/2006/relationships/audio" Target="../media/audio2.wav"/><Relationship Id="rId10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753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072341" y="2834640"/>
            <a:ext cx="90109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 defTabSz="457200" fontAlgn="base">
              <a:defRPr/>
            </a:pPr>
            <a:r>
              <a:rPr lang="en-US" altLang="zh-CN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a typeface="字魂17号-萌趣果冻体"/>
                <a:cs typeface="+mj-lt"/>
                <a:sym typeface="+mn-ea"/>
              </a:rPr>
              <a:t>Chào</a:t>
            </a:r>
            <a:r>
              <a:rPr lang="en-US" altLang="zh-CN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a typeface="字魂17号-萌趣果冻体"/>
                <a:cs typeface="+mj-lt"/>
                <a:sym typeface="+mn-ea"/>
              </a:rPr>
              <a:t>mừng</a:t>
            </a:r>
            <a:r>
              <a:rPr lang="en-US" altLang="zh-CN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a typeface="字魂17号-萌趣果冻体"/>
                <a:cs typeface="+mj-lt"/>
                <a:sym typeface="+mn-ea"/>
              </a:rPr>
              <a:t>các</a:t>
            </a:r>
            <a:r>
              <a:rPr lang="en-US" altLang="zh-CN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a typeface="字魂17号-萌趣果冻体"/>
                <a:cs typeface="+mj-lt"/>
                <a:sym typeface="+mn-ea"/>
              </a:rPr>
              <a:t>em</a:t>
            </a:r>
            <a:r>
              <a:rPr lang="en-US" altLang="zh-CN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a typeface="字魂17号-萌趣果冻体"/>
                <a:cs typeface="+mj-lt"/>
                <a:sym typeface="+mn-ea"/>
              </a:rPr>
              <a:t>đến</a:t>
            </a:r>
            <a:r>
              <a:rPr lang="en-US" altLang="zh-CN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a typeface="字魂17号-萌趣果冻体"/>
                <a:cs typeface="+mj-lt"/>
                <a:sym typeface="+mn-ea"/>
              </a:rPr>
              <a:t>với</a:t>
            </a:r>
            <a:r>
              <a:rPr lang="en-US" altLang="zh-CN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a typeface="字魂17号-萌趣果冻体"/>
                <a:cs typeface="+mj-lt"/>
                <a:sym typeface="+mn-ea"/>
              </a:rPr>
              <a:t>tiết</a:t>
            </a:r>
            <a:r>
              <a:rPr lang="en-US" altLang="zh-CN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a typeface="字魂17号-萌趣果冻体"/>
                <a:cs typeface="+mj-lt"/>
                <a:sym typeface="+mn-ea"/>
              </a:rPr>
              <a:t>Toán</a:t>
            </a:r>
            <a:endParaRPr lang="en-US" altLang="zh-CN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284" y="721900"/>
            <a:ext cx="1745673" cy="17373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E97DA6E-C76C-4444-9D78-563DB902B77F}"/>
              </a:ext>
            </a:extLst>
          </p:cNvPr>
          <p:cNvSpPr txBox="1"/>
          <p:nvPr/>
        </p:nvSpPr>
        <p:spPr>
          <a:xfrm>
            <a:off x="3551679" y="1366839"/>
            <a:ext cx="51444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Ngọc Thụy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368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8395" y="0"/>
            <a:ext cx="10278110" cy="510349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889885" y="5104130"/>
            <a:ext cx="6755765" cy="144843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Nam và Rô-bốt có tất cả số bi là:</a:t>
            </a:r>
          </a:p>
          <a:p>
            <a:pPr algn="ctr"/>
            <a:r>
              <a:rPr lang="en-US" sz="3200"/>
              <a:t>38 + 34 = 72 (viên)</a:t>
            </a:r>
          </a:p>
          <a:p>
            <a:pPr algn="ctr"/>
            <a:r>
              <a:rPr lang="en-US" sz="3200"/>
              <a:t>Đáp án: 72 viên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6050" y="102235"/>
            <a:ext cx="9360535" cy="33216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3855" y="4021455"/>
            <a:ext cx="9361170" cy="210185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551305" y="3945890"/>
            <a:ext cx="9737090" cy="227203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a. Mực nước ở bể B cao hơn mực nước ở bể A: 6 cm</a:t>
            </a:r>
          </a:p>
          <a:p>
            <a:pPr algn="ctr"/>
            <a:r>
              <a:rPr lang="en-US" sz="2400"/>
              <a:t>b. </a:t>
            </a:r>
            <a:r>
              <a:rPr lang="en-US" sz="2400">
                <a:sym typeface="+mn-ea"/>
              </a:rPr>
              <a:t>Mực nước ở bể C cao hơn mực nước ở bể A:  15 + 6 = 21 cm</a:t>
            </a:r>
          </a:p>
          <a:p>
            <a:pPr algn="ctr"/>
            <a:r>
              <a:rPr lang="en-US" sz="2400"/>
              <a:t>c. Lúc này mực nước ở bể B cao hơn mực nước bể A số cm là:</a:t>
            </a:r>
          </a:p>
          <a:p>
            <a:pPr algn="ctr"/>
            <a:r>
              <a:rPr lang="en-US" sz="2400"/>
              <a:t>6 + 5 = 11 (cm)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16189"/>
          </a:xfrm>
        </p:spPr>
      </p:pic>
      <p:sp>
        <p:nvSpPr>
          <p:cNvPr id="5" name="TextBox 4"/>
          <p:cNvSpPr txBox="1"/>
          <p:nvPr/>
        </p:nvSpPr>
        <p:spPr>
          <a:xfrm>
            <a:off x="2186248" y="2303932"/>
            <a:ext cx="81880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400" b="1" i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cs typeface="+mj-lt"/>
              </a:rPr>
              <a:t>Chúc</a:t>
            </a:r>
            <a:r>
              <a:rPr lang="en-US" sz="5400" b="1" i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cs typeface="+mj-lt"/>
              </a:rPr>
              <a:t> </a:t>
            </a:r>
            <a:r>
              <a:rPr lang="en-US" sz="5400" b="1" i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cs typeface="+mj-lt"/>
              </a:rPr>
              <a:t>Thầy</a:t>
            </a:r>
            <a:r>
              <a:rPr lang="en-US" sz="5400" b="1" i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cs typeface="+mj-lt"/>
              </a:rPr>
              <a:t> </a:t>
            </a:r>
            <a:r>
              <a:rPr lang="en-US" sz="5400" b="1" i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cs typeface="+mj-lt"/>
              </a:rPr>
              <a:t>Cô</a:t>
            </a:r>
            <a:r>
              <a:rPr lang="en-US" sz="5400" b="1" i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cs typeface="+mj-lt"/>
              </a:rPr>
              <a:t> </a:t>
            </a:r>
            <a:r>
              <a:rPr lang="en-US" sz="5400" b="1" i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cs typeface="+mj-lt"/>
              </a:rPr>
              <a:t>Mạnh</a:t>
            </a:r>
            <a:r>
              <a:rPr lang="en-US" sz="5400" b="1" i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cs typeface="+mj-lt"/>
              </a:rPr>
              <a:t> </a:t>
            </a:r>
            <a:r>
              <a:rPr lang="en-US" sz="5400" b="1" i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cs typeface="+mj-lt"/>
              </a:rPr>
              <a:t>Khỏe</a:t>
            </a:r>
            <a:r>
              <a:rPr lang="en-US" sz="5400" b="1" i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cs typeface="+mj-lt"/>
              </a:rPr>
              <a:t>  </a:t>
            </a:r>
            <a:r>
              <a:rPr lang="en-US" sz="5400" b="1" i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cs typeface="+mj-lt"/>
              </a:rPr>
              <a:t>Các</a:t>
            </a:r>
            <a:r>
              <a:rPr lang="en-US" sz="5400" b="1" i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cs typeface="+mj-lt"/>
              </a:rPr>
              <a:t> con </a:t>
            </a:r>
            <a:r>
              <a:rPr lang="en-US" sz="5400" b="1" i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cs typeface="+mj-lt"/>
              </a:rPr>
              <a:t>chăm</a:t>
            </a:r>
            <a:r>
              <a:rPr lang="en-US" sz="5400" b="1" i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cs typeface="+mj-lt"/>
              </a:rPr>
              <a:t> </a:t>
            </a:r>
            <a:r>
              <a:rPr lang="en-US" sz="5400" b="1" i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cs typeface="+mj-lt"/>
              </a:rPr>
              <a:t>ngoan</a:t>
            </a:r>
            <a:endParaRPr lang="en-US" sz="5400" b="1" spc="10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823" y="0"/>
            <a:ext cx="1094177" cy="108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682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9359534" y="3343918"/>
            <a:ext cx="1872343" cy="3248486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6727336" y="3353447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089648" y="3802970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4" name="T4"/>
          <p:cNvSpPr/>
          <p:nvPr/>
        </p:nvSpPr>
        <p:spPr>
          <a:xfrm>
            <a:off x="7415862" y="3888621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88314" y="939554"/>
            <a:ext cx="143981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en-US" sz="44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728662" y="786193"/>
            <a:ext cx="189507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231074" y="1063092"/>
            <a:ext cx="175400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44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7726315" y="986148"/>
            <a:ext cx="172355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endParaRPr lang="en-US" sz="6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662" y="2844799"/>
            <a:ext cx="2702565" cy="4013201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31227" y="-969526"/>
            <a:ext cx="873320" cy="873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5" presetClass="exit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5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43" presetClass="path" presetSubtype="0" repeatCount="indefinite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07407E-6 L 0.13151 4.07407E-6 C 0.19271 4.07407E-6 0.27239 -0.12454 0.27239 -0.22454 L 0.27239 -0.44815 " pathEditMode="relative" rAng="0" ptsTypes="AAAA">
                                      <p:cBhvr>
                                        <p:cTn id="40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20" y="-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00" numSld="2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1"/>
      <p:bldP spid="54" grpId="1"/>
      <p:bldP spid="54" grpId="2"/>
      <p:bldP spid="37" grpId="0"/>
      <p:bldP spid="44" grpId="0"/>
      <p:bldP spid="45" grpId="0"/>
      <p:bldP spid="4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10062" y="417094"/>
            <a:ext cx="10491538" cy="5823286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7150">
            <a:solidFill>
              <a:srgbClr val="00B0F0"/>
            </a:solidFill>
          </a:ln>
          <a:scene3d>
            <a:camera prst="perspectiveRight"/>
            <a:lightRig rig="threePt" dir="t"/>
          </a:scene3d>
          <a:sp3d>
            <a:bevelT w="139700" h="139700" prst="divo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77" y="3553327"/>
            <a:ext cx="2051885" cy="304696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5939824" y="3353447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896855" y="3261376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3754225" y="3261376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266305" y="3787022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2"/>
          <p:cNvSpPr/>
          <p:nvPr/>
        </p:nvSpPr>
        <p:spPr>
          <a:xfrm>
            <a:off x="6272672" y="3845078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3"/>
          <p:cNvSpPr/>
          <p:nvPr/>
        </p:nvSpPr>
        <p:spPr>
          <a:xfrm>
            <a:off x="8328901" y="3796550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4"/>
          <p:cNvSpPr/>
          <p:nvPr/>
        </p:nvSpPr>
        <p:spPr>
          <a:xfrm>
            <a:off x="4186270" y="3796550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16891" y="786093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295196" y="786193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540582" y="790835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6" name="Rectangle 45"/>
          <p:cNvSpPr/>
          <p:nvPr/>
        </p:nvSpPr>
        <p:spPr>
          <a:xfrm>
            <a:off x="8287850" y="823418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L 0.24739 -4.81481E-6 C 0.36263 -4.81481E-6 0.51276 -0.12453 0.51276 -0.22476 L 0.51276 -0.44814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38" y="-22407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3830698" y="3314448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896855" y="3261376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5786902" y="3353447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272159" y="3787022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2"/>
          <p:cNvSpPr/>
          <p:nvPr/>
        </p:nvSpPr>
        <p:spPr>
          <a:xfrm>
            <a:off x="4169399" y="3806079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3"/>
          <p:cNvSpPr/>
          <p:nvPr/>
        </p:nvSpPr>
        <p:spPr>
          <a:xfrm>
            <a:off x="8334755" y="3796550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4"/>
          <p:cNvSpPr/>
          <p:nvPr/>
        </p:nvSpPr>
        <p:spPr>
          <a:xfrm>
            <a:off x="6234962" y="3888621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16891" y="786093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295196" y="786193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540582" y="790835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8287850" y="823418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07407E-6 L 0.17109 4.07407E-6 C 0.25078 4.07407E-6 0.35442 -0.12385 0.35442 -0.22338 L 0.35442 -0.44584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21" y="-22292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3830698" y="3314448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5806179" y="3251847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786116" y="3226072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272159" y="3787022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2"/>
          <p:cNvSpPr/>
          <p:nvPr/>
        </p:nvSpPr>
        <p:spPr>
          <a:xfrm>
            <a:off x="4169400" y="3806079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3"/>
          <p:cNvSpPr/>
          <p:nvPr/>
        </p:nvSpPr>
        <p:spPr>
          <a:xfrm>
            <a:off x="6244079" y="3787021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4"/>
          <p:cNvSpPr/>
          <p:nvPr/>
        </p:nvSpPr>
        <p:spPr>
          <a:xfrm>
            <a:off x="8224015" y="3761246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16891" y="786093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295196" y="786193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540582" y="790835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8287850" y="823418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59259E-6 L 0.08971 2.59259E-6 C 0.13164 2.59259E-6 0.18607 -0.11968 0.18607 -0.21597 L 0.18607 -0.43079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7" y="-21551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753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305098" y="789709"/>
            <a:ext cx="90109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6000" b="1" i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cs typeface="+mj-lt"/>
              </a:rPr>
              <a:t>Bài</a:t>
            </a:r>
            <a:r>
              <a:rPr lang="en-US" sz="6000" b="1" i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cs typeface="+mj-lt"/>
              </a:rPr>
              <a:t> 21:</a:t>
            </a:r>
          </a:p>
          <a:p>
            <a:pPr lvl="0" algn="ctr">
              <a:defRPr/>
            </a:pPr>
            <a:r>
              <a:rPr lang="en-US" sz="6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6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6000" b="1" spc="10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284" y="721900"/>
            <a:ext cx="1745673" cy="17373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A773500-BFE4-4AF9-AE99-2951ACC93CD7}"/>
              </a:ext>
            </a:extLst>
          </p:cNvPr>
          <p:cNvSpPr txBox="1"/>
          <p:nvPr/>
        </p:nvSpPr>
        <p:spPr>
          <a:xfrm>
            <a:off x="3788229" y="2929812"/>
            <a:ext cx="46653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00B0F0"/>
                </a:solidFill>
              </a:rPr>
              <a:t>Tiết</a:t>
            </a:r>
            <a:r>
              <a:rPr lang="en-US" sz="4400" dirty="0">
                <a:solidFill>
                  <a:srgbClr val="00B0F0"/>
                </a:solidFill>
              </a:rPr>
              <a:t> 2</a:t>
            </a:r>
            <a:endParaRPr lang="vi-VN" sz="4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733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 descr="C:\Users\user\Desktop\Capture.PNGCapture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12340" y="313373"/>
            <a:ext cx="8686800" cy="146748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1176020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41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60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780415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686300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67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3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70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4229735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8094345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76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90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7637780" y="322580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  <p:pic>
        <p:nvPicPr>
          <p:cNvPr id="3" name="Content Placeholder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125980" cy="952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2" grpId="0"/>
      <p:bldP spid="12" grpId="1"/>
      <p:bldP spid="13" grpId="0"/>
      <p:bldP spid="1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78660" y="539847"/>
            <a:ext cx="9561830" cy="530479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555240" y="2981960"/>
            <a:ext cx="8408670" cy="13290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253</Words>
  <Application>Microsoft Office PowerPoint</Application>
  <PresentationFormat>Widescreen</PresentationFormat>
  <Paragraphs>74</Paragraphs>
  <Slides>12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SimSun</vt:lpstr>
      <vt:lpstr>SimSun</vt:lpstr>
      <vt:lpstr>Arial</vt:lpstr>
      <vt:lpstr>Calibri</vt:lpstr>
      <vt:lpstr>Calibri Light</vt:lpstr>
      <vt:lpstr>ITC Avant Garde Std Bk</vt:lpstr>
      <vt:lpstr>Times New Roman</vt:lpstr>
      <vt:lpstr>Wingdings</vt:lpstr>
      <vt:lpstr>字魂17号-萌趣果冻体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HongHa</cp:lastModifiedBy>
  <cp:revision>6</cp:revision>
  <dcterms:created xsi:type="dcterms:W3CDTF">2021-05-14T09:15:36Z</dcterms:created>
  <dcterms:modified xsi:type="dcterms:W3CDTF">2022-06-06T16:37:02Z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