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0" r:id="rId20"/>
    <p:sldId id="274" r:id="rId21"/>
    <p:sldId id="276" r:id="rId22"/>
    <p:sldId id="275" r:id="rId23"/>
    <p:sldId id="277" r:id="rId24"/>
    <p:sldId id="278" r:id="rId25"/>
    <p:sldId id="279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EE923"/>
    <a:srgbClr val="F814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30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82808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3.wmv"/><Relationship Id="rId7" Type="http://schemas.openxmlformats.org/officeDocument/2006/relationships/image" Target="../media/image61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wm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7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6.png"/><Relationship Id="rId18" Type="http://schemas.openxmlformats.org/officeDocument/2006/relationships/slide" Target="slide7.xml"/><Relationship Id="rId3" Type="http://schemas.openxmlformats.org/officeDocument/2006/relationships/image" Target="../media/image11.jpg"/><Relationship Id="rId21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slide" Target="slide1.xml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slide" Target="slide11.xml"/><Relationship Id="rId20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24" Type="http://schemas.openxmlformats.org/officeDocument/2006/relationships/image" Target="../media/image23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23" Type="http://schemas.openxmlformats.org/officeDocument/2006/relationships/image" Target="../media/image22.png"/><Relationship Id="rId10" Type="http://schemas.openxmlformats.org/officeDocument/2006/relationships/slide" Target="slide9.xml"/><Relationship Id="rId19" Type="http://schemas.openxmlformats.org/officeDocument/2006/relationships/image" Target="../media/image19.png"/><Relationship Id="rId4" Type="http://schemas.openxmlformats.org/officeDocument/2006/relationships/slide" Target="slide5.xml"/><Relationship Id="rId9" Type="http://schemas.openxmlformats.org/officeDocument/2006/relationships/image" Target="../media/image14.png"/><Relationship Id="rId14" Type="http://schemas.openxmlformats.org/officeDocument/2006/relationships/slide" Target="slide10.xml"/><Relationship Id="rId2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5375"/>
            <a:ext cx="9223376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8" y="-51892"/>
            <a:ext cx="5634511" cy="151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940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66" y="273132"/>
            <a:ext cx="8229600" cy="1154133"/>
          </a:xfrm>
        </p:spPr>
        <p:txBody>
          <a:bodyPr/>
          <a:lstStyle/>
          <a:p>
            <a:r>
              <a:rPr lang="vi-VN" sz="9600" b="1" dirty="0">
                <a:solidFill>
                  <a:srgbClr val="FF0066"/>
                </a:solidFill>
              </a:rPr>
              <a:t>ap    ăp    âp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12569" y="1733800"/>
            <a:ext cx="2054431" cy="1045028"/>
          </a:xfrm>
          <a:prstGeom prst="roundRect">
            <a:avLst/>
          </a:prstGeom>
          <a:solidFill>
            <a:srgbClr val="EEE9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đ</a:t>
            </a:r>
            <a:r>
              <a:rPr lang="vi-VN" sz="88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 </a:t>
            </a:r>
            <a:endParaRPr lang="vi-VN" sz="1800" dirty="0"/>
          </a:p>
        </p:txBody>
      </p:sp>
      <p:sp>
        <p:nvSpPr>
          <p:cNvPr id="5" name="Rounded Rectangle 4"/>
          <p:cNvSpPr/>
          <p:nvPr/>
        </p:nvSpPr>
        <p:spPr>
          <a:xfrm>
            <a:off x="4708566" y="1733799"/>
            <a:ext cx="2054431" cy="1045029"/>
          </a:xfrm>
          <a:prstGeom prst="roundRect">
            <a:avLst/>
          </a:prstGeom>
          <a:solidFill>
            <a:srgbClr val="EEE9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ap</a:t>
            </a:r>
            <a:r>
              <a:rPr lang="vi-VN" sz="72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 </a:t>
            </a:r>
            <a:endParaRPr lang="vi-VN" dirty="0"/>
          </a:p>
        </p:txBody>
      </p:sp>
      <p:sp>
        <p:nvSpPr>
          <p:cNvPr id="6" name="Rounded Rectangle 5"/>
          <p:cNvSpPr/>
          <p:nvPr/>
        </p:nvSpPr>
        <p:spPr>
          <a:xfrm>
            <a:off x="2612571" y="2790702"/>
            <a:ext cx="4191990" cy="1413163"/>
          </a:xfrm>
          <a:prstGeom prst="roundRect">
            <a:avLst/>
          </a:prstGeom>
          <a:solidFill>
            <a:srgbClr val="EEE9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88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đ</a:t>
            </a:r>
            <a:r>
              <a:rPr lang="vi-VN" sz="88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</a:t>
            </a:r>
            <a:r>
              <a:rPr lang="vi-VN" sz="80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 </a:t>
            </a:r>
            <a:endParaRPr lang="vi-VN" sz="1600" dirty="0">
              <a:solidFill>
                <a:srgbClr val="FFFFFF"/>
              </a:solidFill>
            </a:endParaRPr>
          </a:p>
        </p:txBody>
      </p:sp>
      <p:pic>
        <p:nvPicPr>
          <p:cNvPr id="4098" name="Picture 2" descr="D:\Users\TV1-T1\1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t="33709" r="76180" b="60750"/>
          <a:stretch/>
        </p:blipFill>
        <p:spPr bwMode="auto">
          <a:xfrm>
            <a:off x="0" y="0"/>
            <a:ext cx="1615043" cy="87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57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18" y="195891"/>
            <a:ext cx="96911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0" y="95003"/>
            <a:ext cx="8438180" cy="499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62545" y="1944586"/>
            <a:ext cx="6319653" cy="268679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 cap="rnd" cmpd="sng" algn="ctr">
            <a:solidFill>
              <a:srgbClr val="000099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endParaRPr lang="en-US" sz="4400" dirty="0">
              <a:solidFill>
                <a:srgbClr val="FFFFFF"/>
              </a:solidFill>
              <a:latin typeface="Quicksand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6001" y="1964543"/>
            <a:ext cx="534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 Rounded MT Bold" pitchFamily="34" charset="0"/>
              </a:rPr>
              <a:t>ghép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tiếng</a:t>
            </a:r>
            <a:r>
              <a:rPr lang="en-US" sz="3600" b="1" dirty="0">
                <a:latin typeface="Arial Rounded MT Bold" pitchFamily="34" charset="0"/>
              </a:rPr>
              <a:t>: </a:t>
            </a:r>
          </a:p>
          <a:p>
            <a:pPr algn="ctr"/>
            <a:r>
              <a:rPr lang="en-US" sz="4400" b="1" dirty="0" err="1">
                <a:latin typeface="Arial Rounded MT Bold" pitchFamily="34" charset="0"/>
              </a:rPr>
              <a:t>Âm</a:t>
            </a:r>
            <a:r>
              <a:rPr lang="en-US" sz="4400" b="1" dirty="0">
                <a:latin typeface="Arial Rounded MT Bold" pitchFamily="34" charset="0"/>
              </a:rPr>
              <a:t>, </a:t>
            </a:r>
            <a:r>
              <a:rPr lang="en-US" sz="4400" b="1" dirty="0" err="1">
                <a:latin typeface="Arial Rounded MT Bold" pitchFamily="34" charset="0"/>
              </a:rPr>
              <a:t>vần</a:t>
            </a:r>
            <a:r>
              <a:rPr lang="en-US" sz="4400" b="1" dirty="0">
                <a:latin typeface="Arial Rounded MT Bold" pitchFamily="34" charset="0"/>
              </a:rPr>
              <a:t>   </a:t>
            </a:r>
            <a:r>
              <a:rPr lang="en-US" sz="4400" b="1" dirty="0" err="1">
                <a:latin typeface="Arial Rounded MT Bold" pitchFamily="34" charset="0"/>
              </a:rPr>
              <a:t>tiếng</a:t>
            </a:r>
            <a:r>
              <a:rPr lang="en-US" sz="4400" b="1" dirty="0">
                <a:latin typeface="Arial Rounded MT Bold" pitchFamily="34" charset="0"/>
              </a:rPr>
              <a:t> </a:t>
            </a:r>
            <a:r>
              <a:rPr lang="en-US" sz="4400" b="1" dirty="0" err="1">
                <a:latin typeface="Arial Rounded MT Bold" pitchFamily="34" charset="0"/>
              </a:rPr>
              <a:t>với</a:t>
            </a:r>
            <a:endParaRPr lang="en-US" sz="5400" b="1" dirty="0">
              <a:latin typeface="Arial Rounded MT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6899" y="3287982"/>
            <a:ext cx="8182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</a:t>
            </a:r>
            <a:r>
              <a:rPr lang="en-US" sz="48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US" sz="48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ăp</a:t>
            </a:r>
            <a:r>
              <a:rPr lang="en-US" sz="48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48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âp</a:t>
            </a:r>
            <a:r>
              <a:rPr lang="en-US" sz="48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72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39" y="1"/>
            <a:ext cx="6784975" cy="63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02645" y="-8306"/>
            <a:ext cx="3438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vi-VN" sz="4000" b="1" kern="1200" dirty="0">
                <a:latin typeface="Calibri" pitchFamily="34" charset="0"/>
                <a:ea typeface="+mn-ea"/>
                <a:cs typeface="Calibri" pitchFamily="34" charset="0"/>
              </a:rPr>
              <a:t>Ai nhanh hơn? </a:t>
            </a:r>
            <a:endParaRPr lang="en-US" sz="4000" b="1" kern="1200" dirty="0"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63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59" y="199818"/>
            <a:ext cx="6784975" cy="79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199818"/>
            <a:ext cx="3835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9" y="1266082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43" y="126661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38" y="126661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80" y="126608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8" y="126661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21" y="1412667"/>
            <a:ext cx="55403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43" y="1444892"/>
            <a:ext cx="66516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76" y="1266618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04" y="1457386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468" y="1504933"/>
            <a:ext cx="108462" cy="19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97" y="2232024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43" y="2232025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38" y="2255239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80" y="2255239"/>
            <a:ext cx="1050291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9" y="3265179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061" y="3265179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38" y="3265179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17" y="3265179"/>
            <a:ext cx="1055054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48" y="4227080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7" y="4227080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38" y="4237883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7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80" y="4237883"/>
            <a:ext cx="1132336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9" name="Picture 2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84" y="1497613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0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55" y="1474352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30" y="149352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192" y="150263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84" y="2456057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1" name="Picture 2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2433638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327" y="246335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11" y="347680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403" y="3484097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68" y="347679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47" y="445003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188" y="445049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67" y="4450038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1165" y="3236694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>
                <a:latin typeface="VNI-Avo"/>
                <a:ea typeface="+mn-ea"/>
                <a:cs typeface="+mn-cs"/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4482" y="2150577"/>
            <a:ext cx="4042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>
                <a:latin typeface="VNI-Avo"/>
                <a:ea typeface="+mn-ea"/>
                <a:cs typeface="+mn-cs"/>
              </a:rPr>
              <a:t>r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7452" y="4145323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>
                <a:latin typeface="VNI-Avo"/>
                <a:ea typeface="+mn-ea"/>
                <a:cs typeface="+mn-cs"/>
              </a:rPr>
              <a:t>đ</a:t>
            </a:r>
          </a:p>
        </p:txBody>
      </p:sp>
      <p:sp>
        <p:nvSpPr>
          <p:cNvPr id="8" name="Rectangle 7"/>
          <p:cNvSpPr/>
          <p:nvPr/>
        </p:nvSpPr>
        <p:spPr>
          <a:xfrm>
            <a:off x="2084243" y="2176298"/>
            <a:ext cx="843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  <a:cs typeface="+mn-cs"/>
              </a:rPr>
              <a:t>ap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1496" y="3172013"/>
            <a:ext cx="843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ăp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43137" y="4170217"/>
            <a:ext cx="843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âp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pic>
        <p:nvPicPr>
          <p:cNvPr id="6173" name="Picture 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700" y="2508960"/>
            <a:ext cx="103187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4" name="Picture 3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81" y="3512033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5" name="Picture 3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87" y="4432411"/>
            <a:ext cx="103187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735459" y="2208654"/>
            <a:ext cx="10631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solidFill>
                  <a:schemeClr val="tx1"/>
                </a:solidFill>
                <a:latin typeface="VNI-Avo"/>
                <a:ea typeface="+mn-ea"/>
              </a:rPr>
              <a:t>r</a:t>
            </a: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ạp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92470" y="3247125"/>
            <a:ext cx="11881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latin typeface="VNI-Avo"/>
                <a:ea typeface="+mn-ea"/>
              </a:rPr>
              <a:t>b</a:t>
            </a: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ắp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92470" y="4203087"/>
            <a:ext cx="11881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latin typeface="VNI-Avo"/>
                <a:ea typeface="+mn-ea"/>
              </a:rPr>
              <a:t>đ</a:t>
            </a: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ập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pic>
        <p:nvPicPr>
          <p:cNvPr id="6177" name="Picture 3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1" y="159728"/>
            <a:ext cx="96996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53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2" grpId="0"/>
      <p:bldP spid="13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00151"/>
            <a:ext cx="9144000" cy="3394472"/>
          </a:xfrm>
        </p:spPr>
        <p:txBody>
          <a:bodyPr/>
          <a:lstStyle/>
          <a:p>
            <a:pPr marL="114300" indent="0">
              <a:buNone/>
            </a:pPr>
            <a:r>
              <a:rPr lang="en-US" sz="6000" b="1" dirty="0" err="1"/>
              <a:t>rạp</a:t>
            </a:r>
            <a:r>
              <a:rPr lang="en-US" sz="6000" b="1" dirty="0"/>
              <a:t>         </a:t>
            </a:r>
            <a:r>
              <a:rPr lang="en-US" sz="6000" b="1" dirty="0" err="1"/>
              <a:t>sạp</a:t>
            </a:r>
            <a:r>
              <a:rPr lang="en-US" sz="6000" b="1" dirty="0"/>
              <a:t>            </a:t>
            </a:r>
            <a:r>
              <a:rPr lang="en-US" sz="6000" b="1" dirty="0" err="1"/>
              <a:t>tháp</a:t>
            </a:r>
            <a:r>
              <a:rPr lang="en-US" sz="6000" b="1" dirty="0"/>
              <a:t> </a:t>
            </a:r>
          </a:p>
          <a:p>
            <a:pPr marL="114300" indent="0">
              <a:buNone/>
            </a:pPr>
            <a:r>
              <a:rPr lang="en-US" sz="6000" b="1" dirty="0"/>
              <a:t>   </a:t>
            </a:r>
            <a:r>
              <a:rPr lang="en-US" sz="6000" b="1" dirty="0" err="1"/>
              <a:t>bắp</a:t>
            </a:r>
            <a:r>
              <a:rPr lang="en-US" sz="6000" b="1" dirty="0"/>
              <a:t>         </a:t>
            </a:r>
            <a:r>
              <a:rPr lang="en-US" sz="6000" b="1" dirty="0" err="1"/>
              <a:t>cặp</a:t>
            </a:r>
            <a:r>
              <a:rPr lang="en-US" sz="6000" b="1" dirty="0"/>
              <a:t>         </a:t>
            </a:r>
            <a:r>
              <a:rPr lang="en-US" sz="6000" b="1" dirty="0" err="1"/>
              <a:t>gặp</a:t>
            </a:r>
            <a:r>
              <a:rPr lang="en-US" sz="6000" b="1" dirty="0"/>
              <a:t> </a:t>
            </a:r>
          </a:p>
          <a:p>
            <a:pPr marL="114300" indent="0">
              <a:buNone/>
            </a:pPr>
            <a:r>
              <a:rPr lang="en-US" sz="6000" b="1" dirty="0"/>
              <a:t>  </a:t>
            </a:r>
            <a:r>
              <a:rPr lang="en-US" sz="6000" b="1" dirty="0" err="1"/>
              <a:t>đập</a:t>
            </a:r>
            <a:r>
              <a:rPr lang="en-US" sz="6000" b="1" dirty="0"/>
              <a:t>           </a:t>
            </a:r>
            <a:r>
              <a:rPr lang="en-US" sz="6000" b="1" dirty="0" err="1"/>
              <a:t>mập</a:t>
            </a:r>
            <a:r>
              <a:rPr lang="en-US" sz="6000" b="1" dirty="0"/>
              <a:t>       </a:t>
            </a:r>
            <a:r>
              <a:rPr lang="en-US" sz="6000" b="1" dirty="0" err="1"/>
              <a:t>thấp</a:t>
            </a:r>
            <a:r>
              <a:rPr lang="en-US" sz="6000" b="1" dirty="0"/>
              <a:t>  </a:t>
            </a:r>
            <a:endParaRPr lang="vi-VN" sz="6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99" y="101333"/>
            <a:ext cx="186331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2998" y="1207992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7263" y="1241039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88615" y="1241039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ap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2072" y="2223655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ắp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4150" y="2223653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ăp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17975" y="2223652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ăp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2074" y="3165420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âp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23226" y="3165420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âp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71420" y="3165419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âp</a:t>
            </a:r>
            <a:endParaRPr lang="vi-VN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205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6255" y="0"/>
            <a:ext cx="8573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ap    ăp    âp </a:t>
            </a:r>
            <a:endParaRPr lang="vi-VN" sz="9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41" y="711633"/>
            <a:ext cx="1639372" cy="127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96" y="711633"/>
            <a:ext cx="2102798" cy="126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41" y="1405697"/>
            <a:ext cx="3343624" cy="114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3019" y="2336993"/>
            <a:ext cx="85621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en-US" sz="4800" b="1" dirty="0">
                <a:latin typeface="Calibri"/>
                <a:cs typeface="Calibri"/>
                <a:sym typeface="Calibri"/>
              </a:rPr>
              <a:t>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r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s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th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áp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85008" y="316799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en-US" sz="4800" b="1" dirty="0">
                <a:latin typeface="Calibri"/>
                <a:cs typeface="Calibri"/>
                <a:sym typeface="Calibri"/>
              </a:rPr>
              <a:t>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b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ắp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c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ặp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g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ặp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008" y="3998987"/>
            <a:ext cx="9797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en-US" sz="4800" b="1" dirty="0">
                <a:latin typeface="Calibri"/>
                <a:cs typeface="Calibri"/>
                <a:sym typeface="Calibri"/>
              </a:rPr>
              <a:t>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đ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ập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m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ập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th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ấp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09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446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0" t="22496" r="44223" b="17775"/>
          <a:stretch/>
        </p:blipFill>
        <p:spPr bwMode="auto">
          <a:xfrm>
            <a:off x="3740727" y="1151906"/>
            <a:ext cx="1603170" cy="122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t="13338" r="73932" b="17364"/>
          <a:stretch/>
        </p:blipFill>
        <p:spPr bwMode="auto">
          <a:xfrm>
            <a:off x="535689" y="1175101"/>
            <a:ext cx="1757547" cy="141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16698" r="3339" b="14875"/>
          <a:stretch/>
        </p:blipFill>
        <p:spPr bwMode="auto">
          <a:xfrm>
            <a:off x="6662057" y="1062841"/>
            <a:ext cx="2232561" cy="140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754" y="2845303"/>
            <a:ext cx="25074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latin typeface="Calibri"/>
                <a:cs typeface="Calibri"/>
                <a:sym typeface="Calibri"/>
              </a:rPr>
              <a:t>xe</a:t>
            </a:r>
            <a:r>
              <a:rPr lang="en-US" sz="6000" b="1" dirty="0">
                <a:latin typeface="Calibri"/>
                <a:cs typeface="Calibri"/>
                <a:sym typeface="Calibri"/>
              </a:rPr>
              <a:t> </a:t>
            </a:r>
            <a:r>
              <a:rPr lang="en-US" sz="6000" b="1" dirty="0" err="1">
                <a:latin typeface="Calibri"/>
                <a:cs typeface="Calibri"/>
                <a:sym typeface="Calibri"/>
              </a:rPr>
              <a:t>đạp</a:t>
            </a:r>
            <a:r>
              <a:rPr lang="en-US" sz="6000" b="1" dirty="0">
                <a:latin typeface="Calibri"/>
                <a:cs typeface="Calibri"/>
                <a:sym typeface="Calibri"/>
              </a:rPr>
              <a:t> </a:t>
            </a:r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3490368" y="2978319"/>
            <a:ext cx="24432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latin typeface="Calibri"/>
                <a:cs typeface="Calibri"/>
                <a:sym typeface="Calibri"/>
              </a:rPr>
              <a:t>cặp</a:t>
            </a:r>
            <a:r>
              <a:rPr lang="en-US" sz="6000" b="1" dirty="0">
                <a:latin typeface="Calibri"/>
                <a:cs typeface="Calibri"/>
                <a:sym typeface="Calibri"/>
              </a:rPr>
              <a:t> da </a:t>
            </a:r>
            <a:endParaRPr lang="vi-VN" dirty="0"/>
          </a:p>
        </p:txBody>
      </p:sp>
      <p:sp>
        <p:nvSpPr>
          <p:cNvPr id="7" name="Rectangle 6"/>
          <p:cNvSpPr/>
          <p:nvPr/>
        </p:nvSpPr>
        <p:spPr>
          <a:xfrm>
            <a:off x="6542327" y="2740813"/>
            <a:ext cx="24801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latin typeface="Calibri"/>
                <a:cs typeface="Calibri"/>
                <a:sym typeface="Calibri"/>
              </a:rPr>
              <a:t>cá</a:t>
            </a:r>
            <a:r>
              <a:rPr lang="en-US" sz="6000" b="1" dirty="0">
                <a:latin typeface="Calibri"/>
                <a:cs typeface="Calibri"/>
                <a:sym typeface="Calibri"/>
              </a:rPr>
              <a:t> </a:t>
            </a:r>
            <a:r>
              <a:rPr lang="en-US" sz="6000" b="1" dirty="0" err="1">
                <a:latin typeface="Calibri"/>
                <a:cs typeface="Calibri"/>
                <a:sym typeface="Calibri"/>
              </a:rPr>
              <a:t>mập</a:t>
            </a:r>
            <a:endParaRPr lang="vi-VN" dirty="0"/>
          </a:p>
        </p:txBody>
      </p:sp>
      <p:sp>
        <p:nvSpPr>
          <p:cNvPr id="8" name="Minus 7"/>
          <p:cNvSpPr/>
          <p:nvPr/>
        </p:nvSpPr>
        <p:spPr>
          <a:xfrm>
            <a:off x="1046327" y="3641595"/>
            <a:ext cx="1399989" cy="352387"/>
          </a:xfrm>
          <a:prstGeom prst="mathMinus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917" y="3884445"/>
            <a:ext cx="10541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332" y="3648217"/>
            <a:ext cx="1244105" cy="12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57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446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9906" y="68253"/>
            <a:ext cx="33441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48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ap    ăp    âp </a:t>
            </a:r>
            <a:endParaRPr lang="vi-VN" sz="700" dirty="0"/>
          </a:p>
        </p:txBody>
      </p:sp>
      <p:sp>
        <p:nvSpPr>
          <p:cNvPr id="5" name="Rounded Rectangle 4"/>
          <p:cNvSpPr/>
          <p:nvPr/>
        </p:nvSpPr>
        <p:spPr>
          <a:xfrm>
            <a:off x="3538847" y="877887"/>
            <a:ext cx="1033151" cy="5709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đ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1999" y="888568"/>
            <a:ext cx="1092532" cy="549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ap</a:t>
            </a:r>
            <a:endParaRPr lang="vi-VN" dirty="0"/>
          </a:p>
        </p:txBody>
      </p:sp>
      <p:sp>
        <p:nvSpPr>
          <p:cNvPr id="7" name="Rounded Rectangle 6"/>
          <p:cNvSpPr/>
          <p:nvPr/>
        </p:nvSpPr>
        <p:spPr>
          <a:xfrm>
            <a:off x="3538847" y="1448790"/>
            <a:ext cx="2125684" cy="736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đ</a:t>
            </a:r>
            <a:r>
              <a:rPr lang="vi-VN" sz="48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 </a:t>
            </a:r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130629" y="2156252"/>
            <a:ext cx="91202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R</a:t>
            </a:r>
            <a:r>
              <a:rPr lang="vi-VN" sz="48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    </a:t>
            </a:r>
            <a:r>
              <a:rPr lang="vi-VN" sz="48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s</a:t>
            </a:r>
            <a:r>
              <a:rPr lang="vi-VN" sz="48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    </a:t>
            </a:r>
            <a:r>
              <a:rPr lang="vi-VN" sz="48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th</a:t>
            </a:r>
            <a:r>
              <a:rPr lang="vi-VN" sz="48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áp     </a:t>
            </a:r>
            <a:r>
              <a:rPr lang="vi-VN" sz="48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b</a:t>
            </a:r>
            <a:r>
              <a:rPr lang="vi-VN" sz="48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ắp   </a:t>
            </a:r>
            <a:r>
              <a:rPr lang="vi-VN" sz="48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c</a:t>
            </a:r>
            <a:r>
              <a:rPr lang="vi-VN" sz="48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ặp     </a:t>
            </a:r>
            <a:r>
              <a:rPr lang="vi-VN" sz="48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g</a:t>
            </a:r>
            <a:r>
              <a:rPr lang="vi-VN" sz="48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ặp </a:t>
            </a:r>
          </a:p>
          <a:p>
            <a:r>
              <a:rPr lang="vi-VN" sz="48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       </a:t>
            </a:r>
            <a:r>
              <a:rPr lang="vi-VN" sz="48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đ</a:t>
            </a:r>
            <a:r>
              <a:rPr lang="vi-VN" sz="48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ập               </a:t>
            </a:r>
            <a:r>
              <a:rPr lang="vi-VN" sz="48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m</a:t>
            </a:r>
            <a:r>
              <a:rPr lang="vi-VN" sz="48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ập            </a:t>
            </a:r>
            <a:r>
              <a:rPr lang="vi-VN" sz="48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n</a:t>
            </a:r>
            <a:r>
              <a:rPr lang="vi-VN" sz="48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ấp  </a:t>
            </a:r>
            <a:endParaRPr lang="vi-VN" dirty="0"/>
          </a:p>
        </p:txBody>
      </p:sp>
      <p:sp>
        <p:nvSpPr>
          <p:cNvPr id="9" name="Rectangle 8"/>
          <p:cNvSpPr/>
          <p:nvPr/>
        </p:nvSpPr>
        <p:spPr>
          <a:xfrm>
            <a:off x="0" y="4227269"/>
            <a:ext cx="20393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latin typeface="Calibri"/>
                <a:cs typeface="Calibri"/>
                <a:sym typeface="Calibri"/>
              </a:rPr>
              <a:t>xe</a:t>
            </a:r>
            <a:r>
              <a:rPr lang="en-US" sz="4800" b="1" dirty="0">
                <a:latin typeface="Calibri"/>
                <a:cs typeface="Calibri"/>
                <a:sym typeface="Calibri"/>
              </a:rPr>
              <a:t> </a:t>
            </a:r>
            <a:r>
              <a:rPr lang="en-US" sz="4800" b="1" dirty="0" err="1">
                <a:latin typeface="Calibri"/>
                <a:cs typeface="Calibri"/>
                <a:sym typeface="Calibri"/>
              </a:rPr>
              <a:t>đạp</a:t>
            </a:r>
            <a:r>
              <a:rPr lang="en-US" sz="4800" b="1" dirty="0">
                <a:latin typeface="Calibri"/>
                <a:cs typeface="Calibri"/>
                <a:sym typeface="Calibri"/>
              </a:rPr>
              <a:t> </a:t>
            </a:r>
            <a:endParaRPr lang="vi-VN" sz="1100" dirty="0"/>
          </a:p>
        </p:txBody>
      </p:sp>
      <p:sp>
        <p:nvSpPr>
          <p:cNvPr id="10" name="Rectangle 9"/>
          <p:cNvSpPr/>
          <p:nvPr/>
        </p:nvSpPr>
        <p:spPr>
          <a:xfrm>
            <a:off x="3538847" y="4319602"/>
            <a:ext cx="19912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latin typeface="Calibri"/>
                <a:cs typeface="Calibri"/>
                <a:sym typeface="Calibri"/>
              </a:rPr>
              <a:t>cặp</a:t>
            </a:r>
            <a:r>
              <a:rPr lang="en-US" sz="4800" b="1" dirty="0">
                <a:latin typeface="Calibri"/>
                <a:cs typeface="Calibri"/>
                <a:sym typeface="Calibri"/>
              </a:rPr>
              <a:t> da </a:t>
            </a:r>
            <a:endParaRPr lang="vi-VN" sz="1100" dirty="0"/>
          </a:p>
        </p:txBody>
      </p:sp>
      <p:sp>
        <p:nvSpPr>
          <p:cNvPr id="11" name="Rectangle 10"/>
          <p:cNvSpPr/>
          <p:nvPr/>
        </p:nvSpPr>
        <p:spPr>
          <a:xfrm>
            <a:off x="6598518" y="4328036"/>
            <a:ext cx="20217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latin typeface="Calibri"/>
                <a:cs typeface="Calibri"/>
                <a:sym typeface="Calibri"/>
              </a:rPr>
              <a:t>cá</a:t>
            </a:r>
            <a:r>
              <a:rPr lang="en-US" sz="4800" b="1" dirty="0">
                <a:latin typeface="Calibri"/>
                <a:cs typeface="Calibri"/>
                <a:sym typeface="Calibri"/>
              </a:rPr>
              <a:t> </a:t>
            </a:r>
            <a:r>
              <a:rPr lang="en-US" sz="4800" b="1" dirty="0" err="1">
                <a:latin typeface="Calibri"/>
                <a:cs typeface="Calibri"/>
                <a:sym typeface="Calibri"/>
              </a:rPr>
              <a:t>mập</a:t>
            </a:r>
            <a:endParaRPr lang="vi-VN" sz="11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3" y="3725912"/>
            <a:ext cx="1115393" cy="65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436" y="3606289"/>
            <a:ext cx="1205448" cy="8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29" y="3606289"/>
            <a:ext cx="1412896" cy="81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89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Users\TV1-T1\11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t="73651" r="77014" b="21962"/>
          <a:stretch/>
        </p:blipFill>
        <p:spPr bwMode="auto">
          <a:xfrm>
            <a:off x="0" y="0"/>
            <a:ext cx="1508167" cy="8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5886" y="190747"/>
            <a:ext cx="6096000" cy="4572000"/>
          </a:xfrm>
          <a:prstGeom prst="rect">
            <a:avLst/>
          </a:prstGeom>
        </p:spPr>
      </p:pic>
      <p:pic>
        <p:nvPicPr>
          <p:cNvPr id="5" name="aap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5886" y="21449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1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8800" b="1" dirty="0" err="1">
                <a:latin typeface="HP001 5Ha"/>
                <a:ea typeface="HP001 5Ha"/>
              </a:rPr>
              <a:t>đạp</a:t>
            </a:r>
            <a:r>
              <a:rPr lang="en-US" sz="8800" b="1" dirty="0">
                <a:latin typeface="HP001 5Ha"/>
                <a:ea typeface="HP001 5Ha"/>
              </a:rPr>
              <a:t>  </a:t>
            </a:r>
          </a:p>
          <a:p>
            <a:pPr marL="114300" indent="0">
              <a:buNone/>
            </a:pPr>
            <a:r>
              <a:rPr lang="en-US" sz="8800" b="1" dirty="0">
                <a:latin typeface="HP001 5Ha"/>
                <a:ea typeface="HP001 5Ha"/>
              </a:rPr>
              <a:t> </a:t>
            </a:r>
            <a:endParaRPr lang="vi-VN" sz="88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90" y="0"/>
            <a:ext cx="150653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7676" y="1254709"/>
            <a:ext cx="230864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en-US" sz="8800" b="1" dirty="0" err="1">
                <a:latin typeface="HP001 5Ha"/>
                <a:ea typeface="HP001 5Ha"/>
                <a:cs typeface="Calibri"/>
                <a:sym typeface="Calibri"/>
              </a:rPr>
              <a:t>cặp</a:t>
            </a:r>
            <a:r>
              <a:rPr lang="en-US" sz="8800" b="1" dirty="0">
                <a:latin typeface="HP001 5Ha"/>
                <a:ea typeface="HP001 5Ha"/>
                <a:cs typeface="Calibri"/>
                <a:sym typeface="Calibri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5890255" y="1250634"/>
            <a:ext cx="244650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err="1">
                <a:latin typeface="HP001 5Ha"/>
                <a:ea typeface="HP001 5Ha"/>
                <a:cs typeface="Calibri"/>
                <a:sym typeface="Calibri"/>
              </a:rPr>
              <a:t>mập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770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345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0490" y="14347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83" y="2923020"/>
            <a:ext cx="2244436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06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-0.19172 C -0.07049 -0.19419 -0.0776 -0.20129 -0.08559 -0.20531 C -0.09497 -0.22105 -0.08385 -0.20438 -0.10243 -0.2192 C -0.11128 -0.2263 -0.12049 -0.23031 -0.12969 -0.23309 C -0.13715 -0.24143 -0.15486 -0.24236 -0.15486 -0.24205 C -0.18472 -0.26428 -0.21736 -0.25254 -0.24826 -0.24236 C -0.25139 -0.24019 -0.25451 -0.23772 -0.25764 -0.23556 C -0.26528 -0.22445 -0.26233 -0.23031 -0.26701 -0.2192 C -0.2691 -0.20839 -0.27066 -0.19666 -0.27344 -0.18709 C -0.27587 -0.16363 -0.27431 -0.17289 -0.27656 -0.1593 C -0.27865 -0.12689 -0.2809 -0.092 -0.27656 -0.05989 C -0.27517 -0.04785 -0.27187 -0.03828 -0.26927 -0.02747 C -0.26701 -0.01821 -0.26406 0.00278 -0.25972 0.00927 C -0.25903 0.01328 -0.25503 0.02563 -0.25347 0.02779 C -0.25174 0.03026 -0.24722 0.03242 -0.24722 0.03273 C -0.24132 0.0318 -0.23524 0.03273 -0.22934 0.03026 C -0.22674 0.02902 -0.22569 0.021 -0.22309 0.01853 C -0.21875 0.01451 -0.21302 0.01359 -0.20833 0.01174 C -0.2026 0.00927 -0.1974 0.00525 -0.19167 0.00247 C -0.18646 -0.00494 -0.18177 -0.00926 -0.17569 -0.01142 C -0.15729 -0.02624 -0.15382 -0.01543 -0.1224 -0.01389 C -0.11059 -0.00926 -0.10017 0.00062 -0.08872 0.00463 C -0.08212 0.01204 -0.07361 0.02316 -0.06667 0.02779 C -0.06094 0.03613 -0.05538 0.04446 -0.05 0.05311 C -0.04809 0.05588 -0.04566 0.05619 -0.04358 0.05774 C -0.03628 0.06299 -0.03003 0.06978 -0.02292 0.0741 C -0.01753 0.07317 -0.01215 0.0741 -0.00694 0.07163 C -0.00434 0.0704 -0.00295 0.06299 -0.00052 0.06021 C 0.01337 0.04508 0.02483 0.02625 0.03628 0.00247 C 0.03854 -0.0142 0.03524 0.00587 0.04045 -0.01142 C 0.04844 -0.03766 0.03924 -0.01574 0.04653 -0.03211 C 0.04809 -0.04415 0.05139 -0.05557 0.05399 -0.06699 C 0.05521 -0.07872 0.05712 -0.08984 0.05816 -0.10157 C 0.05781 -0.12473 0.05799 -0.14788 0.05712 -0.17073 C 0.0566 -0.18431 0.04063 -0.20068 0.03715 -0.20531 C 0.03038 -0.21488 0.02344 -0.22568 0.01632 -0.23309 C -0.00226 -0.25193 0.02604 -0.21704 0.00035 -0.24699 C -0.01111 -0.26026 -0.02014 -0.27786 -0.03316 -0.28403 C -0.04062 -0.29546 -0.05035 -0.29916 -0.05937 -0.30256 C -0.07344 -0.318 -0.09115 -0.31923 -0.1066 -0.32324 C -0.13316 -0.3217 -0.15972 -0.32108 -0.18628 -0.31861 C -0.19253 -0.318 -0.20521 -0.31398 -0.20521 -0.31367 C -0.21667 -0.29916 -0.2033 -0.3146 -0.21788 -0.30472 C -0.2191 -0.30379 -0.21979 -0.30102 -0.22101 -0.30009 C -0.22222 -0.29885 -0.22378 -0.29855 -0.22517 -0.29793 C -0.23056 -0.29021 -0.23542 -0.2862 -0.2408 -0.2794 C -0.24583 -0.27323 -0.24913 -0.26551 -0.25451 -0.26088 C -0.26892 -0.23062 -0.24583 -0.27786 -0.26198 -0.24946 C -0.27153 -0.23248 -0.27743 -0.20809 -0.28281 -0.18462 C -0.28385 -0.17382 -0.28472 -0.16641 -0.28715 -0.15683 C -0.28837 -0.14016 -0.28906 -0.12195 -0.29115 -0.1062 C -0.29097 -0.07687 -0.29115 -0.04754 -0.29028 -0.01852 C -0.28976 -0.00216 -0.28281 0.01637 -0.27865 0.02779 C -0.27431 0.03952 -0.27361 0.04631 -0.26823 0.05558 C -0.25417 0.07935 -0.23177 0.09818 -0.21458 0.10158 C -0.1908 0.11331 -0.16788 0.11671 -0.14323 0.1201 C -0.04045 0.11794 -0.07726 0.13801 -0.04045 0.11331 C -0.03837 0.10868 -0.03628 0.10405 -0.0342 0.09942 C -0.03316 0.09695 -0.03108 0.09262 -0.03108 0.09293 C -0.02865 0.07966 -0.02552 0.06453 -0.02361 0.05095 C -0.02222 0.03705 -0.02083 0.02501 -0.0184 0.01174 C -0.01701 -0.00864 -0.01806 0.00216 -0.01424 -0.02068 L -0.01424 -0.02037 C -0.01319 -0.03272 -0.01215 -0.04507 -0.00903 -0.05526 C -0.0066 -0.07965 -0.00833 -0.06977 -0.00469 -0.08521 C -0.00382 -0.09632 -0.0033 -0.10589 -0.00052 -0.11546 C 0.00069 -0.12967 0.00295 -0.14479 0.00677 -0.15683 C 0.00955 -0.17968 0.02257 -0.18184 0.03194 -0.18462 C 0.04132 -0.1837 0.05208 -0.19018 0.06042 -0.17999 C 0.0625 -0.17721 0.06354 -0.17165 0.06545 -0.16857 C 0.0724 -0.14325 0.07691 -0.11361 0.08021 -0.08521 C 0.0809 -0.07903 0.0816 -0.07286 0.08229 -0.06699 C 0.08299 -0.05989 0.08542 -0.046 0.08542 -0.04569 C 0.08576 -0.03828 0.08576 -0.03056 0.08663 -0.02315 C 0.08681 -0.02037 0.08872 -0.01883 0.08872 -0.01605 C 0.08924 0.03427 0.09219 0.08182 0.07083 0.10621 C 0.06545 0.12442 0.04288 0.12381 0.03507 0.12473 C -0.00382 0.12103 0.00017 0.12751 -0.02049 0.11547 C -0.02153 0.11393 -0.02292 0.11208 -0.02361 0.11084 C -0.02569 0.10899 -0.02812 0.10868 -0.03003 0.10621 C -0.03247 0.10312 -0.03385 0.09787 -0.03611 0.09479 C -0.04531 0.08213 -0.05573 0.07194 -0.06458 0.05774 C -0.07014 0.04878 -0.07517 0.03582 -0.08038 0.02563 C -0.09462 -0.00247 -0.10747 -0.03118 -0.12014 -0.06236 C -0.12812 -0.08181 -0.13854 -0.10064 -0.14531 -0.12226 C -0.1566 -0.15838 -0.16406 -0.20037 -0.17569 -0.23556 C -0.17691 -0.24266 -0.17882 -0.24915 -0.18003 -0.25625 C -0.18611 -0.29731 -0.17795 -0.25934 -0.18524 -0.29083 C -0.18646 -0.30472 -0.18802 -0.3146 -0.19062 -0.32788 C -0.19184 -0.34424 -0.19271 -0.35659 -0.19601 -0.37172 C -0.19809 -0.40815 -0.19479 -0.36832 -0.19983 -0.40166 C -0.2026 -0.41957 -0.20347 -0.43501 -0.20729 -0.45261 C -0.20955 -0.48904 -0.20642 -0.44767 -0.21146 -0.48502 C -0.21302 -0.49552 -0.21319 -0.50663 -0.21458 -0.51713 C -0.21649 -0.53133 -0.21944 -0.54337 -0.22205 -0.55665 C -0.22413 -0.56715 -0.22326 -0.57332 -0.22726 -0.58197 C -0.22934 -0.60142 -0.22639 -0.58289 -0.23142 -0.59586 C -0.23264 -0.59926 -0.23316 -0.60389 -0.23455 -0.60728 C -0.23767 -0.61469 -0.24219 -0.62365 -0.24618 -0.62797 C -0.26024 -0.65946 -0.27639 -0.67366 -0.29444 -0.69033 C -0.30017 -0.69558 -0.3066 -0.70114 -0.31233 -0.7067 C -0.31406 -0.70855 -0.31562 -0.71194 -0.31753 -0.71349 C -0.32899 -0.72182 -0.33247 -0.72213 -0.34271 -0.72522 C -0.37135 -0.72337 -0.37604 -0.73695 -0.39097 -0.70423 C -0.39306 -0.68416 -0.39427 -0.68354 -0.39514 -0.65822 C -0.39479 -0.52516 -0.39531 -0.39178 -0.3941 -0.25872 C -0.39392 -0.23896 -0.38976 -0.20654 -0.38767 -0.18709 C -0.38611 -0.17165 -0.38698 -0.17999 -0.38368 -0.1593 C -0.38333 -0.15683 -0.38247 -0.1522 -0.38247 -0.1519 C -0.3816 -0.13522 -0.37882 -0.12349 -0.37517 -0.10836 C -0.3724 -0.09571 -0.37187 -0.0849 -0.36788 -0.07162 C -0.36562 -0.05094 -0.36319 -0.02902 -0.35937 -0.00926 C -0.35781 -0.00123 -0.35556 0.00556 -0.35417 0.0139 C -0.3559 0.01482 -0.35764 0.01606 -0.35937 0.01637 C -0.36424 0.0176 -0.36927 0.01698 -0.37413 0.01853 C -0.37639 0.01915 -0.3783 0.02223 -0.38038 0.02316 C -0.38333 0.02439 -0.38611 0.0247 -0.38889 0.02563 C -0.39271 0.02316 -0.3967 0.02192 -0.40035 0.01853 C -0.4059 0.01328 -0.40469 -0.00524 -0.40573 -0.01605 C -0.40434 -0.07224 -0.40729 -0.08768 -0.39826 -0.12689 C -0.39653 -0.15097 -0.39097 -0.17906 -0.38767 -0.20315 C -0.3842 -0.22939 -0.38299 -0.25934 -0.37743 -0.28403 C -0.37622 -0.29824 -0.375 -0.30688 -0.37101 -0.31861 C -0.36719 -0.35782 -0.34826 -0.39364 -0.33003 -0.3995 C -0.32517 -0.40105 -0.32031 -0.40105 -0.31528 -0.40166 C -0.30243 -0.40074 -0.28785 -0.41154 -0.27656 -0.39703 C -0.26493 -0.3816 -0.27326 -0.38901 -0.26615 -0.38314 C -0.26267 -0.37758 -0.26007 -0.37017 -0.2566 -0.36492 C -0.25469 -0.36184 -0.25226 -0.36091 -0.25017 -0.35782 C -0.24288 -0.3464 -0.23924 -0.33714 -0.23351 -0.32324 C -0.23212 -0.31954 -0.2309 -0.31553 -0.22934 -0.31182 C -0.22639 -0.30472 -0.21997 -0.29083 -0.21997 -0.29052 C -0.2158 -0.26798 -0.20781 -0.25254 -0.19983 -0.23556 C -0.19635 -0.22815 -0.1934 -0.21395 -0.19062 -0.20531 C -0.18819 -0.19821 -0.18368 -0.19327 -0.18108 -0.18709 C -0.1783 -0.18061 -0.17622 -0.1732 -0.17361 -0.1661 C -0.16823 -0.15035 -0.16059 -0.13738 -0.15382 -0.12473 C -0.14826 -0.11454 -0.14566 -0.10188 -0.13802 -0.09694 C -0.13281 -0.0849 -0.13628 -0.09138 -0.12656 -0.08089 C -0.12448 -0.07842 -0.12257 -0.07317 -0.12014 -0.07162 C -0.11111 -0.06637 -0.10347 -0.05989 -0.09392 -0.05773 C -0.08142 -0.04847 -0.07274 -0.0497 -0.05833 -0.04847 C -0.03924 -0.0497 -0.03403 -0.04631 -0.02049 -0.05526 C -0.01632 -0.06144 -0.01181 -0.06329 -0.00694 -0.06699 C -0.00226 -0.07378 0.00278 -0.07996 0.00764 -0.08521 C 0.01424 -0.0991 0.02014 -0.11269 0.02674 -0.12689 C 0.02778 -0.12936 0.02795 -0.13306 0.02882 -0.13615 C 0.03108 -0.14479 0.03403 -0.1522 0.03715 -0.1593 C 0.03924 -0.17073 0.04063 -0.17845 0.04462 -0.18709 C 0.04705 -0.20376 0.04479 -0.19851 0.04983 -0.20531 C 0.05521 -0.2229 0.06233 -0.24544 0.07188 -0.25162 C 0.08247 -0.25841 0.06806 -0.24791 0.08229 -0.26088 C 0.08455 -0.26273 0.08872 -0.26551 0.08872 -0.2652 C 0.09549 -0.28033 0.08802 -0.26675 0.1033 -0.27477 C 0.10556 -0.27601 0.10729 -0.28033 0.10955 -0.28156 C 0.11545 -0.28434 0.12153 -0.28342 0.12743 -0.2862 C 0.13056 -0.28774 0.13368 -0.28928 0.13698 -0.29083 C 0.15764 -0.28959 0.17031 -0.29083 0.18819 -0.2794 C 0.19757 -0.26397 0.20816 -0.2581 0.21771 -0.24483 C 0.22587 -0.2334 0.23333 -0.21704 0.24184 -0.20778 C 0.24427 -0.20006 0.25035 -0.18709 0.25035 -0.18678 C 0.25191 -0.17629 0.2566 -0.1593 0.25972 -0.15004 C 0.26424 -0.10281 0.26701 -0.046 0.2533 -0.00679 C 0.25122 0.01235 0.24306 0.05311 0.23247 0.05774 C 0.22587 0.06052 0.2191 0.06052 0.21233 0.06237 C 0.20295 0.06793 0.19392 0.0741 0.18403 0.0741 L 0.30382 -0.09447 " pathEditMode="relative" rAng="0" ptsTypes="fffffffffffffffffffffffffffffffffffffffffffffffffffffffffffffFfffffffffffffffffffffffffffffffffffffffffffffffffffffffffffffffffffffffffffffffffffffffffffffffffffffffAA">
                                      <p:cBhvr>
                                        <p:cTn id="6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-10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3075" y="-400050"/>
            <a:ext cx="40386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8824" y="58737"/>
            <a:ext cx="147637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55360" y="2962275"/>
            <a:ext cx="1854783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04874" y="2720825"/>
            <a:ext cx="217170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800" y="-118110"/>
            <a:ext cx="1807633" cy="162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219200" y="2092175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67000" y="-400050"/>
            <a:ext cx="21907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58000" y="270510"/>
            <a:ext cx="18097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0325" y="1099185"/>
            <a:ext cx="1962150" cy="19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066800" y="406152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4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endParaRPr lang="en-US" sz="48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239491" y="1626919"/>
            <a:ext cx="4785756" cy="1335356"/>
          </a:xfrm>
          <a:prstGeom prst="ellipse">
            <a:avLst/>
          </a:prstGeom>
          <a:solidFill>
            <a:srgbClr val="F814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sz="4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mở</a:t>
            </a:r>
            <a:r>
              <a:rPr lang="en-US" sz="4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hộp</a:t>
            </a:r>
            <a:r>
              <a:rPr lang="en-US" sz="4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quà</a:t>
            </a:r>
            <a:endParaRPr lang="en-US" sz="4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075" y="890587"/>
            <a:ext cx="8229600" cy="3978296"/>
          </a:xfrm>
        </p:spPr>
        <p:txBody>
          <a:bodyPr/>
          <a:lstStyle/>
          <a:p>
            <a:pPr marL="114300" indent="0" algn="ctr">
              <a:buNone/>
            </a:pPr>
            <a:r>
              <a:rPr lang="vi-VN" sz="8000" b="1" dirty="0">
                <a:solidFill>
                  <a:srgbClr val="FF0066"/>
                </a:solidFill>
                <a:latin typeface="HP001 5Ha"/>
                <a:ea typeface="HP001 5Ha"/>
              </a:rPr>
              <a:t>ap    ăp      âp </a:t>
            </a:r>
          </a:p>
          <a:p>
            <a:pPr marL="114300" indent="0" algn="ctr">
              <a:buNone/>
            </a:pPr>
            <a:r>
              <a:rPr lang="vi-VN" sz="8000" b="1" dirty="0">
                <a:solidFill>
                  <a:srgbClr val="FF0066"/>
                </a:solidFill>
                <a:latin typeface="HP001 5Ha"/>
                <a:ea typeface="HP001 5Ha"/>
              </a:rPr>
              <a:t>cặp da       </a:t>
            </a:r>
          </a:p>
          <a:p>
            <a:pPr marL="114300" indent="0" algn="ctr">
              <a:buNone/>
            </a:pPr>
            <a:r>
              <a:rPr lang="vi-VN" sz="8000" b="1" dirty="0">
                <a:solidFill>
                  <a:srgbClr val="FF0066"/>
                </a:solidFill>
                <a:latin typeface="HP001 5Ha"/>
                <a:ea typeface="HP001 5Ha"/>
              </a:rPr>
              <a:t> cá mập</a:t>
            </a:r>
            <a:endParaRPr lang="vi-VN" sz="8000" b="1" dirty="0">
              <a:solidFill>
                <a:srgbClr val="FF0066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3" y="0"/>
            <a:ext cx="150653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tu the ng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40" y="23256"/>
            <a:ext cx="1163782" cy="106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31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7" y="71253"/>
            <a:ext cx="1560513" cy="4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8588" y="2588955"/>
            <a:ext cx="8775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latin typeface="Calibri"/>
                <a:cs typeface="Calibri"/>
                <a:sym typeface="Calibri"/>
              </a:rPr>
              <a:t>Khi ngủ, tôi nằm im lìm, mặt đen sẫm.    Thức dậy, </a:t>
            </a:r>
          </a:p>
          <a:p>
            <a:pPr lvl="0"/>
            <a:r>
              <a:rPr lang="vi-VN" sz="3200" b="1" dirty="0">
                <a:latin typeface="Calibri"/>
                <a:cs typeface="Calibri"/>
                <a:sym typeface="Calibri"/>
              </a:rPr>
              <a:t>tôi có thể đưa bạn đi chu du khắp nơi, khám phá </a:t>
            </a:r>
          </a:p>
          <a:p>
            <a:pPr lvl="0"/>
            <a:r>
              <a:rPr lang="vi-VN" sz="3200" b="1" dirty="0">
                <a:latin typeface="Calibri"/>
                <a:cs typeface="Calibri"/>
                <a:sym typeface="Calibri"/>
              </a:rPr>
              <a:t>thế giới hấp dẫn, đầy ắp sắc màu.   Bạn có thể xem </a:t>
            </a:r>
          </a:p>
          <a:p>
            <a:pPr lvl="0"/>
            <a:r>
              <a:rPr lang="vi-VN" sz="3200" b="1" dirty="0">
                <a:latin typeface="Calibri"/>
                <a:cs typeface="Calibri"/>
                <a:sym typeface="Calibri"/>
              </a:rPr>
              <a:t>phim, nghe nhạc để có phút giây Thư giãn,  ấm áp, </a:t>
            </a:r>
          </a:p>
          <a:p>
            <a:pPr lvl="0"/>
            <a:r>
              <a:rPr lang="vi-VN" sz="3200" b="1" dirty="0">
                <a:latin typeface="Calibri"/>
                <a:cs typeface="Calibri"/>
                <a:sym typeface="Calibri"/>
              </a:rPr>
              <a:t>Tôi là ai?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66" y="285009"/>
            <a:ext cx="6733308" cy="24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940" y="3503294"/>
            <a:ext cx="657678" cy="6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106" y="3985615"/>
            <a:ext cx="658813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393" y="4004871"/>
            <a:ext cx="658813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hi ngủ, tôi nằm im lìm..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0266" y="922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7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2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Users\TV1-T1\1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r="81067" b="88686"/>
          <a:stretch/>
        </p:blipFill>
        <p:spPr bwMode="auto">
          <a:xfrm>
            <a:off x="569217" y="201881"/>
            <a:ext cx="1556466" cy="58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Users\TV1-T1\1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t="9582" b="63291"/>
          <a:stretch/>
        </p:blipFill>
        <p:spPr bwMode="auto">
          <a:xfrm>
            <a:off x="2296236" y="83127"/>
            <a:ext cx="5683982" cy="17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9942" y="2334381"/>
            <a:ext cx="8895384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Khi ngủ, tôi nằm im lìm, mặt đen sẫm.    Thức dậy, </a:t>
            </a:r>
          </a:p>
          <a:p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tôi có thể đưa bạn đi chu du </a:t>
            </a:r>
            <a:r>
              <a:rPr lang="vi-VN" sz="32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khắp</a:t>
            </a:r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 nơi, khám phá </a:t>
            </a:r>
          </a:p>
          <a:p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thế giới </a:t>
            </a:r>
            <a:r>
              <a:rPr lang="vi-VN" sz="32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hấp</a:t>
            </a:r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 dẫn, đầy </a:t>
            </a:r>
            <a:r>
              <a:rPr lang="vi-VN" sz="32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ắp</a:t>
            </a:r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 sắc màu.   Bạn có thể xem </a:t>
            </a:r>
          </a:p>
          <a:p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phim, nghe nhạc để có phút giây Thư giãn,  ấm áp. </a:t>
            </a:r>
          </a:p>
          <a:p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Tôi là ai?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604" y="23640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>
            <a:off x="5982195" y="3291795"/>
            <a:ext cx="228600" cy="554038"/>
          </a:xfrm>
          <a:prstGeom prst="line">
            <a:avLst/>
          </a:prstGeom>
          <a:noFill/>
          <a:ln w="38100" cap="flat" cmpd="sng" algn="ctr">
            <a:solidFill>
              <a:srgbClr val="FF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1" name="Straight Connector 10"/>
          <p:cNvCxnSpPr/>
          <p:nvPr/>
        </p:nvCxnSpPr>
        <p:spPr>
          <a:xfrm flipH="1">
            <a:off x="1802081" y="4316336"/>
            <a:ext cx="228600" cy="554038"/>
          </a:xfrm>
          <a:prstGeom prst="line">
            <a:avLst/>
          </a:prstGeom>
          <a:noFill/>
          <a:ln w="38100" cap="flat" cmpd="sng" algn="ctr">
            <a:solidFill>
              <a:srgbClr val="FF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3" name="Straight Connector 12"/>
          <p:cNvCxnSpPr/>
          <p:nvPr/>
        </p:nvCxnSpPr>
        <p:spPr>
          <a:xfrm flipH="1">
            <a:off x="6096495" y="3291795"/>
            <a:ext cx="228600" cy="554038"/>
          </a:xfrm>
          <a:prstGeom prst="line">
            <a:avLst/>
          </a:prstGeom>
          <a:noFill/>
          <a:ln w="38100" cap="flat" cmpd="sng" algn="ctr">
            <a:solidFill>
              <a:srgbClr val="FF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084" y="233438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98" y="236401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866" y="242927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604" y="280982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119" y="329179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18" y="384583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330" y="384583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492" y="389499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924" y="233438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337" y="387795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28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vi-VN" sz="3600" b="1" dirty="0">
                <a:solidFill>
                  <a:schemeClr val="tx1"/>
                </a:solidFill>
              </a:rPr>
              <a:t>Khi ngủ, tôi nằm im lìm, mặt đen sẫm.</a:t>
            </a:r>
          </a:p>
          <a:p>
            <a:pPr marL="114300" indent="0">
              <a:buNone/>
            </a:pPr>
            <a:r>
              <a:rPr lang="vi-VN" sz="3600" b="1" dirty="0"/>
              <a:t>Thức dậy, tôi có thể đưa bạn đi chu du </a:t>
            </a:r>
            <a:r>
              <a:rPr lang="vi-VN" sz="3600" b="1" dirty="0">
                <a:solidFill>
                  <a:srgbClr val="FF0066"/>
                </a:solidFill>
              </a:rPr>
              <a:t>khắp</a:t>
            </a:r>
            <a:r>
              <a:rPr lang="vi-VN" sz="3600" b="1" dirty="0"/>
              <a:t> nơi, khám phá thế giới </a:t>
            </a:r>
            <a:r>
              <a:rPr lang="vi-VN" sz="3600" b="1" dirty="0">
                <a:solidFill>
                  <a:srgbClr val="FF0066"/>
                </a:solidFill>
              </a:rPr>
              <a:t>hấp</a:t>
            </a:r>
            <a:r>
              <a:rPr lang="vi-VN" sz="3600" b="1" dirty="0"/>
              <a:t> dẫn, đầy </a:t>
            </a:r>
            <a:r>
              <a:rPr lang="vi-VN" sz="3600" b="1" dirty="0">
                <a:solidFill>
                  <a:srgbClr val="FF0066"/>
                </a:solidFill>
              </a:rPr>
              <a:t>ắp</a:t>
            </a:r>
            <a:r>
              <a:rPr lang="vi-VN" sz="3600" b="1" dirty="0"/>
              <a:t> sắc màu.</a:t>
            </a:r>
          </a:p>
          <a:p>
            <a:pPr marL="114300" indent="0">
              <a:buNone/>
            </a:pPr>
            <a:r>
              <a:rPr lang="vi-VN" sz="3600" b="1" dirty="0"/>
              <a:t>Bạn có thể xem phim, nghe nhạc để có phút giây thư giãn. Tôi là ai?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05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265" y="64283"/>
            <a:ext cx="6784975" cy="12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89907" y="334825"/>
            <a:ext cx="5001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vi-VN" sz="40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Luyện đọc nhóm 3</a:t>
            </a:r>
          </a:p>
        </p:txBody>
      </p:sp>
    </p:spTree>
    <p:extLst>
      <p:ext uri="{BB962C8B-B14F-4D97-AF65-F5344CB8AC3E}">
        <p14:creationId xmlns:p14="http://schemas.microsoft.com/office/powerpoint/2010/main" val="324804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Users\TV1-T1\1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8" r="78703" b="41818"/>
          <a:stretch/>
        </p:blipFill>
        <p:spPr bwMode="auto">
          <a:xfrm>
            <a:off x="402161" y="320633"/>
            <a:ext cx="1854151" cy="85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6311" r="65801" b="53799"/>
          <a:stretch/>
        </p:blipFill>
        <p:spPr bwMode="auto">
          <a:xfrm>
            <a:off x="1495892" y="1021278"/>
            <a:ext cx="2162109" cy="175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7" t="3375" r="10655" b="50000"/>
          <a:stretch/>
        </p:blipFill>
        <p:spPr bwMode="auto">
          <a:xfrm>
            <a:off x="5165766" y="1080654"/>
            <a:ext cx="2481943" cy="163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t="56527" r="55476" b="11238"/>
          <a:stretch/>
        </p:blipFill>
        <p:spPr bwMode="auto">
          <a:xfrm>
            <a:off x="925875" y="3111334"/>
            <a:ext cx="2803378" cy="155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2" t="53081" r="14130" b="9024"/>
          <a:stretch/>
        </p:blipFill>
        <p:spPr bwMode="auto">
          <a:xfrm>
            <a:off x="5468586" y="3111334"/>
            <a:ext cx="1876301" cy="18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27564" y="86425"/>
            <a:ext cx="5510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vi-VN" sz="4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Đồ vật quen thuộc</a:t>
            </a:r>
          </a:p>
        </p:txBody>
      </p:sp>
    </p:spTree>
    <p:extLst>
      <p:ext uri="{BB962C8B-B14F-4D97-AF65-F5344CB8AC3E}">
        <p14:creationId xmlns:p14="http://schemas.microsoft.com/office/powerpoint/2010/main" val="4671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FF0066"/>
                </a:solidFill>
              </a:rPr>
              <a:t>Củng cố, dặn dò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Hãy tìm các tiếng có chứa các vần vừa học?</a:t>
            </a:r>
          </a:p>
          <a:p>
            <a:r>
              <a:rPr lang="vi-VN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Nêu tên các từ ngữ có vần vừa học?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348842"/>
            <a:ext cx="4876800" cy="147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75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4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3600" y="113113"/>
            <a:ext cx="1225550" cy="140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9586" y="285750"/>
            <a:ext cx="1354137" cy="127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9586" y="2385489"/>
            <a:ext cx="1146175" cy="14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27795" y="2211351"/>
            <a:ext cx="1201737" cy="10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81400" y="3101451"/>
            <a:ext cx="143827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398998" y="2221193"/>
            <a:ext cx="1262063" cy="15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411123" y="3144360"/>
            <a:ext cx="817563" cy="86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>
            <a:hlinkClick r:id="rId18" action="ppaction://hlinksldjump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434431" y="590550"/>
            <a:ext cx="1201737" cy="11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>
            <a:hlinkClick r:id="rId20" action="ppaction://hlinksldjump"/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486400" y="102001"/>
            <a:ext cx="1511300" cy="129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03207" y="590550"/>
            <a:ext cx="890587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502881" y="748113"/>
            <a:ext cx="725782" cy="78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799721" y="499627"/>
            <a:ext cx="861340" cy="896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7069" y="-1732"/>
            <a:ext cx="677068" cy="63976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5"/>
          <p:cNvSpPr txBox="1">
            <a:spLocks noGrp="1"/>
          </p:cNvSpPr>
          <p:nvPr>
            <p:ph type="ctrTitle"/>
          </p:nvPr>
        </p:nvSpPr>
        <p:spPr>
          <a:xfrm>
            <a:off x="524669" y="316417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dirty="0" err="1">
                <a:latin typeface="Arial"/>
                <a:ea typeface="Arial"/>
                <a:cs typeface="Arial"/>
                <a:sym typeface="Arial"/>
              </a:rPr>
              <a:t>Hãy</a:t>
            </a:r>
            <a:r>
              <a:rPr lang="en-US" sz="6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>
                <a:latin typeface="Arial"/>
                <a:ea typeface="Arial"/>
                <a:cs typeface="Arial"/>
                <a:sym typeface="Arial"/>
              </a:rPr>
              <a:t>đọc</a:t>
            </a:r>
            <a:r>
              <a:rPr lang="en-US" sz="6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6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>
                <a:latin typeface="Arial"/>
                <a:ea typeface="Arial"/>
                <a:cs typeface="Arial"/>
                <a:sym typeface="Arial"/>
              </a:rPr>
              <a:t>tiếng</a:t>
            </a:r>
            <a:endParaRPr sz="6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524669" y="2419350"/>
            <a:ext cx="7772400" cy="2111086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dirty="0" err="1">
                <a:solidFill>
                  <a:schemeClr val="dk1"/>
                </a:solidFill>
              </a:rPr>
              <a:t>b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ụt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lụt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sụt</a:t>
            </a:r>
            <a:endParaRPr lang="en-US" sz="60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dứt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nứt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sứt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6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ctrTitle"/>
          </p:nvPr>
        </p:nvSpPr>
        <p:spPr>
          <a:xfrm>
            <a:off x="524669" y="316417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dirty="0" err="1">
                <a:latin typeface="Arial"/>
                <a:ea typeface="Arial"/>
                <a:cs typeface="Arial"/>
                <a:sym typeface="Arial"/>
              </a:rPr>
              <a:t>Đọc</a:t>
            </a:r>
            <a:r>
              <a:rPr lang="en-US" sz="6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6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6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>
                <a:latin typeface="Arial"/>
                <a:ea typeface="Arial"/>
                <a:cs typeface="Arial"/>
                <a:sym typeface="Arial"/>
              </a:rPr>
              <a:t>sau</a:t>
            </a:r>
            <a:endParaRPr sz="6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524669" y="2419349"/>
            <a:ext cx="7772400" cy="1820141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Bút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chì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mứt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dừa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nứt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nẻ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phút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chót</a:t>
            </a:r>
            <a:endParaRPr sz="6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16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6515" y="23800"/>
            <a:ext cx="523930" cy="601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ctrTitle"/>
          </p:nvPr>
        </p:nvSpPr>
        <p:spPr>
          <a:xfrm>
            <a:off x="524669" y="438150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dirty="0" err="1">
                <a:latin typeface="Arial"/>
                <a:ea typeface="Arial"/>
                <a:cs typeface="Arial"/>
                <a:sym typeface="Arial"/>
              </a:rPr>
              <a:t>Đọc</a:t>
            </a:r>
            <a:r>
              <a:rPr lang="en-US" sz="6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6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 err="1">
                <a:latin typeface="Arial"/>
                <a:ea typeface="Arial"/>
                <a:cs typeface="Arial"/>
                <a:sym typeface="Arial"/>
              </a:rPr>
              <a:t>sau</a:t>
            </a:r>
            <a:endParaRPr sz="6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524669" y="2647950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Trận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đấu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thật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gay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cấn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6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30156" y="133350"/>
            <a:ext cx="583452" cy="49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ctrTitle"/>
          </p:nvPr>
        </p:nvSpPr>
        <p:spPr>
          <a:xfrm>
            <a:off x="524669" y="438149"/>
            <a:ext cx="7772400" cy="1899805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Loại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xe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quen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thuộc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sinh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?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524669" y="2647950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Xe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đạp</a:t>
            </a:r>
            <a:endParaRPr sz="6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18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15987" y="133350"/>
            <a:ext cx="600869" cy="563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7" y="519545"/>
            <a:ext cx="3512128" cy="402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31" y="519546"/>
            <a:ext cx="3658033" cy="402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97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384468"/>
            <a:ext cx="8229600" cy="901397"/>
          </a:xfrm>
        </p:spPr>
        <p:txBody>
          <a:bodyPr/>
          <a:lstStyle/>
          <a:p>
            <a:pPr marL="114300" indent="0">
              <a:buNone/>
            </a:pPr>
            <a:r>
              <a:rPr lang="vi-VN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Mẹ đ</a:t>
            </a:r>
            <a:r>
              <a:rPr lang="vi-VN" sz="44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ạp</a:t>
            </a:r>
            <a:r>
              <a:rPr lang="vi-VN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xe đưa Hà đến lớp. Kh</a:t>
            </a:r>
            <a:r>
              <a:rPr lang="vi-VN" sz="44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ắp</a:t>
            </a:r>
            <a:r>
              <a:rPr lang="vi-VN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phố t</a:t>
            </a:r>
            <a:r>
              <a:rPr lang="vi-VN" sz="44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ấp</a:t>
            </a:r>
            <a:r>
              <a:rPr lang="vi-VN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n</a:t>
            </a:r>
            <a:r>
              <a:rPr lang="vi-VN" sz="44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ập</a:t>
            </a:r>
          </a:p>
        </p:txBody>
      </p:sp>
      <p:pic>
        <p:nvPicPr>
          <p:cNvPr id="3074" name="Picture 2" descr="D:\Users\TV1-T1\1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27"/>
          <a:stretch/>
        </p:blipFill>
        <p:spPr bwMode="auto">
          <a:xfrm>
            <a:off x="0" y="0"/>
            <a:ext cx="9143999" cy="52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0" y="558141"/>
            <a:ext cx="8965870" cy="273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Users\TV1-T1\1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t="11313" r="67676" b="83146"/>
          <a:stretch/>
        </p:blipFill>
        <p:spPr bwMode="auto">
          <a:xfrm>
            <a:off x="379515" y="475014"/>
            <a:ext cx="2303813" cy="77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ẹ đạp xe đưa Hà đến lớp. Khắp phố tấp lậ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8348" y="3967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390</Words>
  <Application>Microsoft Office PowerPoint</Application>
  <PresentationFormat>On-screen Show (16:9)</PresentationFormat>
  <Paragraphs>83</Paragraphs>
  <Slides>25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.VnAvant</vt:lpstr>
      <vt:lpstr>Arial</vt:lpstr>
      <vt:lpstr>Arial Rounded MT Bold</vt:lpstr>
      <vt:lpstr>Calibri</vt:lpstr>
      <vt:lpstr>HP001 5Ha</vt:lpstr>
      <vt:lpstr>Quicksand Medium</vt:lpstr>
      <vt:lpstr>Tahoma</vt:lpstr>
      <vt:lpstr>VNI-Avo</vt:lpstr>
      <vt:lpstr>Office Theme</vt:lpstr>
      <vt:lpstr>PowerPoint Presentation</vt:lpstr>
      <vt:lpstr>PowerPoint Presentation</vt:lpstr>
      <vt:lpstr>PowerPoint Presentation</vt:lpstr>
      <vt:lpstr>Hãy đọc các tiếng</vt:lpstr>
      <vt:lpstr>Đọc các từ sau</vt:lpstr>
      <vt:lpstr>Đọc câu sau</vt:lpstr>
      <vt:lpstr>Loại xe nào quen thuộc với học sinh?</vt:lpstr>
      <vt:lpstr>PowerPoint Presentation</vt:lpstr>
      <vt:lpstr>PowerPoint Presentation</vt:lpstr>
      <vt:lpstr>ap    ăp    âp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cố, 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Windows User</cp:lastModifiedBy>
  <cp:revision>40</cp:revision>
  <dcterms:modified xsi:type="dcterms:W3CDTF">2020-11-22T10:52:57Z</dcterms:modified>
</cp:coreProperties>
</file>