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7" r:id="rId2"/>
    <p:sldId id="259" r:id="rId3"/>
    <p:sldId id="275" r:id="rId4"/>
    <p:sldId id="283" r:id="rId5"/>
    <p:sldId id="284" r:id="rId6"/>
  </p:sldIdLst>
  <p:sldSz cx="12192000" cy="6858000"/>
  <p:notesSz cx="6858000" cy="9144000"/>
  <p:embeddedFontLst>
    <p:embeddedFont>
      <p:font typeface="等线" panose="020B0604020202020204" charset="-122"/>
      <p:regular r:id="rId7"/>
      <p:bold r:id="rId8"/>
    </p:embeddedFont>
    <p:embeddedFont>
      <p:font typeface="#9Slide07 HoneyCream" panose="020B0604020202020204" charset="0"/>
      <p:regular r:id="rId9"/>
    </p:embeddedFont>
    <p:embeddedFont>
      <p:font typeface="Cambria" panose="02040503050406030204" pitchFamily="18" charset="0"/>
      <p:regular r:id="rId10"/>
      <p:bold r:id="rId11"/>
      <p:italic r:id="rId12"/>
      <p:boldItalic r:id="rId13"/>
    </p:embeddedFont>
    <p:embeddedFont>
      <p:font typeface="微软雅黑" panose="020B0503020204020204" pitchFamily="34" charset="-122"/>
      <p:regular r:id="rId14"/>
      <p:bold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47" autoAdjust="0"/>
    <p:restoredTop sz="94660"/>
  </p:normalViewPr>
  <p:slideViewPr>
    <p:cSldViewPr snapToGrid="0">
      <p:cViewPr varScale="1">
        <p:scale>
          <a:sx n="88" d="100"/>
          <a:sy n="88" d="100"/>
        </p:scale>
        <p:origin x="49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schemas.openxmlformats.org/officeDocument/2006/relationships/font" Target="fonts/font7.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font" Target="fonts/font1.fntdata"/><Relationship Id="rId12" Type="http://schemas.openxmlformats.org/officeDocument/2006/relationships/font" Target="fonts/font6.fntdata"/><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font" Target="fonts/font9.fntdata"/><Relationship Id="rId10" Type="http://schemas.openxmlformats.org/officeDocument/2006/relationships/font" Target="fonts/font4.fntdata"/><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font" Target="fonts/font3.fntdata"/><Relationship Id="rId14" Type="http://schemas.openxmlformats.org/officeDocument/2006/relationships/font" Target="fonts/font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矩形 7"/>
          <p:cNvSpPr/>
          <p:nvPr userDrawn="1"/>
        </p:nvSpPr>
        <p:spPr>
          <a:xfrm>
            <a:off x="276224" y="302419"/>
            <a:ext cx="11639550" cy="6253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cs typeface="+mn-cs"/>
            </a:endParaRPr>
          </a:p>
        </p:txBody>
      </p:sp>
    </p:spTree>
    <p:extLst>
      <p:ext uri="{BB962C8B-B14F-4D97-AF65-F5344CB8AC3E}">
        <p14:creationId xmlns:p14="http://schemas.microsoft.com/office/powerpoint/2010/main" val="903305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265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4"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6"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290788807"/>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4655" y="2704010"/>
            <a:ext cx="4852747" cy="4852747"/>
          </a:xfrm>
          <a:prstGeom prst="rect">
            <a:avLst/>
          </a:prstGeom>
        </p:spPr>
      </p:pic>
      <p:pic>
        <p:nvPicPr>
          <p:cNvPr id="5" name="Picture 4">
            <a:extLst>
              <a:ext uri="{FF2B5EF4-FFF2-40B4-BE49-F238E27FC236}">
                <a16:creationId xmlns:a16="http://schemas.microsoft.com/office/drawing/2014/main" id="{71720B60-D660-B162-D3C1-B39AC0CCF9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99" y="-33844"/>
            <a:ext cx="1576290" cy="1576290"/>
          </a:xfrm>
          <a:prstGeom prst="rect">
            <a:avLst/>
          </a:prstGeom>
        </p:spPr>
      </p:pic>
      <p:pic>
        <p:nvPicPr>
          <p:cNvPr id="13" name="Picture 12"/>
          <p:cNvPicPr>
            <a:picLocks noChangeAspect="1"/>
          </p:cNvPicPr>
          <p:nvPr/>
        </p:nvPicPr>
        <p:blipFill>
          <a:blip r:embed="rId5"/>
          <a:stretch>
            <a:fillRect/>
          </a:stretch>
        </p:blipFill>
        <p:spPr>
          <a:xfrm>
            <a:off x="1636200" y="1221018"/>
            <a:ext cx="8264766" cy="3909365"/>
          </a:xfrm>
          <a:prstGeom prst="rect">
            <a:avLst/>
          </a:prstGeom>
        </p:spPr>
      </p:pic>
      <p:pic>
        <p:nvPicPr>
          <p:cNvPr id="15" name="Picture 14"/>
          <p:cNvPicPr>
            <a:picLocks noChangeAspect="1"/>
          </p:cNvPicPr>
          <p:nvPr/>
        </p:nvPicPr>
        <p:blipFill>
          <a:blip r:embed="rId6"/>
          <a:stretch>
            <a:fillRect/>
          </a:stretch>
        </p:blipFill>
        <p:spPr>
          <a:xfrm>
            <a:off x="4236312" y="71490"/>
            <a:ext cx="2987299" cy="1365622"/>
          </a:xfrm>
          <a:prstGeom prst="rect">
            <a:avLst/>
          </a:prstGeom>
        </p:spPr>
      </p:pic>
      <p:pic>
        <p:nvPicPr>
          <p:cNvPr id="17" name="Picture 16"/>
          <p:cNvPicPr>
            <a:picLocks noChangeAspect="1"/>
          </p:cNvPicPr>
          <p:nvPr/>
        </p:nvPicPr>
        <p:blipFill>
          <a:blip r:embed="rId7"/>
          <a:stretch>
            <a:fillRect/>
          </a:stretch>
        </p:blipFill>
        <p:spPr>
          <a:xfrm>
            <a:off x="6217684" y="4366422"/>
            <a:ext cx="2011854" cy="1286367"/>
          </a:xfrm>
          <a:prstGeom prst="rect">
            <a:avLst/>
          </a:prstGeom>
        </p:spPr>
      </p:pic>
    </p:spTree>
    <p:extLst>
      <p:ext uri="{BB962C8B-B14F-4D97-AF65-F5344CB8AC3E}">
        <p14:creationId xmlns:p14="http://schemas.microsoft.com/office/powerpoint/2010/main" val="1020518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par>
                                <p:cTn id="12" presetID="42"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484" y="1705506"/>
            <a:ext cx="7484716" cy="4807949"/>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588019" y="379126"/>
            <a:ext cx="11037923" cy="1110040"/>
            <a:chOff x="7055427" y="1629296"/>
            <a:chExt cx="4741382" cy="3940232"/>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62824" y="1629296"/>
              <a:ext cx="4576432" cy="3231882"/>
            </a:xfrm>
            <a:prstGeom prst="rect">
              <a:avLst/>
            </a:prstGeom>
            <a:noFill/>
          </p:spPr>
          <p:txBody>
            <a:bodyPr wrap="square" rtlCol="0">
              <a:spAutoFit/>
            </a:bodyPr>
            <a:lstStyle/>
            <a:p>
              <a:r>
                <a:rPr lang="en-US" sz="3200" b="1">
                  <a:latin typeface="Cambria" panose="02040503050406030204" pitchFamily="18" charset="0"/>
                  <a:ea typeface="Cambria" panose="02040503050406030204" pitchFamily="18" charset="0"/>
                </a:rPr>
                <a:t>a. Em hãy quan sát tranh và cho biết những người trong tranh đang gặp khó khăn gì?</a:t>
              </a:r>
            </a:p>
          </p:txBody>
        </p:sp>
      </p:grpSp>
    </p:spTree>
    <p:extLst>
      <p:ext uri="{BB962C8B-B14F-4D97-AF65-F5344CB8AC3E}">
        <p14:creationId xmlns:p14="http://schemas.microsoft.com/office/powerpoint/2010/main" val="658832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883" y="1237130"/>
            <a:ext cx="6696635" cy="2762157"/>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 r="52783" b="51640"/>
          <a:stretch/>
        </p:blipFill>
        <p:spPr>
          <a:xfrm>
            <a:off x="7449671" y="1310436"/>
            <a:ext cx="4303058" cy="2688851"/>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8421" r="4253" b="52608"/>
          <a:stretch/>
        </p:blipFill>
        <p:spPr>
          <a:xfrm>
            <a:off x="376519" y="4316505"/>
            <a:ext cx="3959632" cy="2191871"/>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46667"/>
          <a:stretch/>
        </p:blipFill>
        <p:spPr>
          <a:xfrm>
            <a:off x="4551304" y="3961012"/>
            <a:ext cx="7201425" cy="2576783"/>
          </a:xfrm>
          <a:prstGeom prst="rect">
            <a:avLst/>
          </a:prstGeom>
        </p:spPr>
      </p:pic>
      <p:grpSp>
        <p:nvGrpSpPr>
          <p:cNvPr id="9" name="Group 8">
            <a:extLst>
              <a:ext uri="{FF2B5EF4-FFF2-40B4-BE49-F238E27FC236}">
                <a16:creationId xmlns:a16="http://schemas.microsoft.com/office/drawing/2014/main" id="{3E543A0B-E972-0D4A-B032-08CCCFDD452B}"/>
              </a:ext>
            </a:extLst>
          </p:cNvPr>
          <p:cNvGrpSpPr/>
          <p:nvPr/>
        </p:nvGrpSpPr>
        <p:grpSpPr>
          <a:xfrm>
            <a:off x="376519" y="174813"/>
            <a:ext cx="11376210" cy="1062318"/>
            <a:chOff x="7055427" y="1629296"/>
            <a:chExt cx="4741382" cy="2887316"/>
          </a:xfrm>
        </p:grpSpPr>
        <p:sp>
          <p:nvSpPr>
            <p:cNvPr id="10"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D4DF022-03B6-2C13-C899-C3F0C93339E7}"/>
                </a:ext>
              </a:extLst>
            </p:cNvPr>
            <p:cNvSpPr txBox="1"/>
            <p:nvPr/>
          </p:nvSpPr>
          <p:spPr>
            <a:xfrm>
              <a:off x="7139520" y="1638984"/>
              <a:ext cx="4599743" cy="2311650"/>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Em hãy nêu những biểu hiện của sự cảm thông, giúp đỡ người có hoàn cảnh khó khăn trong những bức tranh sau.</a:t>
              </a:r>
            </a:p>
          </p:txBody>
        </p:sp>
      </p:grpSp>
    </p:spTree>
    <p:extLst>
      <p:ext uri="{BB962C8B-B14F-4D97-AF65-F5344CB8AC3E}">
        <p14:creationId xmlns:p14="http://schemas.microsoft.com/office/powerpoint/2010/main" val="897801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id="{FF6024D7-54A8-0935-0E31-935975D6B24F}"/>
              </a:ext>
            </a:extLst>
          </p:cNvPr>
          <p:cNvGrpSpPr/>
          <p:nvPr/>
        </p:nvGrpSpPr>
        <p:grpSpPr>
          <a:xfrm>
            <a:off x="3465307" y="400341"/>
            <a:ext cx="4368820" cy="1011745"/>
            <a:chOff x="6697" y="2653"/>
            <a:chExt cx="5278" cy="1635"/>
          </a:xfrm>
        </p:grpSpPr>
        <p:sp>
          <p:nvSpPr>
            <p:cNvPr id="3" name="圆角矩形 7">
              <a:extLst>
                <a:ext uri="{FF2B5EF4-FFF2-40B4-BE49-F238E27FC236}">
                  <a16:creationId xmlns:a16="http://schemas.microsoft.com/office/drawing/2014/main" id="{D536D507-0D48-6466-681C-1E0EA526AB57}"/>
                </a:ext>
              </a:extLst>
            </p:cNvPr>
            <p:cNvSpPr/>
            <p:nvPr/>
          </p:nvSpPr>
          <p:spPr>
            <a:xfrm>
              <a:off x="6905" y="2653"/>
              <a:ext cx="4862" cy="1635"/>
            </a:xfrm>
            <a:prstGeom prst="roundRect">
              <a:avLst>
                <a:gd name="adj" fmla="val 50000"/>
              </a:avLst>
            </a:prstGeom>
            <a:solidFill>
              <a:srgbClr val="FF6699"/>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4" name="文本框 8">
              <a:extLst>
                <a:ext uri="{FF2B5EF4-FFF2-40B4-BE49-F238E27FC236}">
                  <a16:creationId xmlns:a16="http://schemas.microsoft.com/office/drawing/2014/main" id="{6DDA4E0E-6921-572C-A4E3-C325146BC1F1}"/>
                </a:ext>
              </a:extLst>
            </p:cNvPr>
            <p:cNvSpPr txBox="1"/>
            <p:nvPr/>
          </p:nvSpPr>
          <p:spPr>
            <a:xfrm>
              <a:off x="6697"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707923" y="1543891"/>
            <a:ext cx="9883588" cy="4031873"/>
          </a:xfrm>
          <a:prstGeom prst="rect">
            <a:avLst/>
          </a:prstGeom>
          <a:solidFill>
            <a:schemeClr val="bg1">
              <a:alpha val="90000"/>
            </a:schemeClr>
          </a:solidFill>
        </p:spPr>
        <p:txBody>
          <a:bodyPr wrap="square" rtlCol="0">
            <a:spAutoFit/>
          </a:bodyPr>
          <a:lstStyle/>
          <a:p>
            <a:pPr algn="just"/>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bức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tranh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hiện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sự</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giúp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đỡ</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người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hoàn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thức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như</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nấu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cơm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tặng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người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hoàn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nghĩa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tặng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người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nghèo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giúp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đỡ</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bị</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khuyết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lau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dọn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cửa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giúp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cụ</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già</a:t>
            </a:r>
            <a:r>
              <a:rPr lang="en-US" sz="3200" b="1" dirty="0">
                <a:latin typeface="Cambria" panose="02040503050406030204" pitchFamily="18" charset="0"/>
                <a:ea typeface="Cambria" panose="02040503050406030204" pitchFamily="18" charset="0"/>
              </a:rPr>
              <a:t> neo </a:t>
            </a:r>
            <a:r>
              <a:rPr lang="en-US" sz="3200" b="1" dirty="0" err="1">
                <a:latin typeface="Cambria" panose="02040503050406030204" pitchFamily="18" charset="0"/>
                <a:ea typeface="Cambria" panose="02040503050406030204" pitchFamily="18" charset="0"/>
              </a:rPr>
              <a:t>đơn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ủng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hộ</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quần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áo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sách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vở</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sinh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vùng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bị</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lũ</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lụt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quan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tâm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gặp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chuyện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buồn</a:t>
            </a:r>
            <a:r>
              <a:rPr lang="en-US" sz="3200" b="1"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867859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id="{FF6024D7-54A8-0935-0E31-935975D6B24F}"/>
              </a:ext>
            </a:extLst>
          </p:cNvPr>
          <p:cNvGrpSpPr/>
          <p:nvPr/>
        </p:nvGrpSpPr>
        <p:grpSpPr>
          <a:xfrm>
            <a:off x="3465307" y="400341"/>
            <a:ext cx="4368820" cy="1011745"/>
            <a:chOff x="6697" y="2653"/>
            <a:chExt cx="5278" cy="1635"/>
          </a:xfrm>
        </p:grpSpPr>
        <p:sp>
          <p:nvSpPr>
            <p:cNvPr id="3" name="圆角矩形 7">
              <a:extLst>
                <a:ext uri="{FF2B5EF4-FFF2-40B4-BE49-F238E27FC236}">
                  <a16:creationId xmlns:a16="http://schemas.microsoft.com/office/drawing/2014/main" id="{D536D507-0D48-6466-681C-1E0EA526AB57}"/>
                </a:ext>
              </a:extLst>
            </p:cNvPr>
            <p:cNvSpPr/>
            <p:nvPr/>
          </p:nvSpPr>
          <p:spPr>
            <a:xfrm>
              <a:off x="6905" y="2653"/>
              <a:ext cx="4862" cy="1635"/>
            </a:xfrm>
            <a:prstGeom prst="roundRect">
              <a:avLst>
                <a:gd name="adj" fmla="val 50000"/>
              </a:avLst>
            </a:prstGeom>
            <a:solidFill>
              <a:srgbClr val="FF6699"/>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4" name="文本框 8">
              <a:extLst>
                <a:ext uri="{FF2B5EF4-FFF2-40B4-BE49-F238E27FC236}">
                  <a16:creationId xmlns:a16="http://schemas.microsoft.com/office/drawing/2014/main" id="{6DDA4E0E-6921-572C-A4E3-C325146BC1F1}"/>
                </a:ext>
              </a:extLst>
            </p:cNvPr>
            <p:cNvSpPr txBox="1"/>
            <p:nvPr/>
          </p:nvSpPr>
          <p:spPr>
            <a:xfrm>
              <a:off x="6697"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1048870" y="1707776"/>
            <a:ext cx="10125635" cy="3416320"/>
          </a:xfrm>
          <a:prstGeom prst="rect">
            <a:avLst/>
          </a:prstGeom>
          <a:solidFill>
            <a:schemeClr val="bg1">
              <a:alpha val="90000"/>
            </a:schemeClr>
          </a:solidFill>
        </p:spPr>
        <p:txBody>
          <a:bodyPr wrap="square" rtlCol="0">
            <a:spAutoFit/>
          </a:bodyPr>
          <a:lstStyle/>
          <a:p>
            <a:pPr algn="just"/>
            <a:r>
              <a:rPr lang="en-US" sz="3600" b="1" i="1">
                <a:solidFill>
                  <a:srgbClr val="002060"/>
                </a:solidFill>
                <a:latin typeface="Cambria" panose="02040503050406030204" pitchFamily="18" charset="0"/>
                <a:ea typeface="Cambria" panose="02040503050406030204" pitchFamily="18" charset="0"/>
              </a:rPr>
              <a:t>Ngoài những cách trên để thể hiện sự cảm thông, giúp đỡ người có hoàn cảnh khó khăn thì còn có một số cách khác như đưa ra lời khuyên cho những người gặp hoàn cảnh khó khăn; an ủi, bảo vệ những người đang sợ hãi; làm các công việc tình nguyện tại trại trẻ mồ côi,...</a:t>
            </a:r>
            <a:endParaRPr lang="en-US" sz="54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9883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主题​​">
  <a:themeElements>
    <a:clrScheme name="自定义 1">
      <a:dk1>
        <a:sysClr val="windowText" lastClr="000000"/>
      </a:dk1>
      <a:lt1>
        <a:srgbClr val="FFFFFF"/>
      </a:lt1>
      <a:dk2>
        <a:srgbClr val="44546A"/>
      </a:dk2>
      <a:lt2>
        <a:srgbClr val="E7E6E6"/>
      </a:lt2>
      <a:accent1>
        <a:srgbClr val="DC7070"/>
      </a:accent1>
      <a:accent2>
        <a:srgbClr val="3734BE"/>
      </a:accent2>
      <a:accent3>
        <a:srgbClr val="034A90"/>
      </a:accent3>
      <a:accent4>
        <a:srgbClr val="008000"/>
      </a:accent4>
      <a:accent5>
        <a:srgbClr val="1C26E8"/>
      </a:accent5>
      <a:accent6>
        <a:srgbClr val="0944EB"/>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TotalTime>
  <Words>198</Words>
  <Application>Microsoft Office PowerPoint</Application>
  <PresentationFormat>Widescreen</PresentationFormat>
  <Paragraphs>6</Paragraphs>
  <Slides>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字魂179号-正酷波波体</vt:lpstr>
      <vt:lpstr>等线</vt:lpstr>
      <vt:lpstr>Arial</vt:lpstr>
      <vt:lpstr>#9Slide07 HoneyCream</vt:lpstr>
      <vt:lpstr>Cambria</vt:lpstr>
      <vt:lpstr>微软雅黑</vt:lpstr>
      <vt:lpstr>Office 主题​​</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Admin</cp:lastModifiedBy>
  <cp:revision>38</cp:revision>
  <dcterms:created xsi:type="dcterms:W3CDTF">2023-08-22T15:15:32Z</dcterms:created>
  <dcterms:modified xsi:type="dcterms:W3CDTF">2024-10-02T15:11:27Z</dcterms:modified>
</cp:coreProperties>
</file>