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2"/>
  </p:sldMasterIdLst>
  <p:notesMasterIdLst>
    <p:notesMasterId r:id="rId15"/>
  </p:notesMasterIdLst>
  <p:sldIdLst>
    <p:sldId id="296" r:id="rId3"/>
    <p:sldId id="297" r:id="rId4"/>
    <p:sldId id="316" r:id="rId5"/>
    <p:sldId id="294" r:id="rId6"/>
    <p:sldId id="283" r:id="rId7"/>
    <p:sldId id="322" r:id="rId8"/>
    <p:sldId id="317" r:id="rId9"/>
    <p:sldId id="318" r:id="rId10"/>
    <p:sldId id="319" r:id="rId11"/>
    <p:sldId id="288" r:id="rId12"/>
    <p:sldId id="323" r:id="rId13"/>
    <p:sldId id="282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55" d="100"/>
          <a:sy n="55" d="100"/>
        </p:scale>
        <p:origin x="48" y="662"/>
      </p:cViewPr>
      <p:guideLst>
        <p:guide orient="horz" pos="2160"/>
        <p:guide pos="38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412E15-125A-4A36-87A6-68660807AD8B}" type="datetimeFigureOut">
              <a:rPr lang="en-US" smtClean="0"/>
              <a:t>10/16/2020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B898D2-1677-4DA8-A20D-C0C5D373E58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>
                <a:solidFill>
                  <a:prstClr val="black"/>
                </a:solidFill>
                <a:ea typeface="SimSun" panose="02010600030101010101" pitchFamily="2" charset="-122"/>
              </a:rPr>
              <a:t>1</a:t>
            </a:fld>
            <a:endParaRPr lang="zh-CN" altLang="en-US">
              <a:solidFill>
                <a:prstClr val="black"/>
              </a:solidFill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/>
            <a:endParaRPr lang="en-US" altLang="x-none" dirty="0">
              <a:latin typeface="Calibri" panose="020F0502020204030204" pitchFamily="34" charset="0"/>
            </a:endParaRPr>
          </a:p>
        </p:txBody>
      </p:sp>
      <p:sp>
        <p:nvSpPr>
          <p:cNvPr id="9220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en-US" altLang="x-none" sz="1200" dirty="0"/>
              <a:t>3</a:t>
            </a:fld>
            <a:endParaRPr lang="en-US" altLang="x-none" sz="1200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6" name="Google Shape;556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10/16/2020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10/16/2020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10/16/2020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126" name="Google Shape;126;p5"/>
          <p:cNvSpPr/>
          <p:nvPr/>
        </p:nvSpPr>
        <p:spPr>
          <a:xfrm rot="-1209093">
            <a:off x="11292123" y="5438995"/>
            <a:ext cx="905652" cy="82066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5"/>
          <p:cNvSpPr/>
          <p:nvPr/>
        </p:nvSpPr>
        <p:spPr>
          <a:xfrm>
            <a:off x="11578018" y="536089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5"/>
          <p:cNvSpPr/>
          <p:nvPr/>
        </p:nvSpPr>
        <p:spPr>
          <a:xfrm>
            <a:off x="9416645" y="-146300"/>
            <a:ext cx="512617" cy="52480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5"/>
          <p:cNvSpPr/>
          <p:nvPr/>
        </p:nvSpPr>
        <p:spPr>
          <a:xfrm>
            <a:off x="11352533" y="2180867"/>
            <a:ext cx="1066011" cy="1110715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" name="Google Shape;130;p5"/>
          <p:cNvSpPr/>
          <p:nvPr/>
        </p:nvSpPr>
        <p:spPr>
          <a:xfrm rot="3741344">
            <a:off x="11358665" y="1904650"/>
            <a:ext cx="600748" cy="615029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5"/>
          <p:cNvSpPr/>
          <p:nvPr/>
        </p:nvSpPr>
        <p:spPr>
          <a:xfrm>
            <a:off x="9392951" y="1080003"/>
            <a:ext cx="1242053" cy="112549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5"/>
          <p:cNvSpPr/>
          <p:nvPr/>
        </p:nvSpPr>
        <p:spPr>
          <a:xfrm>
            <a:off x="10050466" y="183256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5"/>
          <p:cNvSpPr/>
          <p:nvPr/>
        </p:nvSpPr>
        <p:spPr>
          <a:xfrm rot="-6335216">
            <a:off x="9154434" y="6070214"/>
            <a:ext cx="1196772" cy="88892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" name="Google Shape;134;p5"/>
          <p:cNvSpPr/>
          <p:nvPr/>
        </p:nvSpPr>
        <p:spPr>
          <a:xfrm>
            <a:off x="10549166" y="-173966"/>
            <a:ext cx="1065993" cy="107957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5"/>
          <p:cNvSpPr/>
          <p:nvPr/>
        </p:nvSpPr>
        <p:spPr>
          <a:xfrm rot="-6692267">
            <a:off x="9055853" y="3187153"/>
            <a:ext cx="923320" cy="685812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" name="Google Shape;136;p5"/>
          <p:cNvSpPr/>
          <p:nvPr/>
        </p:nvSpPr>
        <p:spPr>
          <a:xfrm>
            <a:off x="9756737" y="3195233"/>
            <a:ext cx="374668" cy="3835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5"/>
          <p:cNvSpPr/>
          <p:nvPr/>
        </p:nvSpPr>
        <p:spPr>
          <a:xfrm>
            <a:off x="10218184" y="4196534"/>
            <a:ext cx="905659" cy="91719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5"/>
          <p:cNvSpPr/>
          <p:nvPr/>
        </p:nvSpPr>
        <p:spPr>
          <a:xfrm rot="1318871">
            <a:off x="95605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5"/>
          <p:cNvSpPr/>
          <p:nvPr/>
        </p:nvSpPr>
        <p:spPr>
          <a:xfrm>
            <a:off x="103646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5"/>
          <p:cNvSpPr/>
          <p:nvPr/>
        </p:nvSpPr>
        <p:spPr>
          <a:xfrm rot="-548659">
            <a:off x="112977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5"/>
          <p:cNvSpPr/>
          <p:nvPr/>
        </p:nvSpPr>
        <p:spPr>
          <a:xfrm rot="-9290062">
            <a:off x="111410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5"/>
          <p:cNvSpPr/>
          <p:nvPr/>
        </p:nvSpPr>
        <p:spPr>
          <a:xfrm rot="5503490">
            <a:off x="92354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5"/>
          <p:cNvSpPr/>
          <p:nvPr/>
        </p:nvSpPr>
        <p:spPr>
          <a:xfrm>
            <a:off x="9756750" y="33716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5"/>
          <p:cNvSpPr/>
          <p:nvPr/>
        </p:nvSpPr>
        <p:spPr>
          <a:xfrm rot="-830047">
            <a:off x="9262252" y="29385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5"/>
          <p:cNvSpPr/>
          <p:nvPr/>
        </p:nvSpPr>
        <p:spPr>
          <a:xfrm>
            <a:off x="92638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5"/>
          <p:cNvSpPr/>
          <p:nvPr/>
        </p:nvSpPr>
        <p:spPr>
          <a:xfrm rot="8224608">
            <a:off x="104789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5"/>
          <p:cNvSpPr txBox="1">
            <a:spLocks noGrp="1"/>
          </p:cNvSpPr>
          <p:nvPr>
            <p:ph type="title"/>
          </p:nvPr>
        </p:nvSpPr>
        <p:spPr>
          <a:xfrm>
            <a:off x="609600" y="579433"/>
            <a:ext cx="79796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5"/>
          <p:cNvSpPr txBox="1">
            <a:spLocks noGrp="1"/>
          </p:cNvSpPr>
          <p:nvPr>
            <p:ph type="body" idx="1"/>
          </p:nvPr>
        </p:nvSpPr>
        <p:spPr>
          <a:xfrm>
            <a:off x="609600" y="1905000"/>
            <a:ext cx="7979600" cy="42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525145">
              <a:spcBef>
                <a:spcPts val="800"/>
              </a:spcBef>
              <a:spcAft>
                <a:spcPts val="0"/>
              </a:spcAft>
              <a:buSzPts val="2600"/>
              <a:buChar char="༝"/>
              <a:defRPr/>
            </a:lvl1pPr>
            <a:lvl2pPr marL="1219200" lvl="1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2pPr>
            <a:lvl3pPr marL="1828800" lvl="2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3pPr>
            <a:lvl4pPr marL="2438400" lvl="3" indent="-525145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4pPr>
            <a:lvl5pPr marL="3048000" lvl="4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5pPr>
            <a:lvl6pPr marL="3657600" lvl="5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6pPr>
            <a:lvl7pPr marL="4267200" lvl="6" indent="-525145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7pPr>
            <a:lvl8pPr marL="4876800" lvl="7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8pPr>
            <a:lvl9pPr marL="5486400" lvl="8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ith color background 2">
  <p:cSld name="Blank with color background 2"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3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322" name="Google Shape;322;p13"/>
          <p:cNvSpPr/>
          <p:nvPr/>
        </p:nvSpPr>
        <p:spPr>
          <a:xfrm rot="1318871">
            <a:off x="104749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3" name="Google Shape;323;p13"/>
          <p:cNvSpPr/>
          <p:nvPr/>
        </p:nvSpPr>
        <p:spPr>
          <a:xfrm>
            <a:off x="109742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4" name="Google Shape;324;p13"/>
          <p:cNvSpPr/>
          <p:nvPr/>
        </p:nvSpPr>
        <p:spPr>
          <a:xfrm rot="-548659">
            <a:off x="115009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5" name="Google Shape;325;p13"/>
          <p:cNvSpPr/>
          <p:nvPr/>
        </p:nvSpPr>
        <p:spPr>
          <a:xfrm rot="-9290062">
            <a:off x="113442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" name="Google Shape;326;p13"/>
          <p:cNvSpPr/>
          <p:nvPr/>
        </p:nvSpPr>
        <p:spPr>
          <a:xfrm rot="5503490">
            <a:off x="105562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3"/>
          <p:cNvSpPr/>
          <p:nvPr/>
        </p:nvSpPr>
        <p:spPr>
          <a:xfrm>
            <a:off x="10975950" y="35748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3"/>
          <p:cNvSpPr/>
          <p:nvPr/>
        </p:nvSpPr>
        <p:spPr>
          <a:xfrm rot="-830047">
            <a:off x="10481452" y="31417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3"/>
          <p:cNvSpPr/>
          <p:nvPr/>
        </p:nvSpPr>
        <p:spPr>
          <a:xfrm>
            <a:off x="101782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3"/>
          <p:cNvSpPr/>
          <p:nvPr/>
        </p:nvSpPr>
        <p:spPr>
          <a:xfrm rot="8224608">
            <a:off x="110885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10/16/2020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585" y="617538"/>
            <a:ext cx="10390716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6917" y="2017713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60117" y="20177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60117" y="41513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2"/>
          </p:nvPr>
        </p:nvSpPr>
        <p:spPr bwMode="auto">
          <a:xfrm>
            <a:off x="12192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3"/>
          </p:nvPr>
        </p:nvSpPr>
        <p:spPr bwMode="auto">
          <a:xfrm>
            <a:off x="4470400" y="6324600"/>
            <a:ext cx="38608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4"/>
          </p:nvPr>
        </p:nvSpPr>
        <p:spPr bwMode="auto">
          <a:xfrm>
            <a:off x="90424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48DABAE-6ED1-4470-BED8-4E85F157B1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med" advClick="0" advTm="10000">
    <p:blinds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10/16/2020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10/16/2020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10/16/2020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10/16/2020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10/16/2020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10/16/2020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10/16/2020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5F3456-2B02-4FC3-9B3D-9B550E85FD30}" type="datetimeFigureOut">
              <a:rPr lang="en-US" smtClean="0"/>
              <a:t>10/16/2020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1" t="53519" r="1" b="6482"/>
          <a:stretch>
            <a:fillRect/>
          </a:stretch>
        </p:blipFill>
        <p:spPr>
          <a:xfrm>
            <a:off x="10337803" y="3899020"/>
            <a:ext cx="1854200" cy="274320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67" r="82708" b="15370"/>
          <a:stretch>
            <a:fillRect/>
          </a:stretch>
        </p:blipFill>
        <p:spPr>
          <a:xfrm>
            <a:off x="-47848" y="5017155"/>
            <a:ext cx="2108200" cy="889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93"/>
          <a:stretch>
            <a:fillRect/>
          </a:stretch>
        </p:blipFill>
        <p:spPr>
          <a:xfrm>
            <a:off x="0" y="5803899"/>
            <a:ext cx="12192000" cy="1054100"/>
          </a:xfrm>
          <a:prstGeom prst="rect">
            <a:avLst/>
          </a:prstGeom>
        </p:spPr>
      </p:pic>
      <p:pic>
        <p:nvPicPr>
          <p:cNvPr id="14" name="6水果沙拉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89600" y="-1275523"/>
            <a:ext cx="812800" cy="812800"/>
          </a:xfrm>
          <a:prstGeom prst="rect">
            <a:avLst/>
          </a:prstGeom>
        </p:spPr>
      </p:pic>
      <p:sp>
        <p:nvSpPr>
          <p:cNvPr id="21" name="圆角矩形 1"/>
          <p:cNvSpPr/>
          <p:nvPr/>
        </p:nvSpPr>
        <p:spPr>
          <a:xfrm>
            <a:off x="3040641" y="3872105"/>
            <a:ext cx="5421715" cy="1091423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50" rIns="121701" bIns="60850" anchor="ctr"/>
          <a:lstStyle/>
          <a:p>
            <a:pPr algn="ctr" defTabSz="1216660">
              <a:defRPr/>
            </a:pPr>
            <a:r>
              <a:rPr lang="en-US" altLang="zh-CN" sz="4800" b="1">
                <a:solidFill>
                  <a:srgbClr val="FF0000"/>
                </a:solidFill>
              </a:rPr>
              <a:t>TIẾNG VIỆT LỚP 1</a:t>
            </a:r>
            <a:endParaRPr lang="zh-CN" altLang="en-US" sz="4800" b="1">
              <a:solidFill>
                <a:srgbClr val="FF0000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515953" y="3226409"/>
            <a:ext cx="5578883" cy="4238939"/>
          </a:xfrm>
          <a:prstGeom prst="rect">
            <a:avLst/>
          </a:prstGeom>
          <a:noFill/>
        </p:spPr>
        <p:txBody>
          <a:bodyPr spcFirstLastPara="1" wrap="none" lIns="121701" tIns="60850" rIns="121701" bIns="60850">
            <a:prstTxWarp prst="textArchUp">
              <a:avLst>
                <a:gd name="adj" fmla="val 9957375"/>
              </a:avLst>
            </a:prstTxWarp>
            <a:spAutoFit/>
          </a:bodyPr>
          <a:lstStyle/>
          <a:p>
            <a:pPr algn="ctr" defTabSz="1216660">
              <a:defRPr/>
            </a:pPr>
            <a:endParaRPr lang="en-US" sz="6400" b="1" cap="all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0000FF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5" name="文本框 3"/>
          <p:cNvSpPr txBox="1">
            <a:spLocks noChangeArrowheads="1"/>
          </p:cNvSpPr>
          <p:nvPr/>
        </p:nvSpPr>
        <p:spPr bwMode="auto">
          <a:xfrm>
            <a:off x="2956486" y="217184"/>
            <a:ext cx="6772754" cy="584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14" tIns="45718" rIns="91314" bIns="4571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2495"/>
            <a:r>
              <a:rPr lang="en-US" altLang="zh-CN" sz="32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TRƯỜNG TIỂU HỌC NGỌC THỤY</a:t>
            </a:r>
            <a:endParaRPr lang="zh-CN" altLang="en-US" sz="3200" b="1" dirty="0">
              <a:solidFill>
                <a:srgbClr val="C00000"/>
              </a:solidFill>
              <a:latin typeface="Tahoma" panose="020B0604030504040204" pitchFamily="34" charset="0"/>
              <a:ea typeface="Microsoft YaHei" panose="020B0503020204020204" pitchFamily="34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13" name="WordArt 6"/>
          <p:cNvSpPr>
            <a:spLocks noChangeArrowheads="1" noChangeShapeType="1" noTextEdit="1"/>
          </p:cNvSpPr>
          <p:nvPr/>
        </p:nvSpPr>
        <p:spPr bwMode="auto">
          <a:xfrm>
            <a:off x="1419228" y="1676403"/>
            <a:ext cx="9156973" cy="5482828"/>
          </a:xfrm>
          <a:prstGeom prst="rect">
            <a:avLst/>
          </a:prstGeom>
        </p:spPr>
        <p:txBody>
          <a:bodyPr spcFirstLastPara="1" wrap="none" lIns="91314" tIns="45718" rIns="91314" bIns="45718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912495"/>
            <a:r>
              <a:rPr lang="en-US" sz="3600" b="1" kern="1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EM ĐẾN VỚI TIẾT</a:t>
            </a:r>
            <a:endParaRPr lang="en-US" sz="3600" b="1" kern="10" dirty="0">
              <a:ln w="9525">
                <a:solidFill>
                  <a:srgbClr val="993366"/>
                </a:solidFill>
                <a:round/>
              </a:ln>
              <a:solidFill>
                <a:srgbClr val="0000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16" name="图片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6293" y="0"/>
            <a:ext cx="2305707" cy="43142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fad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1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1" grpId="0" animBg="1"/>
      <p:bldP spid="15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hought Bubble: Cloud 2"/>
          <p:cNvSpPr/>
          <p:nvPr/>
        </p:nvSpPr>
        <p:spPr>
          <a:xfrm>
            <a:off x="884419" y="1523082"/>
            <a:ext cx="7809876" cy="3048917"/>
          </a:xfrm>
          <a:prstGeom prst="cloudCallout">
            <a:avLst>
              <a:gd name="adj1" fmla="val -36218"/>
              <a:gd name="adj2" fmla="val 3432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0" name="Google Shape;560;p37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>
              <a:buClr>
                <a:srgbClr val="000000"/>
              </a:buClr>
            </a:pPr>
            <a:fld id="{00000000-1234-1234-1234-123412341234}" type="slidenum">
              <a:rPr lang="en-GB" kern="0">
                <a:solidFill>
                  <a:srgbClr val="65677F"/>
                </a:solidFill>
              </a:rPr>
              <a:t>10</a:t>
            </a:fld>
            <a:endParaRPr kern="0">
              <a:solidFill>
                <a:srgbClr val="65677F"/>
              </a:solidFill>
            </a:endParaRPr>
          </a:p>
        </p:txBody>
      </p:sp>
      <p:sp>
        <p:nvSpPr>
          <p:cNvPr id="10" name="Google Shape;461;p28"/>
          <p:cNvSpPr txBox="1"/>
          <p:nvPr/>
        </p:nvSpPr>
        <p:spPr>
          <a:xfrm>
            <a:off x="1218505" y="2190146"/>
            <a:ext cx="7141703" cy="2142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66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Đọc</a:t>
            </a:r>
            <a:endParaRPr lang="en-US" sz="48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FF76512-1077-4582-A319-287B97D1A5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083" y="274632"/>
            <a:ext cx="10966245" cy="52116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4CC7FEB-C932-4CB0-AD2C-93C8D261FF80}"/>
              </a:ext>
            </a:extLst>
          </p:cNvPr>
          <p:cNvSpPr txBox="1"/>
          <p:nvPr/>
        </p:nvSpPr>
        <p:spPr>
          <a:xfrm>
            <a:off x="1150375" y="5506150"/>
            <a:ext cx="102550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Nghỉ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hè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bố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cho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Hà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về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thăm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quê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Quê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Hà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là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xứ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sở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của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dừa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91948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3"/>
          <p:cNvSpPr>
            <a:spLocks noGrp="1"/>
          </p:cNvSpPr>
          <p:nvPr>
            <p:ph type="title"/>
          </p:nvPr>
        </p:nvSpPr>
        <p:spPr>
          <a:xfrm>
            <a:off x="1465007" y="2114346"/>
            <a:ext cx="9763432" cy="2349500"/>
          </a:xfrm>
        </p:spPr>
        <p:txBody>
          <a:bodyPr vert="horz" wrap="square" lIns="91440" tIns="45720" rIns="91440" bIns="45720" anchor="ctr"/>
          <a:lstStyle/>
          <a:p>
            <a:r>
              <a:rPr lang="en-US" altLang="x-none" sz="5400" b="1" dirty="0" err="1">
                <a:solidFill>
                  <a:srgbClr val="FF0000"/>
                </a:solidFill>
              </a:rPr>
              <a:t>Cám</a:t>
            </a:r>
            <a:r>
              <a:rPr lang="en-US" altLang="x-none" sz="5400" b="1" dirty="0">
                <a:solidFill>
                  <a:srgbClr val="FF0000"/>
                </a:solidFill>
              </a:rPr>
              <a:t> </a:t>
            </a:r>
            <a:r>
              <a:rPr lang="en-US" altLang="x-none" sz="5400" b="1" dirty="0" err="1">
                <a:solidFill>
                  <a:srgbClr val="FF0000"/>
                </a:solidFill>
              </a:rPr>
              <a:t>ơn</a:t>
            </a:r>
            <a:r>
              <a:rPr lang="en-US" altLang="x-none" sz="5400" b="1" dirty="0">
                <a:solidFill>
                  <a:srgbClr val="FF0000"/>
                </a:solidFill>
              </a:rPr>
              <a:t> </a:t>
            </a:r>
            <a:r>
              <a:rPr lang="en-US" altLang="x-none" sz="5400" b="1" dirty="0" err="1">
                <a:solidFill>
                  <a:srgbClr val="FF0000"/>
                </a:solidFill>
              </a:rPr>
              <a:t>các</a:t>
            </a:r>
            <a:r>
              <a:rPr lang="en-US" altLang="x-none" sz="5400" b="1" dirty="0">
                <a:solidFill>
                  <a:srgbClr val="FF0000"/>
                </a:solidFill>
              </a:rPr>
              <a:t> con </a:t>
            </a:r>
            <a:r>
              <a:rPr lang="en-US" altLang="x-none" sz="5400" b="1" dirty="0" err="1">
                <a:solidFill>
                  <a:srgbClr val="FF0000"/>
                </a:solidFill>
              </a:rPr>
              <a:t>học</a:t>
            </a:r>
            <a:r>
              <a:rPr lang="en-US" altLang="x-none" sz="5400" b="1" dirty="0">
                <a:solidFill>
                  <a:srgbClr val="FF0000"/>
                </a:solidFill>
              </a:rPr>
              <a:t> </a:t>
            </a:r>
            <a:r>
              <a:rPr lang="en-US" altLang="x-none" sz="5400" b="1" dirty="0" err="1">
                <a:solidFill>
                  <a:srgbClr val="FF0000"/>
                </a:solidFill>
              </a:rPr>
              <a:t>sinh</a:t>
            </a:r>
            <a:r>
              <a:rPr lang="en-US" altLang="x-none" sz="5400" b="1" dirty="0">
                <a:solidFill>
                  <a:srgbClr val="FF0000"/>
                </a:solidFill>
              </a:rPr>
              <a:t> </a:t>
            </a:r>
            <a:r>
              <a:rPr lang="en-US" altLang="x-none" sz="5400" b="1" dirty="0" err="1">
                <a:solidFill>
                  <a:srgbClr val="FF0000"/>
                </a:solidFill>
              </a:rPr>
              <a:t>thân</a:t>
            </a:r>
            <a:r>
              <a:rPr lang="en-US" altLang="x-none" sz="5400" b="1" dirty="0">
                <a:solidFill>
                  <a:srgbClr val="FF0000"/>
                </a:solidFill>
              </a:rPr>
              <a:t> </a:t>
            </a:r>
            <a:r>
              <a:rPr lang="en-US" altLang="x-none" sz="5400" b="1" dirty="0" err="1">
                <a:solidFill>
                  <a:srgbClr val="FF0000"/>
                </a:solidFill>
              </a:rPr>
              <a:t>mến</a:t>
            </a:r>
            <a:endParaRPr lang="en-US" altLang="x-none" sz="5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wheel spokes="8"/>
    <p:sndAc>
      <p:stSnd>
        <p:snd r:embed="rId2" name="chimes.wav"/>
      </p:stSnd>
    </p:sndAc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26461" y="34192"/>
            <a:ext cx="8342219" cy="1900445"/>
          </a:xfrm>
          <a:prstGeom prst="rect">
            <a:avLst/>
          </a:prstGeom>
        </p:spPr>
      </p:pic>
      <p:sp>
        <p:nvSpPr>
          <p:cNvPr id="2" name="Google Shape;461;p28"/>
          <p:cNvSpPr txBox="1"/>
          <p:nvPr/>
        </p:nvSpPr>
        <p:spPr>
          <a:xfrm>
            <a:off x="1613747" y="2905800"/>
            <a:ext cx="8964506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8800" b="1" kern="0" dirty="0" err="1">
                <a:solidFill>
                  <a:srgbClr val="FF0000"/>
                </a:solidFill>
                <a:latin typeface=".VnAvant" panose="020B7200000000000000" charset="0"/>
                <a:cs typeface=".VnAvant" panose="020B7200000000000000" charset="0"/>
              </a:rPr>
              <a:t>Bài</a:t>
            </a:r>
            <a:r>
              <a:rPr lang="en-US" sz="8800" b="1" kern="0" dirty="0">
                <a:solidFill>
                  <a:srgbClr val="FF0000"/>
                </a:solidFill>
                <a:latin typeface=".VnAvant" panose="020B7200000000000000" charset="0"/>
                <a:cs typeface=".VnAvant" panose="020B7200000000000000" charset="0"/>
              </a:rPr>
              <a:t> 27: V </a:t>
            </a:r>
            <a:r>
              <a:rPr lang="en-US" sz="8800" b="1" kern="0" dirty="0" err="1">
                <a:solidFill>
                  <a:srgbClr val="FF0000"/>
                </a:solidFill>
                <a:latin typeface=".VnAvant" panose="020B7200000000000000" charset="0"/>
                <a:cs typeface=".VnAvant" panose="020B7200000000000000" charset="0"/>
              </a:rPr>
              <a:t>v</a:t>
            </a:r>
            <a:r>
              <a:rPr lang="en-US" sz="8800" b="1" kern="0" dirty="0">
                <a:solidFill>
                  <a:srgbClr val="FF0000"/>
                </a:solidFill>
                <a:latin typeface=".VnAvant" panose="020B7200000000000000" charset="0"/>
                <a:cs typeface=".VnAvant" panose="020B7200000000000000" charset="0"/>
              </a:rPr>
              <a:t> , X </a:t>
            </a:r>
            <a:r>
              <a:rPr lang="en-US" sz="8800" b="1" kern="0" dirty="0" err="1">
                <a:solidFill>
                  <a:srgbClr val="FF0000"/>
                </a:solidFill>
                <a:latin typeface=".VnAvant" panose="020B7200000000000000" charset="0"/>
                <a:cs typeface=".VnAvant" panose="020B7200000000000000" charset="0"/>
              </a:rPr>
              <a:t>x</a:t>
            </a:r>
            <a:r>
              <a:rPr lang="en-US" sz="8800" b="1" kern="0" dirty="0">
                <a:solidFill>
                  <a:srgbClr val="FF0000"/>
                </a:solidFill>
                <a:latin typeface=".VnAvant" panose="020B7200000000000000" charset="0"/>
                <a:cs typeface=".VnAvant" panose="020B7200000000000000" charset="0"/>
              </a:rPr>
              <a:t>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/>
          <p:nvPr/>
        </p:nvSpPr>
        <p:spPr>
          <a:xfrm>
            <a:off x="2927350" y="5318760"/>
            <a:ext cx="6445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Hà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vẽ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xe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đạp</a:t>
            </a:r>
            <a:endParaRPr lang="en-US" sz="4000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7" name="Picture 6" descr="A picture containing toy, clock, drawing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690" y="258618"/>
            <a:ext cx="10437091" cy="510899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49299" y="780580"/>
            <a:ext cx="450937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v</a:t>
            </a:r>
          </a:p>
        </p:txBody>
      </p:sp>
      <p:sp>
        <p:nvSpPr>
          <p:cNvPr id="5" name="Rectangle: Rounded Corners 4"/>
          <p:cNvSpPr/>
          <p:nvPr/>
        </p:nvSpPr>
        <p:spPr>
          <a:xfrm>
            <a:off x="963737" y="611138"/>
            <a:ext cx="1427967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Arial-SGK-TV" pitchFamily="2" charset="0"/>
                <a:cs typeface="Arial-SGK-TV" pitchFamily="2" charset="0"/>
              </a:rPr>
              <a:t>Đọc</a:t>
            </a:r>
          </a:p>
        </p:txBody>
      </p:sp>
      <p:sp>
        <p:nvSpPr>
          <p:cNvPr id="6" name="Oval 5"/>
          <p:cNvSpPr/>
          <p:nvPr/>
        </p:nvSpPr>
        <p:spPr>
          <a:xfrm>
            <a:off x="688164" y="611138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2</a:t>
            </a:r>
          </a:p>
        </p:txBody>
      </p:sp>
      <p:graphicFrame>
        <p:nvGraphicFramePr>
          <p:cNvPr id="7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3815469"/>
              </p:ext>
            </p:extLst>
          </p:nvPr>
        </p:nvGraphicFramePr>
        <p:xfrm>
          <a:off x="2511522" y="1778610"/>
          <a:ext cx="2859062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5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95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52648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chemeClr val="tx1"/>
                          </a:solidFill>
                          <a:latin typeface=".VnAvant" panose="020B7200000000000000" charset="0"/>
                          <a:cs typeface=".VnAvant" panose="020B7200000000000000" charset="0"/>
                        </a:rPr>
                        <a:t>v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rgbClr val="FF0000"/>
                          </a:solidFill>
                          <a:latin typeface=".VnAvant" panose="020B7200000000000000" charset="0"/>
                          <a:cs typeface=".VnAvant" panose="020B7200000000000000" charset="0"/>
                        </a:rPr>
                        <a:t>e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2511522" y="2600786"/>
            <a:ext cx="2859062" cy="6400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vẽ</a:t>
            </a:r>
          </a:p>
        </p:txBody>
      </p:sp>
      <p:graphicFrame>
        <p:nvGraphicFramePr>
          <p:cNvPr id="9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8392544"/>
              </p:ext>
            </p:extLst>
          </p:nvPr>
        </p:nvGraphicFramePr>
        <p:xfrm>
          <a:off x="7275678" y="1811058"/>
          <a:ext cx="2859062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5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95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8259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chemeClr val="tx1"/>
                          </a:solidFill>
                          <a:latin typeface=".VnAvant" panose="020B7200000000000000" charset="0"/>
                          <a:cs typeface=".VnAvant" panose="020B7200000000000000" charset="0"/>
                        </a:rPr>
                        <a:t>x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rgbClr val="FF0000"/>
                          </a:solidFill>
                          <a:latin typeface=".VnAvant" panose="020B7200000000000000" charset="0"/>
                          <a:cs typeface=".VnAvant" panose="020B7200000000000000" charset="0"/>
                        </a:rPr>
                        <a:t>e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8360999" y="834154"/>
            <a:ext cx="450937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x</a:t>
            </a:r>
          </a:p>
        </p:txBody>
      </p:sp>
      <p:sp>
        <p:nvSpPr>
          <p:cNvPr id="3" name="Rectangle 7"/>
          <p:cNvSpPr/>
          <p:nvPr/>
        </p:nvSpPr>
        <p:spPr>
          <a:xfrm>
            <a:off x="7275292" y="2739851"/>
            <a:ext cx="2859062" cy="6400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xe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788230" y="3710092"/>
            <a:ext cx="12062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Arial-SGK-TV" pitchFamily="2" charset="0"/>
                <a:cs typeface="Arial-SGK-TV" pitchFamily="2" charset="0"/>
              </a:rPr>
              <a:t>võ</a:t>
            </a:r>
            <a:endParaRPr lang="en-US" sz="48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926328" y="3779832"/>
            <a:ext cx="1800157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Arial-SGK-TV" pitchFamily="2" charset="0"/>
                <a:cs typeface="Arial-SGK-TV" pitchFamily="2" charset="0"/>
              </a:rPr>
              <a:t>x­ưa</a:t>
            </a:r>
            <a:r>
              <a:rPr lang="en-US" sz="4800" b="1" dirty="0">
                <a:latin typeface="Arial-SGK-TV" pitchFamily="2" charset="0"/>
                <a:cs typeface="Arial-SGK-TV" pitchFamily="2" charset="0"/>
              </a:rPr>
              <a:t>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458324" y="3779833"/>
            <a:ext cx="1237878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Arial-SGK-TV" pitchFamily="2" charset="0"/>
                <a:cs typeface="Arial-SGK-TV" pitchFamily="2" charset="0"/>
              </a:rPr>
              <a:t>xứ</a:t>
            </a:r>
            <a:endParaRPr lang="en-US" sz="48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72560" y="3751791"/>
            <a:ext cx="134546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Arial-SGK-TV" pitchFamily="2" charset="0"/>
                <a:cs typeface="Arial-SGK-TV" pitchFamily="2" charset="0"/>
              </a:rPr>
              <a:t>xỉa</a:t>
            </a:r>
            <a:endParaRPr lang="en-US" sz="48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603414" y="3751792"/>
            <a:ext cx="14894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Arial-SGK-TV" pitchFamily="2" charset="0"/>
                <a:cs typeface="Arial-SGK-TV" pitchFamily="2" charset="0"/>
              </a:rPr>
              <a:t>vua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186136" y="3710091"/>
            <a:ext cx="15098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Arial-SGK-TV" pitchFamily="2" charset="0"/>
                <a:cs typeface="Arial-SGK-TV" pitchFamily="2" charset="0"/>
              </a:rPr>
              <a:t>vở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8" grpId="0" bldLvl="0" animBg="1"/>
      <p:bldP spid="11" grpId="0"/>
      <p:bldP spid="3" grpId="0" bldLvl="0" animBg="1"/>
      <p:bldP spid="2" grpId="0"/>
      <p:bldP spid="12" grpId="0"/>
      <p:bldP spid="13" grpId="0"/>
      <p:bldP spid="14" grpId="0"/>
      <p:bldP spid="15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458" y="60890"/>
            <a:ext cx="3607874" cy="33556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1932" y="86015"/>
            <a:ext cx="2952496" cy="32672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9782" y="66523"/>
            <a:ext cx="2952496" cy="32632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062" y="3214697"/>
            <a:ext cx="3539508" cy="32258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49299" y="300293"/>
            <a:ext cx="830337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v</a:t>
            </a:r>
          </a:p>
        </p:txBody>
      </p:sp>
      <p:graphicFrame>
        <p:nvGraphicFramePr>
          <p:cNvPr id="7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8642966"/>
              </p:ext>
            </p:extLst>
          </p:nvPr>
        </p:nvGraphicFramePr>
        <p:xfrm>
          <a:off x="2511522" y="1298323"/>
          <a:ext cx="2859062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5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95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52648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rgbClr val="0070C0"/>
                          </a:solidFill>
                          <a:latin typeface=".VnAvant" panose="020B7200000000000000" charset="0"/>
                          <a:cs typeface=".VnAvant" panose="020B7200000000000000" charset="0"/>
                        </a:rPr>
                        <a:t>v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rgbClr val="FF0000"/>
                          </a:solidFill>
                          <a:latin typeface=".VnAvant" panose="020B7200000000000000" charset="0"/>
                          <a:cs typeface=".VnAvant" panose="020B7200000000000000" charset="0"/>
                        </a:rPr>
                        <a:t>e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2511522" y="2120499"/>
            <a:ext cx="2859062" cy="6400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vẽ</a:t>
            </a:r>
          </a:p>
        </p:txBody>
      </p:sp>
      <p:graphicFrame>
        <p:nvGraphicFramePr>
          <p:cNvPr id="9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6423753"/>
              </p:ext>
            </p:extLst>
          </p:nvPr>
        </p:nvGraphicFramePr>
        <p:xfrm>
          <a:off x="7275678" y="1330771"/>
          <a:ext cx="2859062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5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95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8259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rgbClr val="0070C0"/>
                          </a:solidFill>
                          <a:latin typeface=".VnAvant" panose="020B7200000000000000" charset="0"/>
                          <a:cs typeface=".VnAvant" panose="020B7200000000000000" charset="0"/>
                        </a:rPr>
                        <a:t>x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rgbClr val="FF0000"/>
                          </a:solidFill>
                          <a:latin typeface=".VnAvant" panose="020B7200000000000000" charset="0"/>
                          <a:cs typeface=".VnAvant" panose="020B7200000000000000" charset="0"/>
                        </a:rPr>
                        <a:t>e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8314818" y="300293"/>
            <a:ext cx="1106274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x</a:t>
            </a:r>
          </a:p>
        </p:txBody>
      </p:sp>
      <p:sp>
        <p:nvSpPr>
          <p:cNvPr id="3" name="Rectangle 7"/>
          <p:cNvSpPr/>
          <p:nvPr/>
        </p:nvSpPr>
        <p:spPr>
          <a:xfrm>
            <a:off x="7275292" y="2259564"/>
            <a:ext cx="2859062" cy="6400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xe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29249" y="3229805"/>
            <a:ext cx="12062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võ</a:t>
            </a:r>
            <a:endParaRPr lang="en-US" sz="4800" b="1" dirty="0">
              <a:solidFill>
                <a:srgbClr val="0070C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067347" y="3299545"/>
            <a:ext cx="1800157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x­ưa</a:t>
            </a:r>
            <a:r>
              <a:rPr lang="en-US" sz="48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599343" y="3299546"/>
            <a:ext cx="1237878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xứ</a:t>
            </a:r>
            <a:endParaRPr lang="en-US" sz="4800" b="1" dirty="0">
              <a:solidFill>
                <a:srgbClr val="0070C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613579" y="3271504"/>
            <a:ext cx="134546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xỉa</a:t>
            </a:r>
            <a:endParaRPr lang="en-US" sz="4800" b="1" dirty="0">
              <a:solidFill>
                <a:srgbClr val="0070C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44433" y="3271505"/>
            <a:ext cx="14894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vua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327155" y="3229804"/>
            <a:ext cx="15098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vở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F32F66D-A2F5-40A1-ACD6-716E245C9F24}"/>
              </a:ext>
            </a:extLst>
          </p:cNvPr>
          <p:cNvSpPr txBox="1"/>
          <p:nvPr/>
        </p:nvSpPr>
        <p:spPr>
          <a:xfrm>
            <a:off x="929249" y="4688195"/>
            <a:ext cx="108028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vở</a:t>
            </a:r>
            <a:r>
              <a:rPr lang="en-US" sz="48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vẽ</a:t>
            </a:r>
            <a:r>
              <a:rPr lang="en-US" sz="48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		</a:t>
            </a:r>
            <a:r>
              <a:rPr lang="en-US" sz="4800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vỉa</a:t>
            </a:r>
            <a:r>
              <a:rPr lang="en-US" sz="48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hè</a:t>
            </a:r>
            <a:r>
              <a:rPr lang="en-US" sz="48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	</a:t>
            </a:r>
            <a:r>
              <a:rPr lang="en-US" sz="4800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xe</a:t>
            </a:r>
            <a:r>
              <a:rPr lang="en-US" sz="48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lu</a:t>
            </a:r>
            <a:r>
              <a:rPr lang="en-US" sz="48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		</a:t>
            </a:r>
            <a:r>
              <a:rPr lang="en-US" sz="4800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thị</a:t>
            </a:r>
            <a:r>
              <a:rPr lang="en-US" sz="48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xã</a:t>
            </a:r>
            <a:endParaRPr lang="en-US" sz="4800" b="1" dirty="0">
              <a:solidFill>
                <a:srgbClr val="0070C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66955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4950" y="2543175"/>
            <a:ext cx="9182100" cy="177165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31200" y="0"/>
            <a:ext cx="6858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x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54888" y="-95693"/>
            <a:ext cx="6858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0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106</Words>
  <Application>Microsoft Office PowerPoint</Application>
  <PresentationFormat>Widescreen</PresentationFormat>
  <Paragraphs>42</Paragraphs>
  <Slides>12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.VnAvant</vt:lpstr>
      <vt:lpstr>Arial</vt:lpstr>
      <vt:lpstr>Arial-SGK-TV</vt:lpstr>
      <vt:lpstr>Calibri</vt:lpstr>
      <vt:lpstr>Calibri Light</vt:lpstr>
      <vt:lpstr>Chivo Light</vt:lpstr>
      <vt:lpstr>Tahoma</vt:lpstr>
      <vt:lpstr>Times New Roman</vt:lpstr>
      <vt:lpstr>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Cám ơn các con học sinh thân mến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admin</cp:lastModifiedBy>
  <cp:revision>39</cp:revision>
  <dcterms:created xsi:type="dcterms:W3CDTF">2020-08-13T09:32:00Z</dcterms:created>
  <dcterms:modified xsi:type="dcterms:W3CDTF">2020-10-16T16:03:31Z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