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0" r:id="rId2"/>
    <p:sldId id="2007577378" r:id="rId3"/>
    <p:sldId id="331" r:id="rId4"/>
    <p:sldId id="2007577382" r:id="rId5"/>
    <p:sldId id="2007577381" r:id="rId6"/>
    <p:sldId id="2007577384" r:id="rId7"/>
    <p:sldId id="2007577402" r:id="rId8"/>
    <p:sldId id="2007577403" r:id="rId9"/>
    <p:sldId id="2007577404" r:id="rId10"/>
    <p:sldId id="2007577405" r:id="rId11"/>
    <p:sldId id="2007577389" r:id="rId12"/>
    <p:sldId id="2007577383" r:id="rId13"/>
    <p:sldId id="2007577406" r:id="rId14"/>
    <p:sldId id="2007577407" r:id="rId15"/>
    <p:sldId id="2007577408" r:id="rId16"/>
    <p:sldId id="2007577409" r:id="rId17"/>
    <p:sldId id="2007577410" r:id="rId18"/>
    <p:sldId id="2007577411" r:id="rId19"/>
    <p:sldId id="2007577412" r:id="rId20"/>
    <p:sldId id="20075774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E7F7"/>
    <a:srgbClr val="F9D7F2"/>
    <a:srgbClr val="E3FDCB"/>
    <a:srgbClr val="FCA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106"/>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A939-EDDC-454E-95D3-1907517DCAE1}"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3AD0-4195-4F01-9162-A153DBFB8905}" type="slidenum">
              <a:rPr lang="en-US" smtClean="0"/>
              <a:t>‹#›</a:t>
            </a:fld>
            <a:endParaRPr lang="en-US"/>
          </a:p>
        </p:txBody>
      </p:sp>
    </p:spTree>
    <p:extLst>
      <p:ext uri="{BB962C8B-B14F-4D97-AF65-F5344CB8AC3E}">
        <p14:creationId xmlns:p14="http://schemas.microsoft.com/office/powerpoint/2010/main" val="10863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
        <p:nvSpPr>
          <p:cNvPr id="6" name="Notes Placeholder 5">
            <a:extLst>
              <a:ext uri="{FF2B5EF4-FFF2-40B4-BE49-F238E27FC236}">
                <a16:creationId xmlns="" xmlns:a16="http://schemas.microsoft.com/office/drawing/2014/main" id="{DF2F0FD8-B2B7-A861-CDD9-BB7D5144ADCE}"/>
              </a:ext>
            </a:extLst>
          </p:cNvPr>
          <p:cNvSpPr>
            <a:spLocks noGrp="1"/>
          </p:cNvSpPr>
          <p:nvPr>
            <p:ph type="body" sz="quarter" idx="3"/>
          </p:nvPr>
        </p:nvSpPr>
        <p:spPr/>
        <p:txBody>
          <a:bodyPr/>
          <a:lstStyle/>
          <a:p>
            <a:endParaRPr lang="vi-VN"/>
          </a:p>
        </p:txBody>
      </p:sp>
    </p:spTree>
    <p:extLst>
      <p:ext uri="{BB962C8B-B14F-4D97-AF65-F5344CB8AC3E}">
        <p14:creationId xmlns:p14="http://schemas.microsoft.com/office/powerpoint/2010/main" val="207947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10</a:t>
            </a:fld>
            <a:endParaRPr lang="en-US"/>
          </a:p>
        </p:txBody>
      </p:sp>
    </p:spTree>
    <p:extLst>
      <p:ext uri="{BB962C8B-B14F-4D97-AF65-F5344CB8AC3E}">
        <p14:creationId xmlns:p14="http://schemas.microsoft.com/office/powerpoint/2010/main" val="172815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11</a:t>
            </a:fld>
            <a:endParaRPr lang="en-US"/>
          </a:p>
        </p:txBody>
      </p:sp>
    </p:spTree>
    <p:extLst>
      <p:ext uri="{BB962C8B-B14F-4D97-AF65-F5344CB8AC3E}">
        <p14:creationId xmlns:p14="http://schemas.microsoft.com/office/powerpoint/2010/main" val="83199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12</a:t>
            </a:fld>
            <a:endParaRPr lang="en-US"/>
          </a:p>
        </p:txBody>
      </p:sp>
    </p:spTree>
    <p:extLst>
      <p:ext uri="{BB962C8B-B14F-4D97-AF65-F5344CB8AC3E}">
        <p14:creationId xmlns:p14="http://schemas.microsoft.com/office/powerpoint/2010/main" val="366343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13</a:t>
            </a:fld>
            <a:endParaRPr lang="en-US"/>
          </a:p>
        </p:txBody>
      </p:sp>
    </p:spTree>
    <p:extLst>
      <p:ext uri="{BB962C8B-B14F-4D97-AF65-F5344CB8AC3E}">
        <p14:creationId xmlns:p14="http://schemas.microsoft.com/office/powerpoint/2010/main" val="303152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14</a:t>
            </a:fld>
            <a:endParaRPr lang="en-US"/>
          </a:p>
        </p:txBody>
      </p:sp>
    </p:spTree>
    <p:extLst>
      <p:ext uri="{BB962C8B-B14F-4D97-AF65-F5344CB8AC3E}">
        <p14:creationId xmlns:p14="http://schemas.microsoft.com/office/powerpoint/2010/main" val="338309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15</a:t>
            </a:fld>
            <a:endParaRPr lang="en-US"/>
          </a:p>
        </p:txBody>
      </p:sp>
    </p:spTree>
    <p:extLst>
      <p:ext uri="{BB962C8B-B14F-4D97-AF65-F5344CB8AC3E}">
        <p14:creationId xmlns:p14="http://schemas.microsoft.com/office/powerpoint/2010/main" val="293669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16</a:t>
            </a:fld>
            <a:endParaRPr lang="en-US"/>
          </a:p>
        </p:txBody>
      </p:sp>
    </p:spTree>
    <p:extLst>
      <p:ext uri="{BB962C8B-B14F-4D97-AF65-F5344CB8AC3E}">
        <p14:creationId xmlns:p14="http://schemas.microsoft.com/office/powerpoint/2010/main" val="221153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17</a:t>
            </a:fld>
            <a:endParaRPr lang="en-US"/>
          </a:p>
        </p:txBody>
      </p:sp>
    </p:spTree>
    <p:extLst>
      <p:ext uri="{BB962C8B-B14F-4D97-AF65-F5344CB8AC3E}">
        <p14:creationId xmlns:p14="http://schemas.microsoft.com/office/powerpoint/2010/main" val="115730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18</a:t>
            </a:fld>
            <a:endParaRPr lang="en-US"/>
          </a:p>
        </p:txBody>
      </p:sp>
    </p:spTree>
    <p:extLst>
      <p:ext uri="{BB962C8B-B14F-4D97-AF65-F5344CB8AC3E}">
        <p14:creationId xmlns:p14="http://schemas.microsoft.com/office/powerpoint/2010/main" val="200720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19</a:t>
            </a:fld>
            <a:endParaRPr lang="en-US"/>
          </a:p>
        </p:txBody>
      </p:sp>
    </p:spTree>
    <p:extLst>
      <p:ext uri="{BB962C8B-B14F-4D97-AF65-F5344CB8AC3E}">
        <p14:creationId xmlns:p14="http://schemas.microsoft.com/office/powerpoint/2010/main" val="56644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2</a:t>
            </a:fld>
            <a:endParaRPr lang="en-US"/>
          </a:p>
        </p:txBody>
      </p:sp>
    </p:spTree>
    <p:extLst>
      <p:ext uri="{BB962C8B-B14F-4D97-AF65-F5344CB8AC3E}">
        <p14:creationId xmlns:p14="http://schemas.microsoft.com/office/powerpoint/2010/main" val="207412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B333AD0-4195-4F01-9162-A153DBFB8905}" type="slidenum">
              <a:rPr lang="en-US" smtClean="0"/>
              <a:t>20</a:t>
            </a:fld>
            <a:endParaRPr lang="en-US"/>
          </a:p>
        </p:txBody>
      </p:sp>
      <p:sp>
        <p:nvSpPr>
          <p:cNvPr id="6" name="Notes Placeholder 5">
            <a:extLst>
              <a:ext uri="{FF2B5EF4-FFF2-40B4-BE49-F238E27FC236}">
                <a16:creationId xmlns="" xmlns:a16="http://schemas.microsoft.com/office/drawing/2014/main" id="{19FFD2A4-CAEF-87CD-574C-DBC8FEA1F5F7}"/>
              </a:ext>
            </a:extLst>
          </p:cNvPr>
          <p:cNvSpPr>
            <a:spLocks noGrp="1"/>
          </p:cNvSpPr>
          <p:nvPr>
            <p:ph type="body" sz="quarter" idx="3"/>
          </p:nvPr>
        </p:nvSpPr>
        <p:spPr/>
        <p:txBody>
          <a:bodyPr/>
          <a:lstStyle/>
          <a:p>
            <a:endParaRPr lang="vi-VN"/>
          </a:p>
        </p:txBody>
      </p:sp>
    </p:spTree>
    <p:extLst>
      <p:ext uri="{BB962C8B-B14F-4D97-AF65-F5344CB8AC3E}">
        <p14:creationId xmlns:p14="http://schemas.microsoft.com/office/powerpoint/2010/main" val="298905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3</a:t>
            </a:fld>
            <a:endParaRPr lang="en-US"/>
          </a:p>
        </p:txBody>
      </p:sp>
    </p:spTree>
    <p:extLst>
      <p:ext uri="{BB962C8B-B14F-4D97-AF65-F5344CB8AC3E}">
        <p14:creationId xmlns:p14="http://schemas.microsoft.com/office/powerpoint/2010/main" val="27177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4</a:t>
            </a:fld>
            <a:endParaRPr lang="en-US"/>
          </a:p>
        </p:txBody>
      </p:sp>
    </p:spTree>
    <p:extLst>
      <p:ext uri="{BB962C8B-B14F-4D97-AF65-F5344CB8AC3E}">
        <p14:creationId xmlns:p14="http://schemas.microsoft.com/office/powerpoint/2010/main" val="165459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5</a:t>
            </a:fld>
            <a:endParaRPr lang="en-US"/>
          </a:p>
        </p:txBody>
      </p:sp>
    </p:spTree>
    <p:extLst>
      <p:ext uri="{BB962C8B-B14F-4D97-AF65-F5344CB8AC3E}">
        <p14:creationId xmlns:p14="http://schemas.microsoft.com/office/powerpoint/2010/main" val="270597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6</a:t>
            </a:fld>
            <a:endParaRPr lang="en-US"/>
          </a:p>
        </p:txBody>
      </p:sp>
    </p:spTree>
    <p:extLst>
      <p:ext uri="{BB962C8B-B14F-4D97-AF65-F5344CB8AC3E}">
        <p14:creationId xmlns:p14="http://schemas.microsoft.com/office/powerpoint/2010/main" val="150871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7</a:t>
            </a:fld>
            <a:endParaRPr lang="en-US"/>
          </a:p>
        </p:txBody>
      </p:sp>
    </p:spTree>
    <p:extLst>
      <p:ext uri="{BB962C8B-B14F-4D97-AF65-F5344CB8AC3E}">
        <p14:creationId xmlns:p14="http://schemas.microsoft.com/office/powerpoint/2010/main" val="388939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8</a:t>
            </a:fld>
            <a:endParaRPr lang="en-US"/>
          </a:p>
        </p:txBody>
      </p:sp>
    </p:spTree>
    <p:extLst>
      <p:ext uri="{BB962C8B-B14F-4D97-AF65-F5344CB8AC3E}">
        <p14:creationId xmlns:p14="http://schemas.microsoft.com/office/powerpoint/2010/main" val="171624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B333AD0-4195-4F01-9162-A153DBFB8905}" type="slidenum">
              <a:rPr lang="en-US" smtClean="0"/>
              <a:t>9</a:t>
            </a:fld>
            <a:endParaRPr lang="en-US"/>
          </a:p>
        </p:txBody>
      </p:sp>
    </p:spTree>
    <p:extLst>
      <p:ext uri="{BB962C8B-B14F-4D97-AF65-F5344CB8AC3E}">
        <p14:creationId xmlns:p14="http://schemas.microsoft.com/office/powerpoint/2010/main" val="206029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573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1248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128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9614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28767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6" name="页脚占位符 5">
            <a:extLst>
              <a:ext uri="{FF2B5EF4-FFF2-40B4-BE49-F238E27FC236}">
                <a16:creationId xmlns=""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856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8" name="页脚占位符 7">
            <a:extLst>
              <a:ext uri="{FF2B5EF4-FFF2-40B4-BE49-F238E27FC236}">
                <a16:creationId xmlns=""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62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4" name="页脚占位符 3">
            <a:extLst>
              <a:ext uri="{FF2B5EF4-FFF2-40B4-BE49-F238E27FC236}">
                <a16:creationId xmlns=""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0800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3" name="页脚占位符 2">
            <a:extLst>
              <a:ext uri="{FF2B5EF4-FFF2-40B4-BE49-F238E27FC236}">
                <a16:creationId xmlns=""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629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6" name="页脚占位符 5">
            <a:extLst>
              <a:ext uri="{FF2B5EF4-FFF2-40B4-BE49-F238E27FC236}">
                <a16:creationId xmlns=""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132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2024/10/1</a:t>
            </a:fld>
            <a:endParaRPr lang="zh-CN" altLang="en-US"/>
          </a:p>
        </p:txBody>
      </p:sp>
      <p:sp>
        <p:nvSpPr>
          <p:cNvPr id="6" name="页脚占位符 5">
            <a:extLst>
              <a:ext uri="{FF2B5EF4-FFF2-40B4-BE49-F238E27FC236}">
                <a16:creationId xmlns=""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5577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9Slide.vn - 2019">
            <a:extLst>
              <a:ext uri="{FF2B5EF4-FFF2-40B4-BE49-F238E27FC236}">
                <a16:creationId xmlns="" xmlns:a16="http://schemas.microsoft.com/office/drawing/2014/main" id="{71C16283-8AAE-470F-BDED-6979AE241F3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2024/10/1</a:t>
            </a:fld>
            <a:endParaRPr lang="zh-CN" altLang="en-US"/>
          </a:p>
        </p:txBody>
      </p:sp>
      <p:sp>
        <p:nvSpPr>
          <p:cNvPr id="5" name="页脚占位符 4">
            <a:extLst>
              <a:ext uri="{FF2B5EF4-FFF2-40B4-BE49-F238E27FC236}">
                <a16:creationId xmlns=""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7829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0C6F5C7C-054D-4738-A5A8-90973CCAA3FD}"/>
              </a:ext>
            </a:extLst>
          </p:cNvPr>
          <p:cNvSpPr/>
          <p:nvPr/>
        </p:nvSpPr>
        <p:spPr>
          <a:xfrm>
            <a:off x="1439594" y="913554"/>
            <a:ext cx="9312812" cy="4798249"/>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 xmlns:a16="http://schemas.microsoft.com/office/drawing/2014/main" id="{445701B3-D5EB-E45B-9D85-15162CE2B54A}"/>
              </a:ext>
            </a:extLst>
          </p:cNvPr>
          <p:cNvPicPr>
            <a:picLocks noChangeAspect="1"/>
          </p:cNvPicPr>
          <p:nvPr/>
        </p:nvPicPr>
        <p:blipFill>
          <a:blip r:embed="rId4"/>
          <a:stretch>
            <a:fillRect/>
          </a:stretch>
        </p:blipFill>
        <p:spPr>
          <a:xfrm>
            <a:off x="4717024" y="1818101"/>
            <a:ext cx="3158002" cy="707197"/>
          </a:xfrm>
          <a:prstGeom prst="rect">
            <a:avLst/>
          </a:prstGeom>
        </p:spPr>
      </p:pic>
      <p:pic>
        <p:nvPicPr>
          <p:cNvPr id="6" name="Picture 5">
            <a:extLst>
              <a:ext uri="{FF2B5EF4-FFF2-40B4-BE49-F238E27FC236}">
                <a16:creationId xmlns="" xmlns:a16="http://schemas.microsoft.com/office/drawing/2014/main" id="{63EDC863-DF05-86A4-DA92-BC0D98CFAE7C}"/>
              </a:ext>
            </a:extLst>
          </p:cNvPr>
          <p:cNvPicPr>
            <a:picLocks noChangeAspect="1"/>
          </p:cNvPicPr>
          <p:nvPr/>
        </p:nvPicPr>
        <p:blipFill>
          <a:blip r:embed="rId5"/>
          <a:stretch>
            <a:fillRect/>
          </a:stretch>
        </p:blipFill>
        <p:spPr>
          <a:xfrm>
            <a:off x="1439373" y="2388755"/>
            <a:ext cx="9827604" cy="2651990"/>
          </a:xfrm>
          <a:prstGeom prst="rect">
            <a:avLst/>
          </a:prstGeom>
        </p:spPr>
      </p:pic>
      <p:pic>
        <p:nvPicPr>
          <p:cNvPr id="10" name="Picture 9">
            <a:extLst>
              <a:ext uri="{FF2B5EF4-FFF2-40B4-BE49-F238E27FC236}">
                <a16:creationId xmlns="" xmlns:a16="http://schemas.microsoft.com/office/drawing/2014/main" id="{239B612B-221D-CD1E-90EE-C41E61BF7E18}"/>
              </a:ext>
            </a:extLst>
          </p:cNvPr>
          <p:cNvPicPr>
            <a:picLocks noChangeAspect="1"/>
          </p:cNvPicPr>
          <p:nvPr/>
        </p:nvPicPr>
        <p:blipFill>
          <a:blip r:embed="rId6"/>
          <a:stretch>
            <a:fillRect/>
          </a:stretch>
        </p:blipFill>
        <p:spPr>
          <a:xfrm>
            <a:off x="3128498" y="443938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 xmlns:a16="http://schemas.microsoft.com/office/drawing/2014/main" id="{90D37530-7C0F-B3E6-0C44-A5A1510B5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 xmlns:a16="http://schemas.microsoft.com/office/drawing/2014/main" id="{927F2BEA-D2C4-1DAA-1BC6-07E30D13E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bạch</a:t>
            </a:r>
            <a:endParaRPr lang="en-US" sz="4000" b="1" dirty="0">
              <a:solidFill>
                <a:srgbClr val="002060"/>
              </a:solidFill>
              <a:latin typeface="Calibri" panose="020F0502020204030204" pitchFamily="34" charset="0"/>
              <a:cs typeface="Calibri" panose="020F0502020204030204" pitchFamily="34" charset="0"/>
            </a:endParaRPr>
          </a:p>
        </p:txBody>
      </p:sp>
      <p:pic>
        <p:nvPicPr>
          <p:cNvPr id="5124" name="Picture 4" descr="7 loài hoa hồng leo tuyệt đẹp nên có mặt trong vườn của bạn">
            <a:extLst>
              <a:ext uri="{FF2B5EF4-FFF2-40B4-BE49-F238E27FC236}">
                <a16:creationId xmlns="" xmlns:a16="http://schemas.microsoft.com/office/drawing/2014/main" id="{35E6C6BE-9DF9-A8F1-CEEB-CAD5DEA04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leo</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 xmlns:a16="http://schemas.microsoft.com/office/drawing/2014/main" id="{00D74093-2753-4596-912C-591011679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 xmlns:a16="http://schemas.microsoft.com/office/drawing/2014/main" id="{B042D116-E8AD-6663-2C8E-EE775EBFB82D}"/>
              </a:ext>
            </a:extLst>
          </p:cNvPr>
          <p:cNvGrpSpPr/>
          <p:nvPr/>
        </p:nvGrpSpPr>
        <p:grpSpPr>
          <a:xfrm>
            <a:off x="3171373" y="3007484"/>
            <a:ext cx="7401377" cy="584775"/>
            <a:chOff x="2738679" y="2402575"/>
            <a:chExt cx="7401377" cy="584775"/>
          </a:xfrm>
        </p:grpSpPr>
        <p:sp>
          <p:nvSpPr>
            <p:cNvPr id="31" name="TextBox 30">
              <a:extLst>
                <a:ext uri="{FF2B5EF4-FFF2-40B4-BE49-F238E27FC236}">
                  <a16:creationId xmlns="" xmlns:a16="http://schemas.microsoft.com/office/drawing/2014/main" id="{6E3171AD-3908-58BA-36B9-B92715834333}"/>
                </a:ext>
              </a:extLst>
            </p:cNvPr>
            <p:cNvSpPr txBox="1"/>
            <p:nvPr/>
          </p:nvSpPr>
          <p:spPr>
            <a:xfrm>
              <a:off x="3276590" y="2402575"/>
              <a:ext cx="6863466"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 Lá màu xanh, mép lá có hình răng cưa.</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2" name="Picture 4">
              <a:extLst>
                <a:ext uri="{FF2B5EF4-FFF2-40B4-BE49-F238E27FC236}">
                  <a16:creationId xmlns="" xmlns:a16="http://schemas.microsoft.com/office/drawing/2014/main" id="{9059A639-756C-4BD1-3431-AD45CCB09B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Hoa có nhiều màu sắc (đỏ, xanh, vàng, hồng, đen, trắng,...), mọc đơn lẻ</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chùm</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5" name="Picture 4">
              <a:extLst>
                <a:ext uri="{FF2B5EF4-FFF2-40B4-BE49-F238E27FC236}">
                  <a16:creationId xmlns="" xmlns:a16="http://schemas.microsoft.com/office/drawing/2014/main" id="{0A556E9F-2D51-DE96-5D09-3034FFC851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Thân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cây</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có</a:t>
              </a:r>
              <a:r>
                <a:rPr lang="en-US" sz="3200" b="1" i="0" u="none" strike="noStrike" dirty="0">
                  <a:solidFill>
                    <a:srgbClr val="002060"/>
                  </a:solidFill>
                  <a:effectLst/>
                  <a:latin typeface="Calibri" panose="020F0502020204030204" pitchFamily="34" charset="0"/>
                  <a:cs typeface="Calibri" panose="020F0502020204030204" pitchFamily="34" charset="0"/>
                </a:rPr>
                <a:t> gai.</a:t>
              </a:r>
              <a:endParaRPr lang="en-US" sz="3200" b="1" dirty="0">
                <a:solidFill>
                  <a:srgbClr val="002060"/>
                </a:solidFill>
                <a:effectLst/>
                <a:latin typeface="Calibri" panose="020F0502020204030204" pitchFamily="34" charset="0"/>
                <a:cs typeface="Calibri" panose="020F0502020204030204" pitchFamily="34" charset="0"/>
              </a:endParaRPr>
            </a:p>
          </p:txBody>
        </p:sp>
        <p:pic>
          <p:nvPicPr>
            <p:cNvPr id="38" name="Picture 4">
              <a:extLst>
                <a:ext uri="{FF2B5EF4-FFF2-40B4-BE49-F238E27FC236}">
                  <a16:creationId xmlns="" xmlns:a16="http://schemas.microsoft.com/office/drawing/2014/main" id="{9394903B-9442-E98A-9988-BD3D38C8AD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 xmlns:a16="http://schemas.microsoft.com/office/drawing/2014/main" id="{F16F8795-FE0E-F86A-4AE3-DE1076E11534}"/>
              </a:ext>
            </a:extLst>
          </p:cNvPr>
          <p:cNvPicPr>
            <a:picLocks noChangeAspect="1"/>
          </p:cNvPicPr>
          <p:nvPr/>
        </p:nvPicPr>
        <p:blipFill>
          <a:blip r:embed="rId6"/>
          <a:stretch>
            <a:fillRect/>
          </a:stretch>
        </p:blipFill>
        <p:spPr>
          <a:xfrm>
            <a:off x="4639204" y="375998"/>
            <a:ext cx="5371042" cy="1133954"/>
          </a:xfrm>
          <a:prstGeom prst="rect">
            <a:avLst/>
          </a:prstGeom>
        </p:spPr>
      </p:pic>
      <p:sp>
        <p:nvSpPr>
          <p:cNvPr id="40" name="TextBox 39">
            <a:extLst>
              <a:ext uri="{FF2B5EF4-FFF2-40B4-BE49-F238E27FC236}">
                <a16:creationId xmlns=""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Cây hoa hồng có đặc điểm:</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 xmlns:a16="http://schemas.microsoft.com/office/drawing/2014/main" id="{7EFD4EBC-14E1-4490-9FF7-03336EA76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 xmlns:a16="http://schemas.microsoft.com/office/drawing/2014/main" id="{44D61497-3A70-0D6F-726E-86A3CADCCF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 xmlns:a16="http://schemas.microsoft.com/office/drawing/2014/main" id="{7F282ECA-064A-DD6F-ACB5-A46589F6FAFC}"/>
                </a:ext>
              </a:extLst>
            </p:cNvPr>
            <p:cNvSpPr txBox="1"/>
            <p:nvPr/>
          </p:nvSpPr>
          <p:spPr>
            <a:xfrm>
              <a:off x="3309156" y="1669496"/>
              <a:ext cx="6117462" cy="3842037"/>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Hoa 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 xmlns:a16="http://schemas.microsoft.com/office/drawing/2014/main" id="{03A64952-510B-D110-5DA8-770F99A71EE0}"/>
              </a:ext>
            </a:extLst>
          </p:cNvPr>
          <p:cNvPicPr>
            <a:picLocks noChangeAspect="1"/>
          </p:cNvPicPr>
          <p:nvPr/>
        </p:nvPicPr>
        <p:blipFill>
          <a:blip r:embed="rId6"/>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 xmlns:a16="http://schemas.microsoft.com/office/drawing/2014/main" id="{327DC549-3C38-CBF4-B4D2-D52524B0C570}"/>
                </a:ext>
              </a:extLst>
            </p:cNvPr>
            <p:cNvSpPr txBox="1"/>
            <p:nvPr/>
          </p:nvSpPr>
          <p:spPr>
            <a:xfrm>
              <a:off x="1512166" y="282656"/>
              <a:ext cx="865276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2060"/>
                  </a:solidFill>
                  <a:effectLst/>
                  <a:latin typeface="Calibri" panose="020F0502020204030204" pitchFamily="34" charset="0"/>
                  <a:cs typeface="Calibri" panose="020F0502020204030204" pitchFamily="34" charset="0"/>
                </a:rPr>
                <a:t>Em hãy quan sát Hình 2 và nêu đặc điểm khác nhau giữa hai loại hoa đào trong hình. Em có biết hoa đào thường nở vào mùa nào trong năm?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 xmlns:a16="http://schemas.microsoft.com/office/drawing/2014/main" id="{AA5AC89F-F761-2CA5-9C15-D340470C10D4}"/>
              </a:ext>
            </a:extLst>
          </p:cNvPr>
          <p:cNvPicPr>
            <a:picLocks noChangeAspect="1"/>
          </p:cNvPicPr>
          <p:nvPr/>
        </p:nvPicPr>
        <p:blipFill>
          <a:blip r:embed="rId4"/>
          <a:stretch>
            <a:fillRect/>
          </a:stretch>
        </p:blipFill>
        <p:spPr>
          <a:xfrm>
            <a:off x="1133474" y="1647825"/>
            <a:ext cx="9406355" cy="3714750"/>
          </a:xfrm>
          <a:prstGeom prst="rect">
            <a:avLst/>
          </a:prstGeom>
        </p:spPr>
      </p:pic>
    </p:spTree>
    <p:extLst>
      <p:ext uri="{BB962C8B-B14F-4D97-AF65-F5344CB8AC3E}">
        <p14:creationId xmlns:p14="http://schemas.microsoft.com/office/powerpoint/2010/main" val="418025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Picture 6">
            <a:extLst>
              <a:ext uri="{FF2B5EF4-FFF2-40B4-BE49-F238E27FC236}">
                <a16:creationId xmlns="" xmlns:a16="http://schemas.microsoft.com/office/drawing/2014/main" id="{0FFD0038-E6E8-9BEE-02C7-94B8EF8039DC}"/>
              </a:ext>
            </a:extLst>
          </p:cNvPr>
          <p:cNvPicPr>
            <a:picLocks noChangeAspect="1"/>
          </p:cNvPicPr>
          <p:nvPr/>
        </p:nvPicPr>
        <p:blipFill>
          <a:blip r:embed="rId4"/>
          <a:stretch>
            <a:fillRect/>
          </a:stretch>
        </p:blipFill>
        <p:spPr>
          <a:xfrm>
            <a:off x="695325" y="1023937"/>
            <a:ext cx="3867150" cy="2638425"/>
          </a:xfrm>
          <a:prstGeom prst="rect">
            <a:avLst/>
          </a:prstGeom>
        </p:spPr>
      </p:pic>
      <p:pic>
        <p:nvPicPr>
          <p:cNvPr id="10" name="Picture 9">
            <a:extLst>
              <a:ext uri="{FF2B5EF4-FFF2-40B4-BE49-F238E27FC236}">
                <a16:creationId xmlns="" xmlns:a16="http://schemas.microsoft.com/office/drawing/2014/main" id="{9E5D66C7-04EE-E61C-E6F4-8CF207BED81A}"/>
              </a:ext>
            </a:extLst>
          </p:cNvPr>
          <p:cNvPicPr>
            <a:picLocks noChangeAspect="1"/>
          </p:cNvPicPr>
          <p:nvPr/>
        </p:nvPicPr>
        <p:blipFill>
          <a:blip r:embed="rId5"/>
          <a:stretch>
            <a:fillRect/>
          </a:stretch>
        </p:blipFill>
        <p:spPr>
          <a:xfrm>
            <a:off x="666750" y="3967162"/>
            <a:ext cx="3790950" cy="2600325"/>
          </a:xfrm>
          <a:prstGeom prst="rect">
            <a:avLst/>
          </a:prstGeom>
        </p:spPr>
      </p:pic>
      <p:sp>
        <p:nvSpPr>
          <p:cNvPr id="14" name="TextBox 13">
            <a:extLst>
              <a:ext uri="{FF2B5EF4-FFF2-40B4-BE49-F238E27FC236}">
                <a16:creationId xmlns=""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 xmlns:a16="http://schemas.microsoft.com/office/drawing/2014/main" id="{2D996C4A-902F-E203-3BAE-00DB478B6F14}"/>
              </a:ext>
            </a:extLst>
          </p:cNvPr>
          <p:cNvSpPr/>
          <p:nvPr/>
        </p:nvSpPr>
        <p:spPr>
          <a:xfrm>
            <a:off x="1841396" y="33147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bích</a:t>
            </a:r>
            <a:endParaRPr lang="vi-VN" sz="3200" b="1" dirty="0">
              <a:solidFill>
                <a:srgbClr val="FF0000"/>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 xmlns:a16="http://schemas.microsoft.com/office/drawing/2014/main" id="{DFE8FA1A-E6F7-C9F7-4EDC-59428B8929E9}"/>
              </a:ext>
            </a:extLst>
          </p:cNvPr>
          <p:cNvSpPr/>
          <p:nvPr/>
        </p:nvSpPr>
        <p:spPr>
          <a:xfrm>
            <a:off x="1898546" y="61722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phai</a:t>
            </a:r>
            <a:endParaRPr lang="vi-VN" sz="3200" b="1" dirty="0">
              <a:solidFill>
                <a:srgbClr val="FF000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 xmlns:a16="http://schemas.microsoft.com/office/drawing/2014/main" id="{0D4EF250-0172-91C4-5104-8B8AB3CA91E6}"/>
              </a:ext>
            </a:extLst>
          </p:cNvPr>
          <p:cNvGrpSpPr/>
          <p:nvPr/>
        </p:nvGrpSpPr>
        <p:grpSpPr>
          <a:xfrm>
            <a:off x="4946469" y="1549746"/>
            <a:ext cx="6238240" cy="1917354"/>
            <a:chOff x="4191454" y="1049107"/>
            <a:chExt cx="6238240" cy="1943464"/>
          </a:xfrm>
        </p:grpSpPr>
        <p:sp>
          <p:nvSpPr>
            <p:cNvPr id="21" name="Rectangle: Rounded Corners 20">
              <a:extLst>
                <a:ext uri="{FF2B5EF4-FFF2-40B4-BE49-F238E27FC236}">
                  <a16:creationId xmlns=""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2" name="TextBox 21">
              <a:extLst>
                <a:ext uri="{FF2B5EF4-FFF2-40B4-BE49-F238E27FC236}">
                  <a16:creationId xmlns=""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Calibri" panose="020F0502020204030204" pitchFamily="34" charset="0"/>
                  <a:cs typeface="Calibri" panose="020F0502020204030204" pitchFamily="34" charset="0"/>
                </a:rPr>
                <a:t>Đào</a:t>
              </a:r>
              <a:r>
                <a:rPr lang="en-US" sz="2800" b="1" i="1" dirty="0">
                  <a:solidFill>
                    <a:srgbClr val="002060"/>
                  </a:solidFill>
                  <a:effectLst/>
                  <a:latin typeface="Calibri" panose="020F0502020204030204" pitchFamily="34" charset="0"/>
                  <a:cs typeface="Calibri" panose="020F0502020204030204" pitchFamily="34" charset="0"/>
                </a:rPr>
                <a:t> </a:t>
              </a:r>
              <a:r>
                <a:rPr lang="en-US" sz="2800" b="1" i="1" dirty="0" err="1">
                  <a:solidFill>
                    <a:srgbClr val="002060"/>
                  </a:solidFill>
                  <a:effectLst/>
                  <a:latin typeface="Calibri" panose="020F0502020204030204" pitchFamily="34" charset="0"/>
                  <a:cs typeface="Calibri" panose="020F0502020204030204" pitchFamily="34" charset="0"/>
                </a:rPr>
                <a:t>bích</a:t>
              </a:r>
              <a:r>
                <a:rPr lang="en-US" sz="2800" b="1" i="1" dirty="0">
                  <a:solidFill>
                    <a:srgbClr val="002060"/>
                  </a:solidFill>
                  <a:effectLst/>
                  <a:latin typeface="Calibri" panose="020F0502020204030204" pitchFamily="34" charset="0"/>
                  <a:cs typeface="Calibri" panose="020F0502020204030204" pitchFamily="34" charset="0"/>
                </a:rPr>
                <a:t>:</a:t>
              </a:r>
              <a:endParaRPr lang="en-US"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rải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khắp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tăm</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xíu</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kép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màu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thắm</a:t>
              </a:r>
              <a:r>
                <a:rPr lang="en-US" sz="2800" b="1" i="0" dirty="0">
                  <a:solidFill>
                    <a:srgbClr val="002060"/>
                  </a:solidFill>
                  <a:effectLst/>
                  <a:latin typeface="Calibri" panose="020F0502020204030204" pitchFamily="34" charset="0"/>
                  <a:cs typeface="Calibri" panose="020F0502020204030204" pitchFamily="34" charset="0"/>
                </a:rPr>
                <a:t>.</a:t>
              </a:r>
            </a:p>
          </p:txBody>
        </p:sp>
      </p:grpSp>
      <p:grpSp>
        <p:nvGrpSpPr>
          <p:cNvPr id="23" name="Group 22">
            <a:extLst>
              <a:ext uri="{FF2B5EF4-FFF2-40B4-BE49-F238E27FC236}">
                <a16:creationId xmlns="" xmlns:a16="http://schemas.microsoft.com/office/drawing/2014/main" id="{629B9C07-3A2A-1BAC-3C97-A47AED3F8766}"/>
              </a:ext>
            </a:extLst>
          </p:cNvPr>
          <p:cNvGrpSpPr/>
          <p:nvPr/>
        </p:nvGrpSpPr>
        <p:grpSpPr>
          <a:xfrm>
            <a:off x="4955994" y="3997671"/>
            <a:ext cx="6238240" cy="1917354"/>
            <a:chOff x="4191454" y="1049107"/>
            <a:chExt cx="6238240" cy="1943464"/>
          </a:xfrm>
        </p:grpSpPr>
        <p:sp>
          <p:nvSpPr>
            <p:cNvPr id="25" name="Rectangle: Rounded Corners 24">
              <a:extLst>
                <a:ext uri="{FF2B5EF4-FFF2-40B4-BE49-F238E27FC236}">
                  <a16:creationId xmlns=""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6" name="TextBox 25">
              <a:extLst>
                <a:ext uri="{FF2B5EF4-FFF2-40B4-BE49-F238E27FC236}">
                  <a16:creationId xmlns="" xmlns:a16="http://schemas.microsoft.com/office/drawing/2014/main" id="{90175CD0-4AD5-09D5-4063-B9A2FBB631C0}"/>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Calibri" panose="020F0502020204030204" pitchFamily="34" charset="0"/>
                  <a:cs typeface="Calibri" panose="020F0502020204030204" pitchFamily="34" charset="0"/>
                </a:rPr>
                <a:t>Đào phai:</a:t>
              </a:r>
              <a:endParaRPr lang="vi-VN"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Có loại cánh kép, có loại cánh đơn, trông mỏng manh và thanh nh</a:t>
              </a:r>
              <a:r>
                <a:rPr lang="en-US" sz="2800" b="1" dirty="0">
                  <a:solidFill>
                    <a:srgbClr val="002060"/>
                  </a:solidFill>
                  <a:latin typeface="Calibri" panose="020F0502020204030204" pitchFamily="34" charset="0"/>
                  <a:cs typeface="Calibri" panose="020F0502020204030204" pitchFamily="34" charset="0"/>
                </a:rPr>
                <a:t>ã</a:t>
              </a:r>
              <a:r>
                <a:rPr lang="vi-VN" sz="2800" b="1" i="0" dirty="0">
                  <a:solidFill>
                    <a:srgbClr val="002060"/>
                  </a:solidFill>
                  <a:effectLst/>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 xmlns:a16="http://schemas.microsoft.com/office/drawing/2014/main" id="{2BDC603C-06C6-211B-338F-1DB35B2369B3}"/>
              </a:ext>
            </a:extLst>
          </p:cNvPr>
          <p:cNvSpPr txBox="1"/>
          <p:nvPr/>
        </p:nvSpPr>
        <p:spPr>
          <a:xfrm>
            <a:off x="2238376" y="581025"/>
            <a:ext cx="85629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thường</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nở</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mùa</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xuân</a:t>
            </a:r>
            <a:endPar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oa đào: Nguồn gốc, ý nghĩa và cách chăm sóc hoa đào ngày Tết">
            <a:extLst>
              <a:ext uri="{FF2B5EF4-FFF2-40B4-BE49-F238E27FC236}">
                <a16:creationId xmlns="" xmlns:a16="http://schemas.microsoft.com/office/drawing/2014/main" id="{A11E1203-B0C5-FB7D-39FF-2A7879886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45" y="1752600"/>
            <a:ext cx="5863262"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Ý nghĩa và các loại hoa đào ngày Tết cổ truyền đẹp">
            <a:extLst>
              <a:ext uri="{FF2B5EF4-FFF2-40B4-BE49-F238E27FC236}">
                <a16:creationId xmlns="" xmlns:a16="http://schemas.microsoft.com/office/drawing/2014/main" id="{3715390C-24DD-C040-7C6D-39D421514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1768475"/>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8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 xmlns:a16="http://schemas.microsoft.com/office/drawing/2014/main" id="{DA0C4553-8E44-FDB4-F359-35A2A2A2DC17}"/>
              </a:ext>
            </a:extLst>
          </p:cNvPr>
          <p:cNvGrpSpPr/>
          <p:nvPr/>
        </p:nvGrpSpPr>
        <p:grpSpPr>
          <a:xfrm>
            <a:off x="4172998" y="1695450"/>
            <a:ext cx="7771351" cy="2908932"/>
            <a:chOff x="5021107" y="2041109"/>
            <a:chExt cx="4500578" cy="2908932"/>
          </a:xfrm>
        </p:grpSpPr>
        <p:sp>
          <p:nvSpPr>
            <p:cNvPr id="5" name="Speech Bubble: Oval 4">
              <a:extLst>
                <a:ext uri="{FF2B5EF4-FFF2-40B4-BE49-F238E27FC236}">
                  <a16:creationId xmlns=""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 xmlns:a16="http://schemas.microsoft.com/office/drawing/2014/main" id="{C6BEFC22-53F5-F006-0218-C77F6B08ABB5}"/>
                </a:ext>
              </a:extLst>
            </p:cNvPr>
            <p:cNvSpPr/>
            <p:nvPr/>
          </p:nvSpPr>
          <p:spPr>
            <a:xfrm>
              <a:off x="5366977" y="2616297"/>
              <a:ext cx="395061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giới</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thiệu</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về</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hoặc</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cành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đào</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trưng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bày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dịp</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Tết</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đình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em</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7" name="Graphic 6">
            <a:extLst>
              <a:ext uri="{FF2B5EF4-FFF2-40B4-BE49-F238E27FC236}">
                <a16:creationId xmlns="" xmlns:a16="http://schemas.microsoft.com/office/drawing/2014/main" id="{2261440D-DDB0-B6FB-2927-E1BFC28FDC2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456115" y="315531"/>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TextBox 8">
            <a:extLst>
              <a:ext uri="{FF2B5EF4-FFF2-40B4-BE49-F238E27FC236}">
                <a16:creationId xmlns="" xmlns:a16="http://schemas.microsoft.com/office/drawing/2014/main" id="{E0A1E296-147E-B125-9DBD-489451AE726B}"/>
              </a:ext>
            </a:extLst>
          </p:cNvPr>
          <p:cNvSpPr txBox="1"/>
          <p:nvPr/>
        </p:nvSpPr>
        <p:spPr>
          <a:xfrm>
            <a:off x="1047750" y="1933575"/>
            <a:ext cx="5381625" cy="4591050"/>
          </a:xfrm>
          <a:prstGeom prst="rect">
            <a:avLst/>
          </a:prstGeom>
          <a:noFill/>
        </p:spPr>
        <p:txBody>
          <a:bodyPr wrap="square" rtlCol="0">
            <a:spAutoFit/>
          </a:bodyPr>
          <a:lstStyle/>
          <a:p>
            <a:endParaRPr lang="en-US" dirty="0"/>
          </a:p>
        </p:txBody>
      </p:sp>
      <p:grpSp>
        <p:nvGrpSpPr>
          <p:cNvPr id="10" name="Group 9">
            <a:extLst>
              <a:ext uri="{FF2B5EF4-FFF2-40B4-BE49-F238E27FC236}">
                <a16:creationId xmlns="" xmlns:a16="http://schemas.microsoft.com/office/drawing/2014/main" id="{F2585B93-7847-ABCD-E270-971B18C949E2}"/>
              </a:ext>
            </a:extLst>
          </p:cNvPr>
          <p:cNvGrpSpPr/>
          <p:nvPr/>
        </p:nvGrpSpPr>
        <p:grpSpPr>
          <a:xfrm>
            <a:off x="2278140" y="1118398"/>
            <a:ext cx="7635719" cy="3085452"/>
            <a:chOff x="2278140" y="1118398"/>
            <a:chExt cx="7635719" cy="3085452"/>
          </a:xfrm>
        </p:grpSpPr>
        <p:sp>
          <p:nvSpPr>
            <p:cNvPr id="11" name="Google Shape;174;p4">
              <a:extLst>
                <a:ext uri="{FF2B5EF4-FFF2-40B4-BE49-F238E27FC236}">
                  <a16:creationId xmlns="" xmlns:a16="http://schemas.microsoft.com/office/drawing/2014/main" id="{C89FC370-85FB-F254-A3C2-B9908A2C1A88}"/>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extBox 11">
              <a:extLst>
                <a:ext uri="{FF2B5EF4-FFF2-40B4-BE49-F238E27FC236}">
                  <a16:creationId xmlns="" xmlns:a16="http://schemas.microsoft.com/office/drawing/2014/main" id="{673257CF-354C-81FD-33B4-CC2F7750AF7B}"/>
                </a:ext>
              </a:extLst>
            </p:cNvPr>
            <p:cNvSpPr txBox="1"/>
            <p:nvPr/>
          </p:nvSpPr>
          <p:spPr>
            <a:xfrm>
              <a:off x="2828926" y="1443978"/>
              <a:ext cx="6467474" cy="2492990"/>
            </a:xfrm>
            <a:prstGeom prst="rect">
              <a:avLst/>
            </a:prstGeom>
            <a:noFill/>
          </p:spPr>
          <p:txBody>
            <a:bodyPr wrap="square" rtlCol="0">
              <a:spAutoFit/>
            </a:bodyPr>
            <a:lstStyle/>
            <a:p>
              <a:pPr algn="just"/>
              <a:r>
                <a:rPr lang="vi-VN" sz="2600" b="0" i="0" dirty="0">
                  <a:effectLst/>
                  <a:latin typeface="Calibri" panose="020F0502020204030204" pitchFamily="34" charset="0"/>
                  <a:cs typeface="Calibri" panose="020F0502020204030204" pitchFamily="34" charset="0"/>
                </a:rPr>
                <a:t>Mỗi dịp Tết đến xuân về là nhà </a:t>
              </a:r>
              <a:r>
                <a:rPr lang="en-US" sz="2600" b="0" i="0" dirty="0" err="1">
                  <a:effectLst/>
                  <a:latin typeface="Calibri" panose="020F0502020204030204" pitchFamily="34" charset="0"/>
                  <a:cs typeface="Calibri" panose="020F0502020204030204" pitchFamily="34" charset="0"/>
                </a:rPr>
                <a:t>tớ</a:t>
              </a:r>
              <a:r>
                <a:rPr lang="vi-VN" sz="2600" b="0" i="0" dirty="0">
                  <a:effectLst/>
                  <a:latin typeface="Calibri" panose="020F0502020204030204" pitchFamily="34" charset="0"/>
                  <a:cs typeface="Calibri" panose="020F0502020204030204" pitchFamily="34" charset="0"/>
                </a:rPr>
                <a:t> lại mua một cây hoa đào để chơi xuân. </a:t>
              </a:r>
              <a:r>
                <a:rPr lang="en-US" sz="2600" b="0" i="0" dirty="0" err="1">
                  <a:effectLst/>
                  <a:latin typeface="Calibri" panose="020F0502020204030204" pitchFamily="34" charset="0"/>
                  <a:cs typeface="Calibri" panose="020F0502020204030204" pitchFamily="34" charset="0"/>
                </a:rPr>
                <a:t>Bông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đào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nhỏ</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nhắn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cánh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màu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về</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phía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nhạt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nhìn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chúm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đáng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yêu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làm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sao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tủa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ra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những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sợi</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óng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phớt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endParaRPr lang="vi-VN" sz="2600"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 xmlns:a16="http://schemas.microsoft.com/office/drawing/2014/main" id="{1EEEF713-DCAB-6896-9FF5-2BE021FDFEBC}"/>
              </a:ext>
            </a:extLst>
          </p:cNvPr>
          <p:cNvPicPr>
            <a:picLocks noChangeAspect="1"/>
          </p:cNvPicPr>
          <p:nvPr/>
        </p:nvPicPr>
        <p:blipFill>
          <a:blip r:embed="rId4"/>
          <a:stretch>
            <a:fillRect/>
          </a:stretch>
        </p:blipFill>
        <p:spPr>
          <a:xfrm>
            <a:off x="1090000" y="2426971"/>
            <a:ext cx="1751507" cy="376499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CF8DED64-38EE-ADBC-19E1-D1750E8AC211}"/>
              </a:ext>
            </a:extLst>
          </p:cNvPr>
          <p:cNvPicPr>
            <a:picLocks noChangeAspect="1"/>
          </p:cNvPicPr>
          <p:nvPr/>
        </p:nvPicPr>
        <p:blipFill>
          <a:blip r:embed="rId5"/>
          <a:stretch>
            <a:fillRect/>
          </a:stretch>
        </p:blipFill>
        <p:spPr>
          <a:xfrm>
            <a:off x="9357978" y="2554133"/>
            <a:ext cx="1744021" cy="36901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66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 xmlns:a16="http://schemas.microsoft.com/office/drawing/2014/main" id="{5FE29010-0A10-4605-C042-1F0095A93E2C}"/>
              </a:ext>
            </a:extLst>
          </p:cNvPr>
          <p:cNvGrpSpPr/>
          <p:nvPr/>
        </p:nvGrpSpPr>
        <p:grpSpPr>
          <a:xfrm>
            <a:off x="581024" y="216246"/>
            <a:ext cx="11515725" cy="984885"/>
            <a:chOff x="4191454" y="1049107"/>
            <a:chExt cx="6238240" cy="998296"/>
          </a:xfrm>
        </p:grpSpPr>
        <p:sp>
          <p:nvSpPr>
            <p:cNvPr id="14" name="Rectangle: Rounded Corners 13">
              <a:extLst>
                <a:ext uri="{FF2B5EF4-FFF2-40B4-BE49-F238E27FC236}">
                  <a16:creationId xmlns="" xmlns:a16="http://schemas.microsoft.com/office/drawing/2014/main" id="{E595A2EA-B8B1-8CD2-E319-87C3871389BC}"/>
                </a:ext>
              </a:extLst>
            </p:cNvPr>
            <p:cNvSpPr/>
            <p:nvPr/>
          </p:nvSpPr>
          <p:spPr>
            <a:xfrm>
              <a:off x="4191454" y="1049107"/>
              <a:ext cx="6238240" cy="968338"/>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15" name="TextBox 14">
              <a:extLst>
                <a:ext uri="{FF2B5EF4-FFF2-40B4-BE49-F238E27FC236}">
                  <a16:creationId xmlns="" xmlns:a16="http://schemas.microsoft.com/office/drawing/2014/main" id="{533FBC05-468A-7899-D227-B471A145A26B}"/>
                </a:ext>
              </a:extLst>
            </p:cNvPr>
            <p:cNvSpPr txBox="1"/>
            <p:nvPr/>
          </p:nvSpPr>
          <p:spPr>
            <a:xfrm>
              <a:off x="4368189" y="1049107"/>
              <a:ext cx="5911870" cy="998296"/>
            </a:xfrm>
            <a:prstGeom prst="rect">
              <a:avLst/>
            </a:prstGeom>
            <a:noFill/>
            <a:ln>
              <a:noFill/>
            </a:ln>
          </p:spPr>
          <p:txBody>
            <a:bodyPr wrap="square" lIns="0" tIns="0" rIns="0" bIns="0" rtlCol="0">
              <a:spAutoFit/>
            </a:bodyPr>
            <a:lstStyle/>
            <a:p>
              <a:pPr algn="just"/>
              <a:r>
                <a:rPr lang="vi-VN" sz="3200" b="1" i="0" u="none" strike="noStrike" dirty="0">
                  <a:solidFill>
                    <a:srgbClr val="002060"/>
                  </a:solidFill>
                  <a:effectLst/>
                  <a:latin typeface="Calibri" panose="020F0502020204030204" pitchFamily="34" charset="0"/>
                  <a:cs typeface="Calibri" panose="020F0502020204030204" pitchFamily="34" charset="0"/>
                </a:rPr>
                <a:t>Cây hoa đào được trồng phổ biến ở miền Bắc; hoa thường có màu đỏ, màu trắng hoặc màu hồng nhạt, nở vào mùa xuân.</a:t>
              </a:r>
              <a:endParaRPr lang="en-US" sz="4400" b="1" i="0" dirty="0">
                <a:solidFill>
                  <a:srgbClr val="002060"/>
                </a:solidFill>
                <a:effectLst/>
                <a:latin typeface="Calibri" panose="020F0502020204030204" pitchFamily="34" charset="0"/>
                <a:cs typeface="Calibri" panose="020F0502020204030204" pitchFamily="34" charset="0"/>
              </a:endParaRPr>
            </a:p>
          </p:txBody>
        </p:sp>
      </p:grpSp>
      <p:pic>
        <p:nvPicPr>
          <p:cNvPr id="9218" name="Picture 2" descr="Kỹ Thuật Trồng và chăm sóc Cây Đào Phai, ky thuat trong va cham soc cay dao  phai">
            <a:extLst>
              <a:ext uri="{FF2B5EF4-FFF2-40B4-BE49-F238E27FC236}">
                <a16:creationId xmlns="" xmlns:a16="http://schemas.microsoft.com/office/drawing/2014/main" id="{7A9BD4DB-7B68-90DA-AE37-493AEAEA6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19263"/>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Phân biệt đào bích và đào phai - KhoaHoc.tv">
            <a:extLst>
              <a:ext uri="{FF2B5EF4-FFF2-40B4-BE49-F238E27FC236}">
                <a16:creationId xmlns="" xmlns:a16="http://schemas.microsoft.com/office/drawing/2014/main" id="{ED55DB46-A846-BB8D-123B-12D29A95C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1714501"/>
            <a:ext cx="5238750" cy="3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94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Nhận</a:t>
            </a:r>
            <a:r>
              <a:rPr kumimoji="0" lang="nl-NL" sz="3600" b="0" i="0" u="none" strike="noStrike" kern="1200" cap="none" spc="0" normalizeH="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 xmlns:a16="http://schemas.microsoft.com/office/drawing/2014/main" id="{226DE52A-83EB-68FA-C696-A615B0EB688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 xmlns:a16="http://schemas.microsoft.com/office/drawing/2014/main" id="{3AF89B71-A59B-24A3-796A-F7CD2C360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 xmlns:a16="http://schemas.microsoft.com/office/drawing/2014/main" id="{90C12816-B30E-8912-F43D-862C1FE20432}"/>
              </a:ext>
            </a:extLst>
          </p:cNvPr>
          <p:cNvSpPr/>
          <p:nvPr/>
        </p:nvSpPr>
        <p:spPr>
          <a:xfrm>
            <a:off x="1952762" y="1192278"/>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 xmlns:a16="http://schemas.microsoft.com/office/drawing/2014/main" id="{88A3769B-7801-FA2B-CE59-D518F1261BC1}"/>
              </a:ext>
            </a:extLst>
          </p:cNvPr>
          <p:cNvPicPr>
            <a:picLocks noChangeAspect="1"/>
          </p:cNvPicPr>
          <p:nvPr/>
        </p:nvPicPr>
        <p:blipFill>
          <a:blip r:embed="rId5"/>
          <a:stretch>
            <a:fillRect/>
          </a:stretch>
        </p:blipFill>
        <p:spPr>
          <a:xfrm>
            <a:off x="2779468" y="2017293"/>
            <a:ext cx="7090263" cy="2347163"/>
          </a:xfrm>
          <a:prstGeom prst="rect">
            <a:avLst/>
          </a:prstGeom>
        </p:spPr>
      </p:pic>
    </p:spTree>
    <p:extLst>
      <p:ext uri="{BB962C8B-B14F-4D97-AF65-F5344CB8AC3E}">
        <p14:creationId xmlns:p14="http://schemas.microsoft.com/office/powerpoint/2010/main" val="11507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 xmlns:a16="http://schemas.microsoft.com/office/drawing/2014/main" id="{4632FA7B-6F59-FD7A-84EB-79431947BA34}"/>
              </a:ext>
            </a:extLst>
          </p:cNvPr>
          <p:cNvPicPr>
            <a:picLocks noChangeAspect="1"/>
          </p:cNvPicPr>
          <p:nvPr/>
        </p:nvPicPr>
        <p:blipFill>
          <a:blip r:embed="rId5"/>
          <a:stretch>
            <a:fillRect/>
          </a:stretch>
        </p:blipFill>
        <p:spPr>
          <a:xfrm>
            <a:off x="2721538" y="1571493"/>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 xmlns:a16="http://schemas.microsoft.com/office/drawing/2014/main" id="{F7598056-47E8-265A-19B2-C8D4F4F48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Calibri" panose="020F0502020204030204" pitchFamily="34" charset="0"/>
                  <a:cs typeface="Calibri" panose="020F0502020204030204" pitchFamily="34" charset="0"/>
                </a:rPr>
                <a:t>Em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hãy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quan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sát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mô</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tả</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lá</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loại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Hình</a:t>
              </a:r>
              <a:r>
                <a:rPr lang="en-US" sz="3200" b="1" dirty="0">
                  <a:solidFill>
                    <a:srgbClr val="002060"/>
                  </a:solidFill>
                  <a:latin typeface="Calibri" panose="020F0502020204030204" pitchFamily="34" charset="0"/>
                  <a:cs typeface="Calibri" panose="020F0502020204030204" pitchFamily="34" charset="0"/>
                </a:rPr>
                <a:t> 1 </a:t>
              </a:r>
              <a:r>
                <a:rPr lang="en-US" sz="3200" b="1" dirty="0" err="1">
                  <a:solidFill>
                    <a:srgbClr val="002060"/>
                  </a:solidFill>
                  <a:latin typeface="Calibri" panose="020F0502020204030204" pitchFamily="34" charset="0"/>
                  <a:cs typeface="Calibri" panose="020F0502020204030204" pitchFamily="34" charset="0"/>
                </a:rPr>
                <a:t>bằng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sử</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dụng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gợi</a:t>
              </a:r>
              <a:r>
                <a:rPr lang="en-US" sz="3200" b="1" dirty="0">
                  <a:solidFill>
                    <a:srgbClr val="002060"/>
                  </a:solidFill>
                  <a:latin typeface="Calibri" panose="020F0502020204030204" pitchFamily="34" charset="0"/>
                  <a:cs typeface="Calibri" panose="020F0502020204030204" pitchFamily="34" charset="0"/>
                </a:rPr>
                <a:t> ý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sp>
        <p:nvSpPr>
          <p:cNvPr id="9" name="Rectangle: Rounded Corners 8">
            <a:extLst>
              <a:ext uri="{FF2B5EF4-FFF2-40B4-BE49-F238E27FC236}">
                <a16:creationId xmlns=""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cs typeface="Calibri" panose="020F0502020204030204" pitchFamily="34" charset="0"/>
              </a:rPr>
              <a:t>1.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xanh</a:t>
            </a:r>
            <a:endParaRPr lang="en-US" sz="2800" b="1"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2. </a:t>
            </a:r>
            <a:r>
              <a:rPr lang="en-US" sz="2800" b="1" dirty="0" err="1">
                <a:solidFill>
                  <a:schemeClr val="tx1"/>
                </a:solidFill>
                <a:latin typeface="Calibri" panose="020F0502020204030204" pitchFamily="34" charset="0"/>
                <a:cs typeface="Calibri" panose="020F0502020204030204" pitchFamily="34" charset="0"/>
              </a:rPr>
              <a:t>Mép</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răng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cưa</a:t>
            </a:r>
            <a:endParaRPr lang="en-US" sz="2800" b="1" dirty="0">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3.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đơn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lẻ</a:t>
            </a:r>
            <a:endParaRPr lang="en-US" sz="2800" b="1"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4.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chùm</a:t>
            </a:r>
            <a:endParaRPr lang="en-US" sz="2800" b="1"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5.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đỏ</a:t>
            </a:r>
            <a:endParaRPr lang="en-US" sz="2800" b="1"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6.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hồng</a:t>
            </a:r>
            <a:endParaRPr lang="en-US" sz="2800" b="1" dirty="0">
              <a:solidFill>
                <a:schemeClr val="tx1"/>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7.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trắng</a:t>
            </a:r>
            <a:endParaRPr lang="en-US" sz="2800" b="1" dirty="0">
              <a:solidFill>
                <a:schemeClr val="tx1"/>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8.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gai</a:t>
            </a:r>
          </a:p>
        </p:txBody>
      </p:sp>
      <p:pic>
        <p:nvPicPr>
          <p:cNvPr id="17" name="Picture 16">
            <a:extLst>
              <a:ext uri="{FF2B5EF4-FFF2-40B4-BE49-F238E27FC236}">
                <a16:creationId xmlns="" xmlns:a16="http://schemas.microsoft.com/office/drawing/2014/main" id="{8F25BF52-458B-9C0E-EB91-CC6C97A81490}"/>
              </a:ext>
            </a:extLst>
          </p:cNvPr>
          <p:cNvPicPr>
            <a:picLocks noChangeAspect="1"/>
          </p:cNvPicPr>
          <p:nvPr/>
        </p:nvPicPr>
        <p:blipFill>
          <a:blip r:embed="rId4"/>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 xmlns:a16="http://schemas.microsoft.com/office/drawing/2014/main" id="{984E896C-693F-6167-195F-054BDB2FD6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1F065370-05B2-D455-3754-1660FDF75970}"/>
              </a:ext>
            </a:extLst>
          </p:cNvPr>
          <p:cNvPicPr>
            <a:picLocks noChangeAspect="1"/>
          </p:cNvPicPr>
          <p:nvPr/>
        </p:nvPicPr>
        <p:blipFill>
          <a:blip r:embed="rId6"/>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 xmlns:a16="http://schemas.microsoft.com/office/drawing/2014/main" id="{4E93B320-971A-FF98-71B5-4B551D3B33BA}"/>
              </a:ext>
            </a:extLst>
          </p:cNvPr>
          <p:cNvPicPr>
            <a:picLocks noChangeAspect="1"/>
          </p:cNvPicPr>
          <p:nvPr/>
        </p:nvPicPr>
        <p:blipFill>
          <a:blip r:embed="rId7"/>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 xmlns:a16="http://schemas.microsoft.com/office/drawing/2014/main" id="{2F427F27-FEEC-365A-8A69-743F267CF61B}"/>
              </a:ext>
            </a:extLst>
          </p:cNvPr>
          <p:cNvSpPr txBox="1"/>
          <p:nvPr/>
        </p:nvSpPr>
        <p:spPr>
          <a:xfrm>
            <a:off x="3629025" y="6086475"/>
            <a:ext cx="7248525" cy="584775"/>
          </a:xfrm>
          <a:prstGeom prst="rect">
            <a:avLst/>
          </a:prstGeom>
          <a:noFill/>
        </p:spPr>
        <p:txBody>
          <a:bodyPr wrap="square" rtlCol="0">
            <a:spAutoFit/>
          </a:bodyPr>
          <a:lstStyle/>
          <a:p>
            <a:r>
              <a:rPr lang="en-US" sz="3200" b="1" dirty="0" err="1">
                <a:latin typeface="Calibri" panose="020F0502020204030204" pitchFamily="34" charset="0"/>
                <a:cs typeface="Calibri" panose="020F0502020204030204" pitchFamily="34" charset="0"/>
              </a:rPr>
              <a:t>Hình</a:t>
            </a:r>
            <a:r>
              <a:rPr lang="en-US" sz="3200" b="1" dirty="0">
                <a:latin typeface="Calibri" panose="020F0502020204030204" pitchFamily="34" charset="0"/>
                <a:cs typeface="Calibri" panose="020F0502020204030204" pitchFamily="34" charset="0"/>
              </a:rPr>
              <a:t> 1: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hồng</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mbria" panose="02040503050406030204" pitchFamily="18" charset="0"/>
                    <a:ea typeface="Cambria" panose="02040503050406030204" pitchFamily="18" charset="0"/>
                  </a:rPr>
                  <a:t>Đặc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điểm</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lá</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của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các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loại</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hồng</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là</a:t>
                </a:r>
                <a:r>
                  <a:rPr lang="en-US" sz="3600" b="1" i="0" dirty="0">
                    <a:solidFill>
                      <a:srgbClr val="333333"/>
                    </a:solidFill>
                    <a:effectLst/>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grpSp>
        <p:pic>
          <p:nvPicPr>
            <p:cNvPr id="12" name="Picture 11" descr="A red rose with green leaves&#10;&#10;Description automatically generated">
              <a:extLst>
                <a:ext uri="{FF2B5EF4-FFF2-40B4-BE49-F238E27FC236}">
                  <a16:creationId xmlns="" xmlns:a16="http://schemas.microsoft.com/office/drawing/2014/main" id="{90D37530-7C0F-B3E6-0C44-A5A1510B5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 xmlns:a16="http://schemas.microsoft.com/office/drawing/2014/main" id="{E6AF1378-61FA-E071-EF4F-8FBFA5CDCBEE}"/>
              </a:ext>
            </a:extLst>
          </p:cNvPr>
          <p:cNvGrpSpPr/>
          <p:nvPr/>
        </p:nvGrpSpPr>
        <p:grpSpPr>
          <a:xfrm>
            <a:off x="3905129" y="2065179"/>
            <a:ext cx="6986727" cy="928610"/>
            <a:chOff x="5018682" y="1308564"/>
            <a:chExt cx="6986727" cy="928610"/>
          </a:xfrm>
        </p:grpSpPr>
        <p:sp>
          <p:nvSpPr>
            <p:cNvPr id="15" name="Speech Bubble: Rectangle with Corners Rounded 3">
              <a:extLst>
                <a:ext uri="{FF2B5EF4-FFF2-40B4-BE49-F238E27FC236}">
                  <a16:creationId xmlns=""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 xmlns:a16="http://schemas.microsoft.com/office/drawing/2014/main" id="{ED4534D1-E38A-A8C1-3D38-C4D263E361F8}"/>
                </a:ext>
              </a:extLst>
            </p:cNvPr>
            <p:cNvSpPr txBox="1"/>
            <p:nvPr/>
          </p:nvSpPr>
          <p:spPr>
            <a:xfrm>
              <a:off x="5075833" y="1379839"/>
              <a:ext cx="6770864" cy="783193"/>
            </a:xfrm>
            <a:prstGeom prst="roundRect">
              <a:avLst/>
            </a:prstGeom>
            <a:noFill/>
          </p:spPr>
          <p:txBody>
            <a:bodyPr wrap="square" rtlCol="0">
              <a:spAutoFit/>
            </a:bodyPr>
            <a:lstStyle/>
            <a:p>
              <a:pPr algn="just"/>
              <a:r>
                <a:rPr lang="en-US" sz="4000" b="1" dirty="0" err="1">
                  <a:solidFill>
                    <a:schemeClr val="accent6">
                      <a:lumMod val="50000"/>
                    </a:schemeClr>
                  </a:solidFill>
                  <a:latin typeface="Calibri" panose="020F0502020204030204" pitchFamily="34" charset="0"/>
                  <a:cs typeface="Calibri" panose="020F0502020204030204" pitchFamily="34" charset="0"/>
                </a:rPr>
                <a:t>Lá</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màu</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xanh</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mép</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có</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răng</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cưa</a:t>
              </a:r>
              <a:endParaRPr lang="en-US" sz="4000"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2050" name="Picture 2" descr="Nhìn Lá Đoán Bệnh Hoa Hồng Dễ Dàng Ai Cũng Nên Biết">
            <a:extLst>
              <a:ext uri="{FF2B5EF4-FFF2-40B4-BE49-F238E27FC236}">
                <a16:creationId xmlns="" xmlns:a16="http://schemas.microsoft.com/office/drawing/2014/main" id="{170D8857-6CFE-46F4-C6FF-22F585D974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 xmlns:a16="http://schemas.microsoft.com/office/drawing/2014/main" id="{9AFC3469-89E8-A6AA-8383-527CFF0397B8}"/>
                </a:ext>
              </a:extLst>
            </p:cNvPr>
            <p:cNvSpPr txBox="1"/>
            <p:nvPr/>
          </p:nvSpPr>
          <p:spPr>
            <a:xfrm>
              <a:off x="5171083" y="1327376"/>
              <a:ext cx="6770863" cy="914324"/>
            </a:xfrm>
            <a:prstGeom prst="roundRect">
              <a:avLst/>
            </a:prstGeom>
            <a:noFill/>
          </p:spPr>
          <p:txBody>
            <a:bodyPr wrap="square" rtlCol="0">
              <a:spAutoFit/>
            </a:bodyPr>
            <a:lstStyle/>
            <a:p>
              <a:pPr algn="just"/>
              <a:r>
                <a:rPr lang="vi-VN" sz="3600" b="1" i="0" dirty="0">
                  <a:solidFill>
                    <a:schemeClr val="accent6">
                      <a:lumMod val="50000"/>
                    </a:schemeClr>
                  </a:solidFill>
                  <a:effectLst/>
                  <a:latin typeface="Calibri" panose="020F0502020204030204" pitchFamily="34" charset="0"/>
                  <a:cs typeface="Calibri" panose="020F0502020204030204" pitchFamily="34" charset="0"/>
                </a:rPr>
                <a:t>Hoa có nhiều màu sắc như trắng, hồng, đỏ,... </a:t>
              </a:r>
            </a:p>
          </p:txBody>
        </p:sp>
      </p:grpSp>
      <p:pic>
        <p:nvPicPr>
          <p:cNvPr id="22" name="Picture 2" descr="Hoa hồng nhung | Chậu trồng cây - cây cảnh văn phòng">
            <a:extLst>
              <a:ext uri="{FF2B5EF4-FFF2-40B4-BE49-F238E27FC236}">
                <a16:creationId xmlns="" xmlns:a16="http://schemas.microsoft.com/office/drawing/2014/main" id="{F09A88C7-BFAB-15F6-93E8-7AC5A464AD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 xmlns:a16="http://schemas.microsoft.com/office/drawing/2014/main" id="{8365A85D-2218-38C4-05D2-608E9E6543E8}"/>
              </a:ext>
            </a:extLst>
          </p:cNvPr>
          <p:cNvPicPr>
            <a:picLocks noChangeAspect="1"/>
          </p:cNvPicPr>
          <p:nvPr/>
        </p:nvPicPr>
        <p:blipFill>
          <a:blip r:embed="rId7"/>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lá</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 xmlns:a16="http://schemas.microsoft.com/office/drawing/2014/main" id="{90D37530-7C0F-B3E6-0C44-A5A1510B5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 xmlns:a16="http://schemas.microsoft.com/office/drawing/2014/main" id="{ED4534D1-E38A-A8C1-3D38-C4D263E361F8}"/>
                </a:ext>
              </a:extLst>
            </p:cNvPr>
            <p:cNvSpPr txBox="1"/>
            <p:nvPr/>
          </p:nvSpPr>
          <p:spPr>
            <a:xfrm>
              <a:off x="5405337" y="1379839"/>
              <a:ext cx="6770864" cy="78319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Thân</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hồng</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gai</a:t>
              </a:r>
            </a:p>
          </p:txBody>
        </p:sp>
      </p:grpSp>
      <p:pic>
        <p:nvPicPr>
          <p:cNvPr id="7" name="Picture 6">
            <a:extLst>
              <a:ext uri="{FF2B5EF4-FFF2-40B4-BE49-F238E27FC236}">
                <a16:creationId xmlns="" xmlns:a16="http://schemas.microsoft.com/office/drawing/2014/main" id="{1A625266-47DF-E0FD-827D-AB4700ABEA1B}"/>
              </a:ext>
            </a:extLst>
          </p:cNvPr>
          <p:cNvPicPr>
            <a:picLocks noChangeAspect="1"/>
          </p:cNvPicPr>
          <p:nvPr/>
        </p:nvPicPr>
        <p:blipFill>
          <a:blip r:embed="rId5"/>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libri" panose="020F0502020204030204" pitchFamily="34" charset="0"/>
                  <a:cs typeface="Calibri" panose="020F0502020204030204" pitchFamily="34" charset="0"/>
                </a:rPr>
                <a:t>Hoa</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hồng</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thường</a:t>
              </a:r>
              <a:r>
                <a:rPr lang="en-US" sz="3600" b="1" i="0" dirty="0">
                  <a:solidFill>
                    <a:srgbClr val="333333"/>
                  </a:solidFill>
                  <a:effectLst/>
                  <a:latin typeface="Calibri" panose="020F0502020204030204" pitchFamily="34" charset="0"/>
                  <a:cs typeface="Calibri" panose="020F0502020204030204" pitchFamily="34" charset="0"/>
                </a:rPr>
                <a:t> </a:t>
              </a:r>
              <a:r>
                <a:rPr lang="vi-VN" sz="3600" b="1" i="0" dirty="0">
                  <a:solidFill>
                    <a:srgbClr val="333333"/>
                  </a:solidFill>
                  <a:effectLst/>
                  <a:latin typeface="Calibri" panose="020F0502020204030204" pitchFamily="34" charset="0"/>
                  <a:cs typeface="Calibri" panose="020F0502020204030204" pitchFamily="34"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pitchFamily="34" charset="0"/>
                <a:cs typeface="Calibri" panose="020F0502020204030204" pitchFamily="34" charset="0"/>
              </a:endParaRPr>
            </a:p>
          </p:txBody>
        </p:sp>
      </p:grpSp>
      <p:pic>
        <p:nvPicPr>
          <p:cNvPr id="3076" name="Picture 4" descr="Hoa hồng nhung: Ý nghĩa, hình ảnh, cách trồng, chăm sóc tại nhà">
            <a:extLst>
              <a:ext uri="{FF2B5EF4-FFF2-40B4-BE49-F238E27FC236}">
                <a16:creationId xmlns="" xmlns:a16="http://schemas.microsoft.com/office/drawing/2014/main" id="{21D61609-FC69-7EE2-896D-21B913383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 xmlns:a16="http://schemas.microsoft.com/office/drawing/2014/main" id="{510F8A0D-0787-E414-EC5E-655B0114E6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Calibri" panose="020F0502020204030204" pitchFamily="34" charset="0"/>
                  <a:cs typeface="Calibri" panose="020F0502020204030204" pitchFamily="34" charset="0"/>
                </a:rPr>
                <a:t>Hãy</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giới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thiệu</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với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các</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bạn</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một</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loại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hoa</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hồng</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mà</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em</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biết</a:t>
              </a:r>
              <a:r>
                <a:rPr lang="en-US" sz="4000" b="1" i="0" dirty="0">
                  <a:solidFill>
                    <a:srgbClr val="333333"/>
                  </a:solidFill>
                  <a:effectLst/>
                  <a:latin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cs typeface="Calibri" panose="020F0502020204030204" pitchFamily="34" charset="0"/>
              </a:endParaRPr>
            </a:p>
          </p:txBody>
        </p:sp>
      </p:grpSp>
      <p:pic>
        <p:nvPicPr>
          <p:cNvPr id="7" name="Graphic 6">
            <a:extLst>
              <a:ext uri="{FF2B5EF4-FFF2-40B4-BE49-F238E27FC236}">
                <a16:creationId xmlns="" xmlns:a16="http://schemas.microsoft.com/office/drawing/2014/main" id="{2261440D-DDB0-B6FB-2927-E1BFC28FDC2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 xmlns:a16="http://schemas.microsoft.com/office/drawing/2014/main" id="{90D37530-7C0F-B3E6-0C44-A5A1510B5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 xmlns:a16="http://schemas.microsoft.com/office/drawing/2014/main" id="{B8383ED3-B78A-6CE3-5CAF-9E5659901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 xmlns:a16="http://schemas.microsoft.com/office/drawing/2014/main" id="{389A63C4-B777-B3C6-15D9-65F82689164A}"/>
              </a:ext>
            </a:extLst>
          </p:cNvPr>
          <p:cNvSpPr/>
          <p:nvPr/>
        </p:nvSpPr>
        <p:spPr>
          <a:xfrm>
            <a:off x="657225"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cổ</a:t>
            </a:r>
            <a:r>
              <a:rPr lang="en-US" sz="4000" b="1" dirty="0">
                <a:solidFill>
                  <a:srgbClr val="002060"/>
                </a:solidFill>
                <a:latin typeface="Calibri" panose="020F0502020204030204" pitchFamily="34" charset="0"/>
                <a:cs typeface="Calibri" panose="020F0502020204030204" pitchFamily="34" charset="0"/>
              </a:rPr>
              <a:t> Sa Pa</a:t>
            </a:r>
          </a:p>
        </p:txBody>
      </p:sp>
      <p:pic>
        <p:nvPicPr>
          <p:cNvPr id="4102" name="Picture 6" descr="Ý nghĩa, tác dụng và cách trồng hoa hồng tỉ muội">
            <a:extLst>
              <a:ext uri="{FF2B5EF4-FFF2-40B4-BE49-F238E27FC236}">
                <a16:creationId xmlns="" xmlns:a16="http://schemas.microsoft.com/office/drawing/2014/main" id="{4172805C-FFD5-8BE6-44BD-9CD0794FB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 xmlns:a16="http://schemas.microsoft.com/office/drawing/2014/main" id="{A724C1FF-0641-B664-9D4F-607664464883}"/>
              </a:ext>
            </a:extLst>
          </p:cNvPr>
          <p:cNvSpPr/>
          <p:nvPr/>
        </p:nvSpPr>
        <p:spPr>
          <a:xfrm>
            <a:off x="4638675" y="49654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tỉ</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muội</a:t>
            </a:r>
            <a:endParaRPr lang="en-US" sz="4000" b="1" dirty="0">
              <a:solidFill>
                <a:srgbClr val="002060"/>
              </a:solidFill>
              <a:latin typeface="Calibri" panose="020F0502020204030204" pitchFamily="34" charset="0"/>
              <a:cs typeface="Calibri" panose="020F0502020204030204" pitchFamily="34" charset="0"/>
            </a:endParaRPr>
          </a:p>
        </p:txBody>
      </p:sp>
      <p:pic>
        <p:nvPicPr>
          <p:cNvPr id="4104" name="Picture 8" descr="Ý nghĩa của hoa hồng nhung và những thông tin về màu hoa này">
            <a:extLst>
              <a:ext uri="{FF2B5EF4-FFF2-40B4-BE49-F238E27FC236}">
                <a16:creationId xmlns="" xmlns:a16="http://schemas.microsoft.com/office/drawing/2014/main" id="{D5E7C261-A8DB-A97D-ACF0-D84841792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 xmlns:a16="http://schemas.microsoft.com/office/drawing/2014/main" id="{7D693A9C-D9A0-8DFF-D222-D1A8B720190E}"/>
              </a:ext>
            </a:extLst>
          </p:cNvPr>
          <p:cNvSpPr/>
          <p:nvPr/>
        </p:nvSpPr>
        <p:spPr>
          <a:xfrm>
            <a:off x="8382000" y="50035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Hoa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hồng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nhung</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488</Words>
  <Application>Microsoft Office PowerPoint</Application>
  <PresentationFormat>Widescreen</PresentationFormat>
  <Paragraphs>68</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맑은 고딕</vt:lpstr>
      <vt:lpstr>Arial</vt:lpstr>
      <vt:lpstr>Calibri</vt:lpstr>
      <vt:lpstr>Cambria</vt:lpstr>
      <vt:lpstr>Rammetto One</vt:lpstr>
      <vt:lpstr>Tahoma</vt:lpstr>
      <vt:lpstr>思源黑体 CN</vt:lpstr>
      <vt:lpstr>等线</vt:lpstr>
      <vt:lpstr>等线 Light</vt:lpstr>
      <vt:lpstr>胡晓波男神体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PCHT</cp:lastModifiedBy>
  <cp:revision>41</cp:revision>
  <dcterms:created xsi:type="dcterms:W3CDTF">2023-07-14T13:57:59Z</dcterms:created>
  <dcterms:modified xsi:type="dcterms:W3CDTF">2024-10-01T15:18:28Z</dcterms:modified>
</cp:coreProperties>
</file>