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8" r:id="rId7"/>
    <p:sldId id="273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AC07-1833-45FD-A20D-896BE25C699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7859-57F1-4FB7-A63A-DF6EC027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8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AC07-1833-45FD-A20D-896BE25C699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7859-57F1-4FB7-A63A-DF6EC027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AC07-1833-45FD-A20D-896BE25C699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7859-57F1-4FB7-A63A-DF6EC027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1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3"/>
          <a:stretch/>
        </p:blipFill>
        <p:spPr>
          <a:xfrm flipV="1">
            <a:off x="-50800" y="5005388"/>
            <a:ext cx="12242800" cy="18542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3D19CA-56B8-C076-36C2-87018A8A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F8B41-CAC5-49DA-9156-65DCBE8368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D77D8C-66D6-DCA2-DBB1-8FAE246D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836911-B9BB-D33E-1723-E5149F9B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531AD8-4DC2-4F0A-8757-37262589E7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186245" y="-194947"/>
            <a:ext cx="2186247" cy="2317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482092" y="7817580"/>
            <a:ext cx="1824009" cy="200248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2913963" y="912474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300973" y="948868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186247" y="171681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1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186245" y="-194947"/>
            <a:ext cx="2186247" cy="23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482092" y="7817580"/>
            <a:ext cx="1824009" cy="200248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2913963" y="912474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300973" y="948868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186247" y="171681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00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AC07-1833-45FD-A20D-896BE25C699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7859-57F1-4FB7-A63A-DF6EC027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AC07-1833-45FD-A20D-896BE25C699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7859-57F1-4FB7-A63A-DF6EC027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AC07-1833-45FD-A20D-896BE25C699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7859-57F1-4FB7-A63A-DF6EC027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AC07-1833-45FD-A20D-896BE25C699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7859-57F1-4FB7-A63A-DF6EC027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9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AC07-1833-45FD-A20D-896BE25C699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7859-57F1-4FB7-A63A-DF6EC027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AC07-1833-45FD-A20D-896BE25C699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7859-57F1-4FB7-A63A-DF6EC027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9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AC07-1833-45FD-A20D-896BE25C699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7859-57F1-4FB7-A63A-DF6EC027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AC07-1833-45FD-A20D-896BE25C699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7859-57F1-4FB7-A63A-DF6EC027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AC07-1833-45FD-A20D-896BE25C699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67859-57F1-4FB7-A63A-DF6EC027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958814"/>
            <a:ext cx="4746492" cy="1226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899161"/>
            <a:ext cx="8709757" cy="79090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488" y="-127306"/>
            <a:ext cx="1523956" cy="15088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91160" y="897073"/>
            <a:ext cx="2811439" cy="1142873"/>
            <a:chOff x="-856880" y="1054458"/>
            <a:chExt cx="2811439" cy="1142873"/>
          </a:xfrm>
        </p:grpSpPr>
        <p:sp>
          <p:nvSpPr>
            <p:cNvPr id="14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77"/>
                </a:buClr>
                <a:buSzPts val="3600"/>
                <a:buFont typeface="Chango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 w="60325">
                    <a:solidFill>
                      <a:prstClr val="white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Tiếng việt 4</a:t>
              </a:r>
              <a:endParaRPr kumimoji="0" lang="en-US" sz="2400" b="1" i="0" u="none" strike="noStrike" kern="0" cap="none" spc="0" normalizeH="0" baseline="0" noProof="0">
                <a:ln w="60325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sym typeface="Chango"/>
              </a:endParaRPr>
            </a:p>
          </p:txBody>
        </p:sp>
        <p:sp>
          <p:nvSpPr>
            <p:cNvPr id="15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54458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77"/>
                </a:buClr>
                <a:buSzPts val="3600"/>
                <a:buFont typeface="Chango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Tiếng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việt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 4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sym typeface="Chango"/>
              </a:endParaRP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3" y="678083"/>
            <a:ext cx="6666681" cy="51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0">
            <a:extLst>
              <a:ext uri="{FF2B5EF4-FFF2-40B4-BE49-F238E27FC236}">
                <a16:creationId xmlns:a16="http://schemas.microsoft.com/office/drawing/2014/main" id="{E38B00C0-6DD7-4A4F-2A5C-717D3A45F457}"/>
              </a:ext>
            </a:extLst>
          </p:cNvPr>
          <p:cNvGrpSpPr/>
          <p:nvPr/>
        </p:nvGrpSpPr>
        <p:grpSpPr>
          <a:xfrm>
            <a:off x="2570422" y="433951"/>
            <a:ext cx="5132238" cy="1878494"/>
            <a:chOff x="4115793" y="1311628"/>
            <a:chExt cx="3914180" cy="1313308"/>
          </a:xfrm>
        </p:grpSpPr>
        <p:sp>
          <p:nvSpPr>
            <p:cNvPr id="6" name="圆角矩形 21">
              <a:extLst>
                <a:ext uri="{FF2B5EF4-FFF2-40B4-BE49-F238E27FC236}">
                  <a16:creationId xmlns:a16="http://schemas.microsoft.com/office/drawing/2014/main" id="{E159D424-AD02-4AE1-F0AA-C13F3C66A367}"/>
                </a:ext>
              </a:extLst>
            </p:cNvPr>
            <p:cNvSpPr/>
            <p:nvPr/>
          </p:nvSpPr>
          <p:spPr>
            <a:xfrm>
              <a:off x="5205094" y="1692703"/>
              <a:ext cx="2824879" cy="6914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1755" rtlCol="0" anchor="ctr"/>
            <a:lstStyle/>
            <a:p>
              <a:pPr algn="ctr"/>
              <a:endParaRPr lang="zh-CN" altLang="en-US" sz="4400" spc="150" dirty="0">
                <a:solidFill>
                  <a:srgbClr val="14A7A6"/>
                </a:solidFill>
                <a:uFillTx/>
                <a:latin typeface="雷盖体" panose="00000800000000000000" pitchFamily="2" charset="-122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pic>
          <p:nvPicPr>
            <p:cNvPr id="7" name="图片 24">
              <a:extLst>
                <a:ext uri="{FF2B5EF4-FFF2-40B4-BE49-F238E27FC236}">
                  <a16:creationId xmlns:a16="http://schemas.microsoft.com/office/drawing/2014/main" id="{41CBCE14-8CDA-8BB9-C3DC-F0F632836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793" y="1311628"/>
              <a:ext cx="1313308" cy="1313308"/>
            </a:xfrm>
            <a:prstGeom prst="rect">
              <a:avLst/>
            </a:prstGeom>
          </p:spPr>
        </p:pic>
      </p:grpSp>
      <p:sp>
        <p:nvSpPr>
          <p:cNvPr id="8" name="圆角矩形 9"/>
          <p:cNvSpPr/>
          <p:nvPr/>
        </p:nvSpPr>
        <p:spPr>
          <a:xfrm>
            <a:off x="268602" y="2129057"/>
            <a:ext cx="8617057" cy="23052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38"/>
          <p:cNvSpPr txBox="1"/>
          <p:nvPr/>
        </p:nvSpPr>
        <p:spPr>
          <a:xfrm>
            <a:off x="3645080" y="869320"/>
            <a:ext cx="43434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6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urora" panose="02040603050506020204" pitchFamily="18" charset="0"/>
                <a:ea typeface="思源黑体 CN Medium" panose="020B0600000000000000" pitchFamily="34" charset="-122"/>
              </a:rPr>
              <a:t>Hoạt</a:t>
            </a:r>
            <a:r>
              <a:rPr lang="en-US" altLang="zh-CN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urora" panose="0204060305050602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6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urora" panose="02040603050506020204" pitchFamily="18" charset="0"/>
                <a:ea typeface="思源黑体 CN Medium" panose="020B0600000000000000" pitchFamily="34" charset="-122"/>
              </a:rPr>
              <a:t>động</a:t>
            </a:r>
            <a:r>
              <a:rPr lang="en-US" altLang="zh-CN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urora" panose="02040603050506020204" pitchFamily="18" charset="0"/>
                <a:ea typeface="思源黑体 CN Medium" panose="020B0600000000000000" pitchFamily="34" charset="-122"/>
              </a:rPr>
              <a:t> 1 </a:t>
            </a:r>
            <a:endParaRPr lang="zh-CN" altLang="en-US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UTM Aurora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10" name="文本框 38"/>
          <p:cNvSpPr txBox="1"/>
          <p:nvPr/>
        </p:nvSpPr>
        <p:spPr>
          <a:xfrm>
            <a:off x="856960" y="2045596"/>
            <a:ext cx="7131520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13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urora" panose="02040603050506020204" pitchFamily="18" charset="0"/>
                <a:ea typeface="思源黑体 CN Medium" panose="020B0600000000000000" pitchFamily="34" charset="-122"/>
              </a:rPr>
              <a:t>LUYỆN ĐỌC</a:t>
            </a:r>
            <a:endParaRPr lang="zh-CN" altLang="en-US" sz="13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UTM Aurora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9949910" y="-438085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653159" y="581457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841" y="2025272"/>
            <a:ext cx="7330159" cy="481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41300" y="88901"/>
            <a:ext cx="11773222" cy="6565900"/>
          </a:xfrm>
          <a:prstGeom prst="flowChartAlternateProcess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6629" y="124184"/>
            <a:ext cx="4822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00CC00"/>
                </a:solidFill>
                <a:effectLst/>
                <a:latin typeface="UTM Avo" panose="02040603050506020204" pitchFamily="18" charset="0"/>
              </a:rPr>
              <a:t>Gặt chữ trên non</a:t>
            </a:r>
            <a:endParaRPr lang="en-US" sz="3000" b="1" dirty="0">
              <a:solidFill>
                <a:srgbClr val="00CC00"/>
              </a:solidFill>
              <a:effectLst/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982" y="3480151"/>
            <a:ext cx="5143018" cy="337784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03858" y="604382"/>
          <a:ext cx="9067800" cy="6037580"/>
        </p:xfrm>
        <a:graphic>
          <a:graphicData uri="http://schemas.openxmlformats.org/drawingml/2006/table">
            <a:tbl>
              <a:tblPr/>
              <a:tblGrid>
                <a:gridCol w="4533900">
                  <a:extLst>
                    <a:ext uri="{9D8B030D-6E8A-4147-A177-3AD203B41FA5}">
                      <a16:colId xmlns:a16="http://schemas.microsoft.com/office/drawing/2014/main" val="1104451854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1173707212"/>
                    </a:ext>
                  </a:extLst>
                </a:gridCol>
              </a:tblGrid>
              <a:tr h="5291172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Bình minh vừa tỉnh giấc 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nhuộm hồng núi xanh 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Tiếng trống rung vách đá 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Giục đôi chân bước nhanh.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Bóng em nhòa bóng núi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Hun hút mấy thung sâu 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Gió đưa theo tiếng sáo 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 đà trên tán lau.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 đi tìm cái chữ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Vượt suối lại băng rừng 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Đường xa chân có mỏi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 vẫn gùi trên lưng.</a:t>
                      </a: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Cái chữ rơi xuống nương 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Mùa cho bông trĩu hạt 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Cái chữ bay lên ngàn 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Rừng ríu ran chim hát.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Càng đi chân càng vững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 học ngang lưng đồi 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Mắt em như sao sáng</a:t>
                      </a:r>
                    </a:p>
                    <a:p>
                      <a:pPr algn="just" fontAlgn="t"/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Gặt chữ trên đỉnh trời!</a:t>
                      </a:r>
                    </a:p>
                    <a:p>
                      <a:pPr algn="r" fontAlgn="t"/>
                      <a:r>
                        <a:rPr lang="vi-VN" sz="2800" b="0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(Bích Ngọc</a:t>
                      </a:r>
                      <a:r>
                        <a:rPr lang="vi-VN" sz="2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098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3" r="16131" b="44869"/>
          <a:stretch/>
        </p:blipFill>
        <p:spPr>
          <a:xfrm rot="5400000">
            <a:off x="4660962" y="2237183"/>
            <a:ext cx="3311327" cy="7218961"/>
          </a:xfrm>
          <a:prstGeom prst="rect">
            <a:avLst/>
          </a:prstGeom>
        </p:spPr>
      </p:pic>
      <p:pic>
        <p:nvPicPr>
          <p:cNvPr id="6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04"/>
          <a:stretch/>
        </p:blipFill>
        <p:spPr>
          <a:xfrm>
            <a:off x="-23885" y="0"/>
            <a:ext cx="12215885" cy="1803400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 flipH="1">
            <a:off x="8782326" y="2653290"/>
            <a:ext cx="3823010" cy="4360891"/>
          </a:xfrm>
          <a:prstGeom prst="rect">
            <a:avLst/>
          </a:prstGeom>
        </p:spPr>
      </p:pic>
      <p:sp>
        <p:nvSpPr>
          <p:cNvPr id="14" name="Speech Bubble: Oval 9">
            <a:extLst>
              <a:ext uri="{FF2B5EF4-FFF2-40B4-BE49-F238E27FC236}">
                <a16:creationId xmlns:a16="http://schemas.microsoft.com/office/drawing/2014/main" id="{7242D3E7-C1CC-5917-A9C9-1DFAF6DBB850}"/>
              </a:ext>
            </a:extLst>
          </p:cNvPr>
          <p:cNvSpPr/>
          <p:nvPr/>
        </p:nvSpPr>
        <p:spPr>
          <a:xfrm flipH="1">
            <a:off x="2385133" y="656381"/>
            <a:ext cx="6866417" cy="4712014"/>
          </a:xfrm>
          <a:custGeom>
            <a:avLst/>
            <a:gdLst>
              <a:gd name="connsiteX0" fmla="*/ -269120 w 4168523"/>
              <a:gd name="connsiteY0" fmla="*/ 1855189 h 3131861"/>
              <a:gd name="connsiteX1" fmla="*/ 927 w 4168523"/>
              <a:gd name="connsiteY1" fmla="*/ 1519232 h 3131861"/>
              <a:gd name="connsiteX2" fmla="*/ 2004499 w 4168523"/>
              <a:gd name="connsiteY2" fmla="*/ 1147 h 3131861"/>
              <a:gd name="connsiteX3" fmla="*/ 4140300 w 4168523"/>
              <a:gd name="connsiteY3" fmla="*/ 1309101 h 3131861"/>
              <a:gd name="connsiteX4" fmla="*/ 2394313 w 4168523"/>
              <a:gd name="connsiteY4" fmla="*/ 3114439 h 3131861"/>
              <a:gd name="connsiteX5" fmla="*/ 129343 w 4168523"/>
              <a:gd name="connsiteY5" fmla="*/ 2108979 h 3131861"/>
              <a:gd name="connsiteX6" fmla="*/ -269120 w 4168523"/>
              <a:gd name="connsiteY6" fmla="*/ 1855189 h 31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8523" h="3131861" fill="none" extrusionOk="0">
                <a:moveTo>
                  <a:pt x="-269120" y="1855189"/>
                </a:moveTo>
                <a:cubicBezTo>
                  <a:pt x="-196918" y="1774234"/>
                  <a:pt x="-87822" y="1645254"/>
                  <a:pt x="927" y="1519232"/>
                </a:cubicBezTo>
                <a:cubicBezTo>
                  <a:pt x="-115227" y="549861"/>
                  <a:pt x="925284" y="51187"/>
                  <a:pt x="2004499" y="1147"/>
                </a:cubicBezTo>
                <a:cubicBezTo>
                  <a:pt x="3084767" y="-68315"/>
                  <a:pt x="3919817" y="527682"/>
                  <a:pt x="4140300" y="1309101"/>
                </a:cubicBezTo>
                <a:cubicBezTo>
                  <a:pt x="4329621" y="2083065"/>
                  <a:pt x="3403130" y="2939861"/>
                  <a:pt x="2394313" y="3114439"/>
                </a:cubicBezTo>
                <a:cubicBezTo>
                  <a:pt x="1400846" y="3215871"/>
                  <a:pt x="541357" y="2765890"/>
                  <a:pt x="129343" y="2108979"/>
                </a:cubicBezTo>
                <a:cubicBezTo>
                  <a:pt x="57568" y="2078893"/>
                  <a:pt x="-158411" y="1889923"/>
                  <a:pt x="-269120" y="1855189"/>
                </a:cubicBezTo>
                <a:close/>
              </a:path>
              <a:path w="4168523" h="3131861" stroke="0" extrusionOk="0">
                <a:moveTo>
                  <a:pt x="-269120" y="1855189"/>
                </a:moveTo>
                <a:cubicBezTo>
                  <a:pt x="-210017" y="1719772"/>
                  <a:pt x="-46573" y="1554189"/>
                  <a:pt x="927" y="1519232"/>
                </a:cubicBezTo>
                <a:cubicBezTo>
                  <a:pt x="-40582" y="703923"/>
                  <a:pt x="898813" y="71720"/>
                  <a:pt x="2004499" y="1147"/>
                </a:cubicBezTo>
                <a:cubicBezTo>
                  <a:pt x="3011399" y="92095"/>
                  <a:pt x="4001598" y="554009"/>
                  <a:pt x="4140300" y="1309101"/>
                </a:cubicBezTo>
                <a:cubicBezTo>
                  <a:pt x="4322026" y="2212421"/>
                  <a:pt x="3433741" y="3002938"/>
                  <a:pt x="2394313" y="3114439"/>
                </a:cubicBezTo>
                <a:cubicBezTo>
                  <a:pt x="1389190" y="3213395"/>
                  <a:pt x="586583" y="2831212"/>
                  <a:pt x="129343" y="2108979"/>
                </a:cubicBezTo>
                <a:cubicBezTo>
                  <a:pt x="-44064" y="1988251"/>
                  <a:pt x="-170694" y="1942385"/>
                  <a:pt x="-269120" y="1855189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-56456"/>
                      <a:gd name="adj2" fmla="val 9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vi-VN" sz="6600" b="1" dirty="0" smtClean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có mấy khổ thơ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?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peech Bubble: Oval 9">
            <a:extLst>
              <a:ext uri="{FF2B5EF4-FFF2-40B4-BE49-F238E27FC236}">
                <a16:creationId xmlns:a16="http://schemas.microsoft.com/office/drawing/2014/main" id="{7242D3E7-C1CC-5917-A9C9-1DFAF6DBB850}"/>
              </a:ext>
            </a:extLst>
          </p:cNvPr>
          <p:cNvSpPr/>
          <p:nvPr/>
        </p:nvSpPr>
        <p:spPr>
          <a:xfrm flipH="1">
            <a:off x="2326510" y="611784"/>
            <a:ext cx="6866417" cy="4712014"/>
          </a:xfrm>
          <a:custGeom>
            <a:avLst/>
            <a:gdLst>
              <a:gd name="connsiteX0" fmla="*/ -269120 w 4168523"/>
              <a:gd name="connsiteY0" fmla="*/ 1855189 h 3131861"/>
              <a:gd name="connsiteX1" fmla="*/ 927 w 4168523"/>
              <a:gd name="connsiteY1" fmla="*/ 1519232 h 3131861"/>
              <a:gd name="connsiteX2" fmla="*/ 2004499 w 4168523"/>
              <a:gd name="connsiteY2" fmla="*/ 1147 h 3131861"/>
              <a:gd name="connsiteX3" fmla="*/ 4140300 w 4168523"/>
              <a:gd name="connsiteY3" fmla="*/ 1309101 h 3131861"/>
              <a:gd name="connsiteX4" fmla="*/ 2394313 w 4168523"/>
              <a:gd name="connsiteY4" fmla="*/ 3114439 h 3131861"/>
              <a:gd name="connsiteX5" fmla="*/ 129343 w 4168523"/>
              <a:gd name="connsiteY5" fmla="*/ 2108979 h 3131861"/>
              <a:gd name="connsiteX6" fmla="*/ -269120 w 4168523"/>
              <a:gd name="connsiteY6" fmla="*/ 1855189 h 31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8523" h="3131861" fill="none" extrusionOk="0">
                <a:moveTo>
                  <a:pt x="-269120" y="1855189"/>
                </a:moveTo>
                <a:cubicBezTo>
                  <a:pt x="-196918" y="1774234"/>
                  <a:pt x="-87822" y="1645254"/>
                  <a:pt x="927" y="1519232"/>
                </a:cubicBezTo>
                <a:cubicBezTo>
                  <a:pt x="-115227" y="549861"/>
                  <a:pt x="925284" y="51187"/>
                  <a:pt x="2004499" y="1147"/>
                </a:cubicBezTo>
                <a:cubicBezTo>
                  <a:pt x="3084767" y="-68315"/>
                  <a:pt x="3919817" y="527682"/>
                  <a:pt x="4140300" y="1309101"/>
                </a:cubicBezTo>
                <a:cubicBezTo>
                  <a:pt x="4329621" y="2083065"/>
                  <a:pt x="3403130" y="2939861"/>
                  <a:pt x="2394313" y="3114439"/>
                </a:cubicBezTo>
                <a:cubicBezTo>
                  <a:pt x="1400846" y="3215871"/>
                  <a:pt x="541357" y="2765890"/>
                  <a:pt x="129343" y="2108979"/>
                </a:cubicBezTo>
                <a:cubicBezTo>
                  <a:pt x="57568" y="2078893"/>
                  <a:pt x="-158411" y="1889923"/>
                  <a:pt x="-269120" y="1855189"/>
                </a:cubicBezTo>
                <a:close/>
              </a:path>
              <a:path w="4168523" h="3131861" stroke="0" extrusionOk="0">
                <a:moveTo>
                  <a:pt x="-269120" y="1855189"/>
                </a:moveTo>
                <a:cubicBezTo>
                  <a:pt x="-210017" y="1719772"/>
                  <a:pt x="-46573" y="1554189"/>
                  <a:pt x="927" y="1519232"/>
                </a:cubicBezTo>
                <a:cubicBezTo>
                  <a:pt x="-40582" y="703923"/>
                  <a:pt x="898813" y="71720"/>
                  <a:pt x="2004499" y="1147"/>
                </a:cubicBezTo>
                <a:cubicBezTo>
                  <a:pt x="3011399" y="92095"/>
                  <a:pt x="4001598" y="554009"/>
                  <a:pt x="4140300" y="1309101"/>
                </a:cubicBezTo>
                <a:cubicBezTo>
                  <a:pt x="4322026" y="2212421"/>
                  <a:pt x="3433741" y="3002938"/>
                  <a:pt x="2394313" y="3114439"/>
                </a:cubicBezTo>
                <a:cubicBezTo>
                  <a:pt x="1389190" y="3213395"/>
                  <a:pt x="586583" y="2831212"/>
                  <a:pt x="129343" y="2108979"/>
                </a:cubicBezTo>
                <a:cubicBezTo>
                  <a:pt x="-44064" y="1988251"/>
                  <a:pt x="-170694" y="1942385"/>
                  <a:pt x="-269120" y="1855189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-56456"/>
                      <a:gd name="adj2" fmla="val 9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vi-VN" sz="66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thơ có </a:t>
            </a:r>
          </a:p>
          <a:p>
            <a:pPr algn="ctr"/>
            <a:r>
              <a:rPr lang="vi-VN" sz="66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5 khổ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9949910" y="-438085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60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3" r="16131" b="44869"/>
          <a:stretch/>
        </p:blipFill>
        <p:spPr>
          <a:xfrm rot="5400000">
            <a:off x="4660962" y="2237183"/>
            <a:ext cx="3311327" cy="7218961"/>
          </a:xfrm>
          <a:prstGeom prst="rect">
            <a:avLst/>
          </a:prstGeom>
        </p:spPr>
      </p:pic>
      <p:pic>
        <p:nvPicPr>
          <p:cNvPr id="6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04"/>
          <a:stretch/>
        </p:blipFill>
        <p:spPr>
          <a:xfrm>
            <a:off x="-23885" y="0"/>
            <a:ext cx="12215885" cy="1803400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72" y="4356189"/>
            <a:ext cx="2692400" cy="2692400"/>
          </a:xfrm>
          <a:prstGeom prst="rect">
            <a:avLst/>
          </a:prstGeom>
        </p:spPr>
      </p:pic>
      <p:pic>
        <p:nvPicPr>
          <p:cNvPr id="8" name="图片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3"/>
          <a:stretch/>
        </p:blipFill>
        <p:spPr>
          <a:xfrm>
            <a:off x="-45146" y="5372100"/>
            <a:ext cx="12258405" cy="14859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flipH="1">
            <a:off x="1110472" y="-1301932"/>
            <a:ext cx="8374744" cy="7678057"/>
            <a:chOff x="6544408" y="-943044"/>
            <a:chExt cx="5628630" cy="4975045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EDBA7EFC-BD3E-9FB1-B44D-0CBFCB551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6544408" y="-943044"/>
              <a:ext cx="5628630" cy="497504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712106" y="1016089"/>
              <a:ext cx="3737175" cy="1017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FF66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vo" panose="02040603050506020204" pitchFamily="18" charset="0"/>
                </a:rPr>
                <a:t>Luyện</a:t>
              </a:r>
              <a:r>
                <a:rPr lang="en-US" sz="4800" b="1" dirty="0" smtClean="0">
                  <a:solidFill>
                    <a:srgbClr val="FF66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66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vo" panose="02040603050506020204" pitchFamily="18" charset="0"/>
                </a:rPr>
                <a:t>đọc</a:t>
              </a:r>
              <a:endParaRPr lang="vi-VN" sz="4800" b="1" dirty="0" smtClean="0"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endParaRPr>
            </a:p>
            <a:p>
              <a:pPr algn="ctr"/>
              <a:r>
                <a:rPr lang="en-US" sz="4800" b="1" dirty="0" smtClean="0">
                  <a:solidFill>
                    <a:srgbClr val="FF66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66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vo" panose="02040603050506020204" pitchFamily="18" charset="0"/>
                </a:rPr>
                <a:t>nối</a:t>
              </a:r>
              <a:r>
                <a:rPr lang="en-US" sz="4800" b="1" dirty="0" smtClean="0">
                  <a:solidFill>
                    <a:srgbClr val="FF66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vo" panose="020406030505060202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66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vo" panose="02040603050506020204" pitchFamily="18" charset="0"/>
                </a:rPr>
                <a:t>tiếp</a:t>
              </a:r>
              <a:r>
                <a:rPr lang="vi-VN" sz="4800" b="1" dirty="0" smtClean="0">
                  <a:solidFill>
                    <a:srgbClr val="FF66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vo" panose="02040603050506020204" pitchFamily="18" charset="0"/>
                </a:rPr>
                <a:t> khổ thơ</a:t>
              </a:r>
              <a:endParaRPr lang="en-US" sz="4800" b="1" dirty="0">
                <a:solidFill>
                  <a:srgbClr val="FF6600"/>
                </a:solidFill>
                <a:effectLst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endParaRPr>
            </a:p>
          </p:txBody>
        </p:sp>
      </p:grpSp>
      <p:pic>
        <p:nvPicPr>
          <p:cNvPr id="13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 flipH="1">
            <a:off x="7412837" y="1314839"/>
            <a:ext cx="5026538" cy="57337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9949910" y="-438085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653159" y="581457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8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0">
            <a:extLst>
              <a:ext uri="{FF2B5EF4-FFF2-40B4-BE49-F238E27FC236}">
                <a16:creationId xmlns:a16="http://schemas.microsoft.com/office/drawing/2014/main" id="{E38B00C0-6DD7-4A4F-2A5C-717D3A45F457}"/>
              </a:ext>
            </a:extLst>
          </p:cNvPr>
          <p:cNvGrpSpPr/>
          <p:nvPr/>
        </p:nvGrpSpPr>
        <p:grpSpPr>
          <a:xfrm>
            <a:off x="2570422" y="433951"/>
            <a:ext cx="5132238" cy="1878494"/>
            <a:chOff x="4115793" y="1311628"/>
            <a:chExt cx="3914180" cy="1313308"/>
          </a:xfrm>
        </p:grpSpPr>
        <p:sp>
          <p:nvSpPr>
            <p:cNvPr id="6" name="圆角矩形 21">
              <a:extLst>
                <a:ext uri="{FF2B5EF4-FFF2-40B4-BE49-F238E27FC236}">
                  <a16:creationId xmlns:a16="http://schemas.microsoft.com/office/drawing/2014/main" id="{E159D424-AD02-4AE1-F0AA-C13F3C66A367}"/>
                </a:ext>
              </a:extLst>
            </p:cNvPr>
            <p:cNvSpPr/>
            <p:nvPr/>
          </p:nvSpPr>
          <p:spPr>
            <a:xfrm>
              <a:off x="5205094" y="1692703"/>
              <a:ext cx="2824879" cy="6914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1755" rtlCol="0" anchor="ctr"/>
            <a:lstStyle/>
            <a:p>
              <a:pPr algn="ctr"/>
              <a:endParaRPr lang="zh-CN" altLang="en-US" sz="4400" spc="150" dirty="0">
                <a:solidFill>
                  <a:srgbClr val="14A7A6"/>
                </a:solidFill>
                <a:uFillTx/>
                <a:latin typeface="雷盖体" panose="00000800000000000000" pitchFamily="2" charset="-122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pic>
          <p:nvPicPr>
            <p:cNvPr id="7" name="图片 24">
              <a:extLst>
                <a:ext uri="{FF2B5EF4-FFF2-40B4-BE49-F238E27FC236}">
                  <a16:creationId xmlns:a16="http://schemas.microsoft.com/office/drawing/2014/main" id="{41CBCE14-8CDA-8BB9-C3DC-F0F632836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793" y="1311628"/>
              <a:ext cx="1313308" cy="1313308"/>
            </a:xfrm>
            <a:prstGeom prst="rect">
              <a:avLst/>
            </a:prstGeom>
          </p:spPr>
        </p:pic>
      </p:grpSp>
      <p:sp>
        <p:nvSpPr>
          <p:cNvPr id="8" name="圆角矩形 9"/>
          <p:cNvSpPr/>
          <p:nvPr/>
        </p:nvSpPr>
        <p:spPr>
          <a:xfrm>
            <a:off x="1332853" y="2220263"/>
            <a:ext cx="8617057" cy="23052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38"/>
          <p:cNvSpPr txBox="1"/>
          <p:nvPr/>
        </p:nvSpPr>
        <p:spPr>
          <a:xfrm>
            <a:off x="3645080" y="869320"/>
            <a:ext cx="43434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6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urora" panose="02040603050506020204" pitchFamily="18" charset="0"/>
                <a:ea typeface="思源黑体 CN Medium" panose="020B0600000000000000" pitchFamily="34" charset="-122"/>
              </a:rPr>
              <a:t>Hoạt động 2 </a:t>
            </a:r>
            <a:endParaRPr lang="zh-CN" altLang="en-US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UTM Aurora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10" name="文本框 38"/>
          <p:cNvSpPr txBox="1"/>
          <p:nvPr/>
        </p:nvSpPr>
        <p:spPr>
          <a:xfrm>
            <a:off x="1052731" y="2264888"/>
            <a:ext cx="8897179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138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urora" panose="02040603050506020204" pitchFamily="18" charset="0"/>
                <a:ea typeface="思源黑体 CN Medium" panose="020B0600000000000000" pitchFamily="34" charset="-122"/>
              </a:rPr>
              <a:t>TÌM HIỂU BÀI</a:t>
            </a:r>
            <a:endParaRPr lang="zh-CN" altLang="en-US" sz="13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UTM Aurora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9949910" y="-438085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653159" y="581457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58" y="3462391"/>
            <a:ext cx="5142042" cy="33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8">
            <a:extLst>
              <a:ext uri="{FF2B5EF4-FFF2-40B4-BE49-F238E27FC236}">
                <a16:creationId xmlns:a16="http://schemas.microsoft.com/office/drawing/2014/main" id="{EDBA7EFC-BD3E-9FB1-B44D-0CBFCB551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20" y="-1478613"/>
            <a:ext cx="10914927" cy="8784861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 flipH="1">
            <a:off x="7412837" y="1314839"/>
            <a:ext cx="5026538" cy="57337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1160" y="1873390"/>
            <a:ext cx="55453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Hằng ngày, em đi học trên con đường như thế nào? </a:t>
            </a:r>
          </a:p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thấy nó có gì khác so với các bạn?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04"/>
          <a:stretch/>
        </p:blipFill>
        <p:spPr>
          <a:xfrm>
            <a:off x="-23885" y="0"/>
            <a:ext cx="12215885" cy="1803400"/>
          </a:xfrm>
          <a:prstGeom prst="rect">
            <a:avLst/>
          </a:prstGeom>
        </p:spPr>
      </p:pic>
      <p:pic>
        <p:nvPicPr>
          <p:cNvPr id="3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3"/>
          <a:stretch/>
        </p:blipFill>
        <p:spPr>
          <a:xfrm>
            <a:off x="-45146" y="5372100"/>
            <a:ext cx="12258405" cy="1485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87" y="4820351"/>
            <a:ext cx="2692400" cy="2692400"/>
          </a:xfrm>
          <a:prstGeom prst="rect">
            <a:avLst/>
          </a:prstGeom>
        </p:spPr>
      </p:pic>
      <p:sp>
        <p:nvSpPr>
          <p:cNvPr id="15" name="圆角矩形 53"/>
          <p:cNvSpPr/>
          <p:nvPr/>
        </p:nvSpPr>
        <p:spPr>
          <a:xfrm>
            <a:off x="3380198" y="2312205"/>
            <a:ext cx="7849456" cy="2909475"/>
          </a:xfrm>
          <a:prstGeom prst="roundRect">
            <a:avLst>
              <a:gd name="adj" fmla="val 10653"/>
            </a:avLst>
          </a:prstGeom>
          <a:solidFill>
            <a:schemeClr val="bg1"/>
          </a:solidFill>
          <a:ln w="381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2592" y="2613045"/>
            <a:ext cx="74334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 em ở miền núi phải trải qua rất nhiều khó khăn để được đến lớp, được đi học là niềm vui, niềm mong ước của các bạn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603944" y="1702455"/>
            <a:ext cx="4625309" cy="5276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1260" y="677521"/>
            <a:ext cx="448712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11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urora" panose="02040603050506020204" pitchFamily="18" charset="0"/>
                <a:ea typeface="思源黑体 CN Medium" panose="020B0600000000000000" pitchFamily="34" charset="-122"/>
              </a:rPr>
              <a:t>Nội dung</a:t>
            </a:r>
            <a:endParaRPr lang="en-US" sz="11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0">
            <a:extLst>
              <a:ext uri="{FF2B5EF4-FFF2-40B4-BE49-F238E27FC236}">
                <a16:creationId xmlns:a16="http://schemas.microsoft.com/office/drawing/2014/main" id="{E38B00C0-6DD7-4A4F-2A5C-717D3A45F457}"/>
              </a:ext>
            </a:extLst>
          </p:cNvPr>
          <p:cNvGrpSpPr/>
          <p:nvPr/>
        </p:nvGrpSpPr>
        <p:grpSpPr>
          <a:xfrm>
            <a:off x="2570422" y="433951"/>
            <a:ext cx="5132238" cy="1878494"/>
            <a:chOff x="4115793" y="1311628"/>
            <a:chExt cx="3914180" cy="1313308"/>
          </a:xfrm>
        </p:grpSpPr>
        <p:sp>
          <p:nvSpPr>
            <p:cNvPr id="6" name="圆角矩形 21">
              <a:extLst>
                <a:ext uri="{FF2B5EF4-FFF2-40B4-BE49-F238E27FC236}">
                  <a16:creationId xmlns:a16="http://schemas.microsoft.com/office/drawing/2014/main" id="{E159D424-AD02-4AE1-F0AA-C13F3C66A367}"/>
                </a:ext>
              </a:extLst>
            </p:cNvPr>
            <p:cNvSpPr/>
            <p:nvPr/>
          </p:nvSpPr>
          <p:spPr>
            <a:xfrm>
              <a:off x="5205094" y="1692703"/>
              <a:ext cx="2824879" cy="6914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17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150" normalizeH="0" baseline="0" noProof="0" dirty="0">
                <a:ln>
                  <a:noFill/>
                </a:ln>
                <a:solidFill>
                  <a:srgbClr val="14A7A6"/>
                </a:solidFill>
                <a:effectLst/>
                <a:uLnTx/>
                <a:uFillTx/>
                <a:latin typeface="雷盖体" panose="00000800000000000000" pitchFamily="2" charset="-122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pic>
          <p:nvPicPr>
            <p:cNvPr id="7" name="图片 24">
              <a:extLst>
                <a:ext uri="{FF2B5EF4-FFF2-40B4-BE49-F238E27FC236}">
                  <a16:creationId xmlns:a16="http://schemas.microsoft.com/office/drawing/2014/main" id="{41CBCE14-8CDA-8BB9-C3DC-F0F632836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793" y="1311628"/>
              <a:ext cx="1313308" cy="1313308"/>
            </a:xfrm>
            <a:prstGeom prst="rect">
              <a:avLst/>
            </a:prstGeom>
          </p:spPr>
        </p:pic>
      </p:grpSp>
      <p:sp>
        <p:nvSpPr>
          <p:cNvPr id="8" name="圆角矩形 9"/>
          <p:cNvSpPr/>
          <p:nvPr/>
        </p:nvSpPr>
        <p:spPr>
          <a:xfrm>
            <a:off x="1332853" y="2220263"/>
            <a:ext cx="8617057" cy="37548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文本框 38"/>
          <p:cNvSpPr txBox="1"/>
          <p:nvPr/>
        </p:nvSpPr>
        <p:spPr>
          <a:xfrm>
            <a:off x="3645080" y="869320"/>
            <a:ext cx="43434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Aurora" panose="02040603050506020204" pitchFamily="18" charset="0"/>
                <a:ea typeface="思源黑体 CN Medium" panose="020B0600000000000000" pitchFamily="34" charset="-122"/>
                <a:cs typeface="+mn-cs"/>
              </a:rPr>
              <a:t>Hoạt</a:t>
            </a:r>
            <a:r>
              <a:rPr kumimoji="0" lang="en-US" altLang="zh-C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Aurora" panose="0204060305050602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Aurora" panose="02040603050506020204" pitchFamily="18" charset="0"/>
                <a:ea typeface="思源黑体 CN Medium" panose="020B0600000000000000" pitchFamily="34" charset="-122"/>
                <a:cs typeface="+mn-cs"/>
              </a:rPr>
              <a:t>động</a:t>
            </a:r>
            <a:r>
              <a:rPr kumimoji="0" lang="en-US" altLang="zh-C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Aurora" panose="0204060305050602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vi-VN" altLang="zh-C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Aurora" panose="02040603050506020204" pitchFamily="18" charset="0"/>
                <a:ea typeface="思源黑体 CN Medium" panose="020B0600000000000000" pitchFamily="34" charset="-122"/>
                <a:cs typeface="+mn-cs"/>
              </a:rPr>
              <a:t>3</a:t>
            </a:r>
            <a:r>
              <a:rPr kumimoji="0" lang="en-US" altLang="zh-C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Aurora" panose="0204060305050602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Aurora" panose="02040603050506020204" pitchFamily="18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10" name="文本框 38"/>
          <p:cNvSpPr txBox="1"/>
          <p:nvPr/>
        </p:nvSpPr>
        <p:spPr>
          <a:xfrm>
            <a:off x="804339" y="1807475"/>
            <a:ext cx="8897179" cy="37548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Aurora" panose="02040603050506020204" pitchFamily="18" charset="0"/>
                <a:ea typeface="思源黑体 CN Medium" panose="020B0600000000000000" pitchFamily="34" charset="-122"/>
                <a:cs typeface="+mn-cs"/>
              </a:rPr>
              <a:t>	</a:t>
            </a:r>
            <a:r>
              <a:rPr kumimoji="0" lang="vi-VN" altLang="zh-CN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Aurora" panose="02040603050506020204" pitchFamily="18" charset="0"/>
                <a:ea typeface="思源黑体 CN Medium" panose="020B0600000000000000" pitchFamily="34" charset="-122"/>
                <a:cs typeface="+mn-cs"/>
              </a:rPr>
              <a:t>Luyện đọc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Aurora" panose="02040603050506020204" pitchFamily="18" charset="0"/>
                <a:ea typeface="思源黑体 CN Medium" panose="020B0600000000000000" pitchFamily="34" charset="-122"/>
                <a:cs typeface="+mn-cs"/>
              </a:rPr>
              <a:t>   diễn cảm</a:t>
            </a:r>
            <a:endParaRPr kumimoji="0" lang="zh-CN" altLang="en-US" sz="10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Aurora" panose="02040603050506020204" pitchFamily="18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653159" y="581457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58" y="3462391"/>
            <a:ext cx="5142042" cy="33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微软雅黑</vt:lpstr>
      <vt:lpstr>#9Slide05 Aphrodite Pro</vt:lpstr>
      <vt:lpstr>#9Slide07 HoneyCream</vt:lpstr>
      <vt:lpstr>Arial</vt:lpstr>
      <vt:lpstr>Calibri</vt:lpstr>
      <vt:lpstr>Calibri Light</vt:lpstr>
      <vt:lpstr>Cambria</vt:lpstr>
      <vt:lpstr>Chango</vt:lpstr>
      <vt:lpstr>等线</vt:lpstr>
      <vt:lpstr>inpin heiti</vt:lpstr>
      <vt:lpstr>SVN-Newton</vt:lpstr>
      <vt:lpstr>Times New Roman</vt:lpstr>
      <vt:lpstr>UTM Aurora</vt:lpstr>
      <vt:lpstr>UTM Avo</vt:lpstr>
      <vt:lpstr>思源黑体 CN Medium</vt:lpstr>
      <vt:lpstr>雷盖体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</dc:creator>
  <cp:lastModifiedBy>123</cp:lastModifiedBy>
  <cp:revision>1</cp:revision>
  <dcterms:created xsi:type="dcterms:W3CDTF">2024-10-22T05:06:54Z</dcterms:created>
  <dcterms:modified xsi:type="dcterms:W3CDTF">2024-10-22T05:07:43Z</dcterms:modified>
</cp:coreProperties>
</file>