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1B87F-3B2C-4850-AC5C-8431957443F0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76CE2-8C13-400E-A359-5D7AD0EC6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504B6-C58F-4020-B2FE-656334DE4F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4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504B6-C58F-4020-B2FE-656334DE4F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533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504B6-C58F-4020-B2FE-656334DE4F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961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504B6-C58F-4020-B2FE-656334DE4F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058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504B6-C58F-4020-B2FE-656334DE4F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13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2284-4137-4970-B7A5-2DAE5012B22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88D-1493-4D1B-8C07-C7B77AF3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2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2284-4137-4970-B7A5-2DAE5012B22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88D-1493-4D1B-8C07-C7B77AF3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6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2284-4137-4970-B7A5-2DAE5012B22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88D-1493-4D1B-8C07-C7B77AF3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77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88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AFFBB62-0F43-F70E-904F-34AD14D6F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41"/>
          <a:stretch/>
        </p:blipFill>
        <p:spPr>
          <a:xfrm>
            <a:off x="0" y="4692101"/>
            <a:ext cx="12192000" cy="21659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3B493E7-EBAE-9AE9-CA92-BCD2650A5F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468"/>
            <a:ext cx="12192000" cy="6795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1C37AE6-512B-9DAC-8492-275C928E6F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7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13DEE94-6761-E6CF-852E-BBA777E8F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7882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D6C15E3-DE8D-910A-7F2E-50FB79973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3"/>
          <a:stretch/>
        </p:blipFill>
        <p:spPr>
          <a:xfrm flipH="1">
            <a:off x="0" y="4180235"/>
            <a:ext cx="12192000" cy="26777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9123FFF-B6A2-9460-4E42-8CD4EEB1AD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468"/>
            <a:ext cx="12192000" cy="67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2284-4137-4970-B7A5-2DAE5012B22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88D-1493-4D1B-8C07-C7B77AF3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5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2284-4137-4970-B7A5-2DAE5012B22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88D-1493-4D1B-8C07-C7B77AF3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5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2284-4137-4970-B7A5-2DAE5012B22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88D-1493-4D1B-8C07-C7B77AF3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2284-4137-4970-B7A5-2DAE5012B22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88D-1493-4D1B-8C07-C7B77AF3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3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2284-4137-4970-B7A5-2DAE5012B22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88D-1493-4D1B-8C07-C7B77AF3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9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2284-4137-4970-B7A5-2DAE5012B22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88D-1493-4D1B-8C07-C7B77AF3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2284-4137-4970-B7A5-2DAE5012B22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88D-1493-4D1B-8C07-C7B77AF3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8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2284-4137-4970-B7A5-2DAE5012B22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3A88D-1493-4D1B-8C07-C7B77AF3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1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2284-4137-4970-B7A5-2DAE5012B228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3A88D-1493-4D1B-8C07-C7B77AF36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6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DC8F85-2920-3936-BDD3-2470180304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1" y="-298522"/>
            <a:ext cx="6096012" cy="6096012"/>
          </a:xfrm>
          <a:prstGeom prst="rect">
            <a:avLst/>
          </a:prstGeom>
        </p:spPr>
      </p:pic>
      <p:sp>
        <p:nvSpPr>
          <p:cNvPr id="144" name="文本框 143">
            <a:extLst>
              <a:ext uri="{FF2B5EF4-FFF2-40B4-BE49-F238E27FC236}">
                <a16:creationId xmlns:a16="http://schemas.microsoft.com/office/drawing/2014/main" id="{EFF15DF0-7F7C-B3A2-D704-7407B959DC98}"/>
              </a:ext>
            </a:extLst>
          </p:cNvPr>
          <p:cNvSpPr txBox="1"/>
          <p:nvPr/>
        </p:nvSpPr>
        <p:spPr>
          <a:xfrm>
            <a:off x="2640469" y="2131157"/>
            <a:ext cx="32501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osting for Breakfast" panose="02000507000000020002" pitchFamily="50" charset="0"/>
                <a:ea typeface="字魂70号-灵悦黑体" panose="00000500000000000000" pitchFamily="2" charset="-122"/>
                <a:sym typeface="字魂70号-灵悦黑体" panose="00000500000000000000" pitchFamily="2" charset="-122"/>
              </a:rPr>
              <a:t>01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osting for Breakfast" panose="02000507000000020002" pitchFamily="50" charset="0"/>
              <a:ea typeface="字魂70号-灵悦黑体" panose="00000500000000000000" pitchFamily="2" charset="-122"/>
              <a:sym typeface="字魂70号-灵悦黑体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072" y="1001191"/>
            <a:ext cx="5590517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0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DC8F85-2920-3936-BDD3-2470180304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1" y="-298522"/>
            <a:ext cx="6096012" cy="6096012"/>
          </a:xfrm>
          <a:prstGeom prst="rect">
            <a:avLst/>
          </a:prstGeom>
        </p:spPr>
      </p:pic>
      <p:sp>
        <p:nvSpPr>
          <p:cNvPr id="144" name="文本框 143">
            <a:extLst>
              <a:ext uri="{FF2B5EF4-FFF2-40B4-BE49-F238E27FC236}">
                <a16:creationId xmlns:a16="http://schemas.microsoft.com/office/drawing/2014/main" id="{EFF15DF0-7F7C-B3A2-D704-7407B959DC98}"/>
              </a:ext>
            </a:extLst>
          </p:cNvPr>
          <p:cNvSpPr txBox="1"/>
          <p:nvPr/>
        </p:nvSpPr>
        <p:spPr>
          <a:xfrm>
            <a:off x="2640469" y="2131157"/>
            <a:ext cx="32501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osting for Breakfast" panose="02000507000000020002" pitchFamily="50" charset="0"/>
                <a:ea typeface="字魂70号-灵悦黑体" panose="00000500000000000000" pitchFamily="2" charset="-122"/>
                <a:sym typeface="字魂70号-灵悦黑体" panose="00000500000000000000" pitchFamily="2" charset="-122"/>
              </a:rPr>
              <a:t>04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osting for Breakfast" panose="02000507000000020002" pitchFamily="50" charset="0"/>
              <a:ea typeface="字魂70号-灵悦黑体" panose="00000500000000000000" pitchFamily="2" charset="-122"/>
              <a:sym typeface="字魂70号-灵悦黑体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353" y="480643"/>
            <a:ext cx="5511262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7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DC8F85-2920-3936-BDD3-2470180304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1" y="-298522"/>
            <a:ext cx="6096012" cy="6096012"/>
          </a:xfrm>
          <a:prstGeom prst="rect">
            <a:avLst/>
          </a:prstGeom>
        </p:spPr>
      </p:pic>
      <p:sp>
        <p:nvSpPr>
          <p:cNvPr id="144" name="文本框 143">
            <a:extLst>
              <a:ext uri="{FF2B5EF4-FFF2-40B4-BE49-F238E27FC236}">
                <a16:creationId xmlns:a16="http://schemas.microsoft.com/office/drawing/2014/main" id="{EFF15DF0-7F7C-B3A2-D704-7407B959DC98}"/>
              </a:ext>
            </a:extLst>
          </p:cNvPr>
          <p:cNvSpPr txBox="1"/>
          <p:nvPr/>
        </p:nvSpPr>
        <p:spPr>
          <a:xfrm>
            <a:off x="2640469" y="2131157"/>
            <a:ext cx="32501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osting for Breakfast" panose="02000507000000020002" pitchFamily="50" charset="0"/>
                <a:ea typeface="字魂70号-灵悦黑体" panose="00000500000000000000" pitchFamily="2" charset="-122"/>
                <a:sym typeface="字魂70号-灵悦黑体" panose="00000500000000000000" pitchFamily="2" charset="-122"/>
              </a:rPr>
              <a:t>05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osting for Breakfast" panose="02000507000000020002" pitchFamily="50" charset="0"/>
              <a:ea typeface="字魂70号-灵悦黑体" panose="00000500000000000000" pitchFamily="2" charset="-122"/>
              <a:sym typeface="字魂70号-灵悦黑体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8974" y="2044667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Open Sans" panose="020B0606030504020204" pitchFamily="34" charset="0"/>
              </a:rPr>
              <a:t>+ Đọc lại bài </a:t>
            </a:r>
            <a:r>
              <a:rPr lang="vi-VN" sz="3200" i="1" dirty="0">
                <a:solidFill>
                  <a:srgbClr val="000000"/>
                </a:solidFill>
                <a:latin typeface="Open Sans" panose="020B0606030504020204" pitchFamily="34" charset="0"/>
              </a:rPr>
              <a:t>Con vẹt xanh</a:t>
            </a:r>
            <a:r>
              <a:rPr lang="vi-VN" sz="3200" dirty="0">
                <a:solidFill>
                  <a:srgbClr val="000000"/>
                </a:solidFill>
                <a:latin typeface="Open Sans" panose="020B0606030504020204" pitchFamily="34" charset="0"/>
              </a:rPr>
              <a:t>, hiểu ý nghĩa bài đọc.</a:t>
            </a:r>
          </a:p>
          <a:p>
            <a:r>
              <a:rPr lang="vi-VN" sz="3200" dirty="0">
                <a:solidFill>
                  <a:srgbClr val="000000"/>
                </a:solidFill>
                <a:latin typeface="Open Sans" panose="020B0606030504020204" pitchFamily="34" charset="0"/>
              </a:rPr>
              <a:t>+ Chia sẻ với người thân về bài đọc.</a:t>
            </a:r>
          </a:p>
          <a:p>
            <a:r>
              <a:rPr lang="vi-VN" sz="3200" dirty="0">
                <a:solidFill>
                  <a:srgbClr val="000000"/>
                </a:solidFill>
                <a:latin typeface="Open Sans" panose="020B0606030504020204" pitchFamily="34" charset="0"/>
              </a:rPr>
              <a:t>+ Đọc trước </a:t>
            </a:r>
            <a:r>
              <a:rPr lang="vi-VN" sz="3200" i="1" dirty="0">
                <a:solidFill>
                  <a:srgbClr val="000000"/>
                </a:solidFill>
                <a:latin typeface="Open Sans" panose="020B0606030504020204" pitchFamily="34" charset="0"/>
              </a:rPr>
              <a:t>Tiết học sau: Luyện từ và câu</a:t>
            </a:r>
            <a:r>
              <a:rPr lang="vi-VN" sz="3200" dirty="0">
                <a:solidFill>
                  <a:srgbClr val="000000"/>
                </a:solidFill>
                <a:latin typeface="Open Sans" panose="020B0606030504020204" pitchFamily="34" charset="0"/>
              </a:rPr>
              <a:t> SGK tr.57.</a:t>
            </a:r>
            <a:endParaRPr lang="vi-VN" sz="32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630" y="544921"/>
            <a:ext cx="5511262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0985DAAA-12CD-486B-9DDA-B10476588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5" y="442103"/>
            <a:ext cx="682172" cy="6900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1362277"/>
            <a:ext cx="879119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3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9">
            <a:extLst>
              <a:ext uri="{FF2B5EF4-FFF2-40B4-BE49-F238E27FC236}">
                <a16:creationId xmlns:a16="http://schemas.microsoft.com/office/drawing/2014/main" id="{F8494921-BACA-4972-9327-00E3C091A3F4}"/>
              </a:ext>
            </a:extLst>
          </p:cNvPr>
          <p:cNvSpPr/>
          <p:nvPr/>
        </p:nvSpPr>
        <p:spPr>
          <a:xfrm>
            <a:off x="374730" y="1454629"/>
            <a:ext cx="11329590" cy="2011106"/>
          </a:xfrm>
          <a:custGeom>
            <a:avLst/>
            <a:gdLst>
              <a:gd name="connsiteX0" fmla="*/ 0 w 11305188"/>
              <a:gd name="connsiteY0" fmla="*/ 191417 h 1940957"/>
              <a:gd name="connsiteX1" fmla="*/ 191417 w 11305188"/>
              <a:gd name="connsiteY1" fmla="*/ 0 h 1940957"/>
              <a:gd name="connsiteX2" fmla="*/ 11113771 w 11305188"/>
              <a:gd name="connsiteY2" fmla="*/ 0 h 1940957"/>
              <a:gd name="connsiteX3" fmla="*/ 11305188 w 11305188"/>
              <a:gd name="connsiteY3" fmla="*/ 191417 h 1940957"/>
              <a:gd name="connsiteX4" fmla="*/ 11305188 w 11305188"/>
              <a:gd name="connsiteY4" fmla="*/ 1749540 h 1940957"/>
              <a:gd name="connsiteX5" fmla="*/ 11113771 w 11305188"/>
              <a:gd name="connsiteY5" fmla="*/ 1940957 h 1940957"/>
              <a:gd name="connsiteX6" fmla="*/ 191417 w 11305188"/>
              <a:gd name="connsiteY6" fmla="*/ 1940957 h 1940957"/>
              <a:gd name="connsiteX7" fmla="*/ 0 w 11305188"/>
              <a:gd name="connsiteY7" fmla="*/ 1749540 h 1940957"/>
              <a:gd name="connsiteX8" fmla="*/ 0 w 11305188"/>
              <a:gd name="connsiteY8" fmla="*/ 191417 h 1940957"/>
              <a:gd name="connsiteX0" fmla="*/ 40640 w 11345828"/>
              <a:gd name="connsiteY0" fmla="*/ 191417 h 1940957"/>
              <a:gd name="connsiteX1" fmla="*/ 232057 w 11345828"/>
              <a:gd name="connsiteY1" fmla="*/ 0 h 1940957"/>
              <a:gd name="connsiteX2" fmla="*/ 11154411 w 11345828"/>
              <a:gd name="connsiteY2" fmla="*/ 0 h 1940957"/>
              <a:gd name="connsiteX3" fmla="*/ 11345828 w 11345828"/>
              <a:gd name="connsiteY3" fmla="*/ 191417 h 1940957"/>
              <a:gd name="connsiteX4" fmla="*/ 11345828 w 11345828"/>
              <a:gd name="connsiteY4" fmla="*/ 1749540 h 1940957"/>
              <a:gd name="connsiteX5" fmla="*/ 11154411 w 11345828"/>
              <a:gd name="connsiteY5" fmla="*/ 1940957 h 1940957"/>
              <a:gd name="connsiteX6" fmla="*/ 232057 w 11345828"/>
              <a:gd name="connsiteY6" fmla="*/ 1940957 h 1940957"/>
              <a:gd name="connsiteX7" fmla="*/ 40640 w 11345828"/>
              <a:gd name="connsiteY7" fmla="*/ 1749540 h 1940957"/>
              <a:gd name="connsiteX8" fmla="*/ 40640 w 11345828"/>
              <a:gd name="connsiteY8" fmla="*/ 191417 h 1940957"/>
              <a:gd name="connsiteX0" fmla="*/ 24402 w 11329590"/>
              <a:gd name="connsiteY0" fmla="*/ 191417 h 1940957"/>
              <a:gd name="connsiteX1" fmla="*/ 215819 w 11329590"/>
              <a:gd name="connsiteY1" fmla="*/ 0 h 1940957"/>
              <a:gd name="connsiteX2" fmla="*/ 11138173 w 11329590"/>
              <a:gd name="connsiteY2" fmla="*/ 0 h 1940957"/>
              <a:gd name="connsiteX3" fmla="*/ 11329590 w 11329590"/>
              <a:gd name="connsiteY3" fmla="*/ 191417 h 1940957"/>
              <a:gd name="connsiteX4" fmla="*/ 11329590 w 11329590"/>
              <a:gd name="connsiteY4" fmla="*/ 1749540 h 1940957"/>
              <a:gd name="connsiteX5" fmla="*/ 11138173 w 11329590"/>
              <a:gd name="connsiteY5" fmla="*/ 1940957 h 1940957"/>
              <a:gd name="connsiteX6" fmla="*/ 215819 w 11329590"/>
              <a:gd name="connsiteY6" fmla="*/ 1940957 h 1940957"/>
              <a:gd name="connsiteX7" fmla="*/ 24402 w 11329590"/>
              <a:gd name="connsiteY7" fmla="*/ 1749540 h 1940957"/>
              <a:gd name="connsiteX8" fmla="*/ 24402 w 11329590"/>
              <a:gd name="connsiteY8" fmla="*/ 191417 h 1940957"/>
              <a:gd name="connsiteX0" fmla="*/ 24402 w 11329590"/>
              <a:gd name="connsiteY0" fmla="*/ 191417 h 1940957"/>
              <a:gd name="connsiteX1" fmla="*/ 215819 w 11329590"/>
              <a:gd name="connsiteY1" fmla="*/ 0 h 1940957"/>
              <a:gd name="connsiteX2" fmla="*/ 11138173 w 11329590"/>
              <a:gd name="connsiteY2" fmla="*/ 0 h 1940957"/>
              <a:gd name="connsiteX3" fmla="*/ 11329590 w 11329590"/>
              <a:gd name="connsiteY3" fmla="*/ 191417 h 1940957"/>
              <a:gd name="connsiteX4" fmla="*/ 11329590 w 11329590"/>
              <a:gd name="connsiteY4" fmla="*/ 1749540 h 1940957"/>
              <a:gd name="connsiteX5" fmla="*/ 11138173 w 11329590"/>
              <a:gd name="connsiteY5" fmla="*/ 1940957 h 1940957"/>
              <a:gd name="connsiteX6" fmla="*/ 215819 w 11329590"/>
              <a:gd name="connsiteY6" fmla="*/ 1940957 h 1940957"/>
              <a:gd name="connsiteX7" fmla="*/ 24402 w 11329590"/>
              <a:gd name="connsiteY7" fmla="*/ 1749540 h 1940957"/>
              <a:gd name="connsiteX8" fmla="*/ 24402 w 11329590"/>
              <a:gd name="connsiteY8" fmla="*/ 191417 h 1940957"/>
              <a:gd name="connsiteX0" fmla="*/ 24402 w 11329590"/>
              <a:gd name="connsiteY0" fmla="*/ 259150 h 2008690"/>
              <a:gd name="connsiteX1" fmla="*/ 215819 w 11329590"/>
              <a:gd name="connsiteY1" fmla="*/ 67733 h 2008690"/>
              <a:gd name="connsiteX2" fmla="*/ 11138173 w 11329590"/>
              <a:gd name="connsiteY2" fmla="*/ 67733 h 2008690"/>
              <a:gd name="connsiteX3" fmla="*/ 11329590 w 11329590"/>
              <a:gd name="connsiteY3" fmla="*/ 259150 h 2008690"/>
              <a:gd name="connsiteX4" fmla="*/ 11329590 w 11329590"/>
              <a:gd name="connsiteY4" fmla="*/ 1817273 h 2008690"/>
              <a:gd name="connsiteX5" fmla="*/ 11138173 w 11329590"/>
              <a:gd name="connsiteY5" fmla="*/ 2008690 h 2008690"/>
              <a:gd name="connsiteX6" fmla="*/ 215819 w 11329590"/>
              <a:gd name="connsiteY6" fmla="*/ 2008690 h 2008690"/>
              <a:gd name="connsiteX7" fmla="*/ 24402 w 11329590"/>
              <a:gd name="connsiteY7" fmla="*/ 1817273 h 2008690"/>
              <a:gd name="connsiteX8" fmla="*/ 24402 w 11329590"/>
              <a:gd name="connsiteY8" fmla="*/ 259150 h 2008690"/>
              <a:gd name="connsiteX0" fmla="*/ 24402 w 11329590"/>
              <a:gd name="connsiteY0" fmla="*/ 259150 h 2008690"/>
              <a:gd name="connsiteX1" fmla="*/ 215819 w 11329590"/>
              <a:gd name="connsiteY1" fmla="*/ 67733 h 2008690"/>
              <a:gd name="connsiteX2" fmla="*/ 11138173 w 11329590"/>
              <a:gd name="connsiteY2" fmla="*/ 67733 h 2008690"/>
              <a:gd name="connsiteX3" fmla="*/ 11329590 w 11329590"/>
              <a:gd name="connsiteY3" fmla="*/ 259150 h 2008690"/>
              <a:gd name="connsiteX4" fmla="*/ 11329590 w 11329590"/>
              <a:gd name="connsiteY4" fmla="*/ 1817273 h 2008690"/>
              <a:gd name="connsiteX5" fmla="*/ 11138173 w 11329590"/>
              <a:gd name="connsiteY5" fmla="*/ 2008690 h 2008690"/>
              <a:gd name="connsiteX6" fmla="*/ 215819 w 11329590"/>
              <a:gd name="connsiteY6" fmla="*/ 2008690 h 2008690"/>
              <a:gd name="connsiteX7" fmla="*/ 24402 w 11329590"/>
              <a:gd name="connsiteY7" fmla="*/ 1817273 h 2008690"/>
              <a:gd name="connsiteX8" fmla="*/ 24402 w 11329590"/>
              <a:gd name="connsiteY8" fmla="*/ 259150 h 2008690"/>
              <a:gd name="connsiteX0" fmla="*/ 24402 w 11329590"/>
              <a:gd name="connsiteY0" fmla="*/ 259150 h 2008690"/>
              <a:gd name="connsiteX1" fmla="*/ 215819 w 11329590"/>
              <a:gd name="connsiteY1" fmla="*/ 67733 h 2008690"/>
              <a:gd name="connsiteX2" fmla="*/ 11138173 w 11329590"/>
              <a:gd name="connsiteY2" fmla="*/ 67733 h 2008690"/>
              <a:gd name="connsiteX3" fmla="*/ 11329590 w 11329590"/>
              <a:gd name="connsiteY3" fmla="*/ 259150 h 2008690"/>
              <a:gd name="connsiteX4" fmla="*/ 11329590 w 11329590"/>
              <a:gd name="connsiteY4" fmla="*/ 1817273 h 2008690"/>
              <a:gd name="connsiteX5" fmla="*/ 11138173 w 11329590"/>
              <a:gd name="connsiteY5" fmla="*/ 2008690 h 2008690"/>
              <a:gd name="connsiteX6" fmla="*/ 215819 w 11329590"/>
              <a:gd name="connsiteY6" fmla="*/ 2008690 h 2008690"/>
              <a:gd name="connsiteX7" fmla="*/ 24402 w 11329590"/>
              <a:gd name="connsiteY7" fmla="*/ 1817273 h 2008690"/>
              <a:gd name="connsiteX8" fmla="*/ 24402 w 11329590"/>
              <a:gd name="connsiteY8" fmla="*/ 259150 h 2008690"/>
              <a:gd name="connsiteX0" fmla="*/ 24402 w 11329590"/>
              <a:gd name="connsiteY0" fmla="*/ 259150 h 2011106"/>
              <a:gd name="connsiteX1" fmla="*/ 215819 w 11329590"/>
              <a:gd name="connsiteY1" fmla="*/ 67733 h 2011106"/>
              <a:gd name="connsiteX2" fmla="*/ 11138173 w 11329590"/>
              <a:gd name="connsiteY2" fmla="*/ 67733 h 2011106"/>
              <a:gd name="connsiteX3" fmla="*/ 11329590 w 11329590"/>
              <a:gd name="connsiteY3" fmla="*/ 259150 h 2011106"/>
              <a:gd name="connsiteX4" fmla="*/ 11329590 w 11329590"/>
              <a:gd name="connsiteY4" fmla="*/ 1817273 h 2011106"/>
              <a:gd name="connsiteX5" fmla="*/ 11138173 w 11329590"/>
              <a:gd name="connsiteY5" fmla="*/ 2008690 h 2011106"/>
              <a:gd name="connsiteX6" fmla="*/ 8271430 w 11329590"/>
              <a:gd name="connsiteY6" fmla="*/ 1827051 h 2011106"/>
              <a:gd name="connsiteX7" fmla="*/ 215819 w 11329590"/>
              <a:gd name="connsiteY7" fmla="*/ 2008690 h 2011106"/>
              <a:gd name="connsiteX8" fmla="*/ 24402 w 11329590"/>
              <a:gd name="connsiteY8" fmla="*/ 1817273 h 2011106"/>
              <a:gd name="connsiteX9" fmla="*/ 24402 w 11329590"/>
              <a:gd name="connsiteY9" fmla="*/ 259150 h 201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29590" h="2011106">
                <a:moveTo>
                  <a:pt x="24402" y="259150"/>
                </a:moveTo>
                <a:cubicBezTo>
                  <a:pt x="24402" y="153433"/>
                  <a:pt x="110102" y="67733"/>
                  <a:pt x="215819" y="67733"/>
                </a:cubicBezTo>
                <a:cubicBezTo>
                  <a:pt x="3856604" y="67733"/>
                  <a:pt x="7263708" y="-84667"/>
                  <a:pt x="11138173" y="67733"/>
                </a:cubicBezTo>
                <a:cubicBezTo>
                  <a:pt x="11243890" y="67733"/>
                  <a:pt x="11329590" y="153433"/>
                  <a:pt x="11329590" y="259150"/>
                </a:cubicBezTo>
                <a:cubicBezTo>
                  <a:pt x="11207670" y="1052844"/>
                  <a:pt x="11197510" y="1409659"/>
                  <a:pt x="11329590" y="1817273"/>
                </a:cubicBezTo>
                <a:cubicBezTo>
                  <a:pt x="11329590" y="1922990"/>
                  <a:pt x="11243890" y="2008690"/>
                  <a:pt x="11138173" y="2008690"/>
                </a:cubicBezTo>
                <a:cubicBezTo>
                  <a:pt x="10515026" y="2035720"/>
                  <a:pt x="10091822" y="1827051"/>
                  <a:pt x="8271430" y="1827051"/>
                </a:cubicBezTo>
                <a:cubicBezTo>
                  <a:pt x="6451038" y="1827051"/>
                  <a:pt x="1476870" y="2035720"/>
                  <a:pt x="215819" y="2008690"/>
                </a:cubicBezTo>
                <a:cubicBezTo>
                  <a:pt x="110102" y="2008690"/>
                  <a:pt x="24402" y="1922990"/>
                  <a:pt x="24402" y="1817273"/>
                </a:cubicBezTo>
                <a:cubicBezTo>
                  <a:pt x="136162" y="1338539"/>
                  <a:pt x="-67038" y="849644"/>
                  <a:pt x="24402" y="25915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Hãy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trao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đổi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với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bạn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về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một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điều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thú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vị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mà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em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biết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về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thế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giới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loài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  <a:sym typeface="字魂70号-灵悦黑体" panose="00000500000000000000" pitchFamily="2" charset="-122"/>
              </a:rPr>
              <a:t>vật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  <a:sym typeface="字魂70号-灵悦黑体" panose="00000500000000000000" pitchFamily="2" charset="-122"/>
            </a:endParaRPr>
          </a:p>
        </p:txBody>
      </p:sp>
      <p:pic>
        <p:nvPicPr>
          <p:cNvPr id="20" name="图片 2">
            <a:extLst>
              <a:ext uri="{FF2B5EF4-FFF2-40B4-BE49-F238E27FC236}">
                <a16:creationId xmlns:a16="http://schemas.microsoft.com/office/drawing/2014/main" id="{D5F8E2F5-8586-F339-B43D-2B09EF7E6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60" y="2827108"/>
            <a:ext cx="7442083" cy="42747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4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6116" y="3129280"/>
            <a:ext cx="5402542" cy="37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1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108" y="0"/>
            <a:ext cx="2332174" cy="2332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2" y="5660742"/>
            <a:ext cx="932769" cy="9571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64" y="-39512"/>
            <a:ext cx="6858594" cy="66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DC8F85-2920-3936-BDD3-2470180304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1" y="-298522"/>
            <a:ext cx="6096012" cy="6096012"/>
          </a:xfrm>
          <a:prstGeom prst="rect">
            <a:avLst/>
          </a:prstGeom>
        </p:spPr>
      </p:pic>
      <p:sp>
        <p:nvSpPr>
          <p:cNvPr id="144" name="文本框 143">
            <a:extLst>
              <a:ext uri="{FF2B5EF4-FFF2-40B4-BE49-F238E27FC236}">
                <a16:creationId xmlns:a16="http://schemas.microsoft.com/office/drawing/2014/main" id="{EFF15DF0-7F7C-B3A2-D704-7407B959DC98}"/>
              </a:ext>
            </a:extLst>
          </p:cNvPr>
          <p:cNvSpPr txBox="1"/>
          <p:nvPr/>
        </p:nvSpPr>
        <p:spPr>
          <a:xfrm>
            <a:off x="2640469" y="2131157"/>
            <a:ext cx="32501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osting for Breakfast" panose="02000507000000020002" pitchFamily="50" charset="0"/>
                <a:ea typeface="字魂70号-灵悦黑体" panose="00000500000000000000" pitchFamily="2" charset="-122"/>
                <a:sym typeface="字魂70号-灵悦黑体" panose="00000500000000000000" pitchFamily="2" charset="-122"/>
              </a:rPr>
              <a:t>02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osting for Breakfast" panose="02000507000000020002" pitchFamily="50" charset="0"/>
              <a:ea typeface="字魂70号-灵悦黑体" panose="00000500000000000000" pitchFamily="2" charset="-122"/>
              <a:sym typeface="字魂70号-灵悦黑体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0333" y="1279764"/>
            <a:ext cx="5511262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0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33680" y="276232"/>
            <a:ext cx="11653520" cy="6461760"/>
          </a:xfrm>
          <a:prstGeom prst="roundRect">
            <a:avLst>
              <a:gd name="adj" fmla="val 3616"/>
            </a:avLst>
          </a:prstGeom>
          <a:solidFill>
            <a:schemeClr val="bg1">
              <a:alpha val="88000"/>
            </a:schemeClr>
          </a:solidFill>
          <a:ln w="76200">
            <a:solidFill>
              <a:srgbClr val="B7CD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5" b="100000" l="9960" r="896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02220" y="4134192"/>
            <a:ext cx="2193860" cy="29630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30981" l="699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89" b="68889"/>
          <a:stretch/>
        </p:blipFill>
        <p:spPr>
          <a:xfrm>
            <a:off x="9977720" y="286564"/>
            <a:ext cx="1909480" cy="25379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34" b="97583" l="9649" r="947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30818" y="0"/>
            <a:ext cx="3088191" cy="2241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30981" l="699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89" b="68889"/>
          <a:stretch/>
        </p:blipFill>
        <p:spPr>
          <a:xfrm flipH="1">
            <a:off x="233680" y="1353364"/>
            <a:ext cx="2315406" cy="307743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79937" y="1477815"/>
            <a:ext cx="5650825" cy="1248656"/>
            <a:chOff x="2653217" y="2473602"/>
            <a:chExt cx="5650825" cy="1248656"/>
          </a:xfrm>
        </p:grpSpPr>
        <p:sp>
          <p:nvSpPr>
            <p:cNvPr id="9" name="任意多边形: 形状 4">
              <a:extLst>
                <a:ext uri="{FF2B5EF4-FFF2-40B4-BE49-F238E27FC236}">
                  <a16:creationId xmlns:a16="http://schemas.microsoft.com/office/drawing/2014/main" id="{198342C5-452E-48D2-9AB1-B1A0CCA6230E}"/>
                </a:ext>
              </a:extLst>
            </p:cNvPr>
            <p:cNvSpPr/>
            <p:nvPr/>
          </p:nvSpPr>
          <p:spPr>
            <a:xfrm>
              <a:off x="2653217" y="2857501"/>
              <a:ext cx="5650825" cy="86475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3E702E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  <a:sym typeface="字魂70号-灵悦黑体" panose="00000500000000000000" pitchFamily="2" charset="-122"/>
              </a:endParaRPr>
            </a:p>
          </p:txBody>
        </p:sp>
        <p:sp>
          <p:nvSpPr>
            <p:cNvPr id="10" name="矩形: 圆角 6">
              <a:extLst>
                <a:ext uri="{FF2B5EF4-FFF2-40B4-BE49-F238E27FC236}">
                  <a16:creationId xmlns:a16="http://schemas.microsoft.com/office/drawing/2014/main" id="{A1E34DD4-FBEE-4A5D-AD0A-1D84F46D7777}"/>
                </a:ext>
              </a:extLst>
            </p:cNvPr>
            <p:cNvSpPr/>
            <p:nvPr/>
          </p:nvSpPr>
          <p:spPr>
            <a:xfrm>
              <a:off x="3262088" y="2473602"/>
              <a:ext cx="3124200" cy="5334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 smtClean="0">
                  <a:solidFill>
                    <a:prstClr val="white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Đoạn</a:t>
              </a:r>
              <a:r>
                <a:rPr lang="en-US" altLang="zh-CN" sz="3200" b="1" dirty="0" smtClean="0">
                  <a:solidFill>
                    <a:prstClr val="white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 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0号-灵悦黑体" panose="00000500000000000000" pitchFamily="2" charset="-122"/>
                <a:sym typeface="字魂70号-灵悦黑体" panose="00000500000000000000" pitchFamily="2" charset="-122"/>
              </a:endParaRPr>
            </a:p>
          </p:txBody>
        </p:sp>
        <p:sp>
          <p:nvSpPr>
            <p:cNvPr id="11" name="矩形 8">
              <a:extLst>
                <a:ext uri="{FF2B5EF4-FFF2-40B4-BE49-F238E27FC236}">
                  <a16:creationId xmlns:a16="http://schemas.microsoft.com/office/drawing/2014/main" id="{BD28EAD5-A57B-4ABF-B611-9D8DBD4FBD37}"/>
                </a:ext>
              </a:extLst>
            </p:cNvPr>
            <p:cNvSpPr/>
            <p:nvPr/>
          </p:nvSpPr>
          <p:spPr>
            <a:xfrm>
              <a:off x="3291019" y="3026954"/>
              <a:ext cx="368261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i="1" dirty="0" err="1" smtClean="0">
                  <a:solidFill>
                    <a:srgbClr val="3F3F3F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Từ</a:t>
              </a:r>
              <a:r>
                <a:rPr lang="en-US" altLang="zh-CN" sz="3200" i="1" dirty="0" smtClean="0">
                  <a:solidFill>
                    <a:srgbClr val="3F3F3F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 </a:t>
              </a:r>
              <a:r>
                <a:rPr lang="en-US" altLang="zh-CN" sz="3200" i="1" dirty="0" err="1" smtClean="0">
                  <a:solidFill>
                    <a:srgbClr val="3F3F3F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đầu</a:t>
              </a:r>
              <a:r>
                <a:rPr lang="en-US" altLang="zh-CN" sz="3200" i="1" dirty="0" smtClean="0">
                  <a:solidFill>
                    <a:srgbClr val="3F3F3F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 </a:t>
              </a:r>
              <a:r>
                <a:rPr lang="en-US" altLang="zh-CN" sz="3200" b="1" dirty="0" err="1" smtClean="0">
                  <a:solidFill>
                    <a:srgbClr val="3F3F3F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đến</a:t>
              </a:r>
              <a:r>
                <a:rPr lang="en-US" altLang="zh-CN" sz="3200" dirty="0" smtClean="0">
                  <a:solidFill>
                    <a:srgbClr val="3F3F3F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 </a:t>
              </a:r>
              <a:r>
                <a:rPr lang="en-US" altLang="zh-CN" sz="3200" i="1" dirty="0" err="1" smtClean="0">
                  <a:solidFill>
                    <a:srgbClr val="3F3F3F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Giỏi</a:t>
              </a:r>
              <a:r>
                <a:rPr lang="en-US" altLang="zh-CN" sz="3200" i="1" dirty="0" smtClean="0">
                  <a:solidFill>
                    <a:srgbClr val="3F3F3F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 </a:t>
              </a:r>
              <a:r>
                <a:rPr lang="en-US" altLang="zh-CN" sz="3200" i="1" dirty="0" err="1" smtClean="0">
                  <a:solidFill>
                    <a:srgbClr val="3F3F3F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lắm</a:t>
              </a:r>
              <a:r>
                <a:rPr lang="en-US" altLang="zh-CN" sz="3200" i="1" dirty="0" smtClean="0">
                  <a:solidFill>
                    <a:srgbClr val="3F3F3F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!</a:t>
              </a:r>
              <a:endParaRPr kumimoji="0" lang="zh-CN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字魂70号-灵悦黑体" panose="00000500000000000000" pitchFamily="2" charset="-122"/>
                <a:sym typeface="字魂70号-灵悦黑体" panose="00000500000000000000" pitchFamily="2" charset="-12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47431" y="3142259"/>
            <a:ext cx="10297915" cy="1592839"/>
            <a:chOff x="2060271" y="2554845"/>
            <a:chExt cx="10297915" cy="1592839"/>
          </a:xfrm>
        </p:grpSpPr>
        <p:sp>
          <p:nvSpPr>
            <p:cNvPr id="16" name="任意多边形: 形状 4">
              <a:extLst>
                <a:ext uri="{FF2B5EF4-FFF2-40B4-BE49-F238E27FC236}">
                  <a16:creationId xmlns:a16="http://schemas.microsoft.com/office/drawing/2014/main" id="{198342C5-452E-48D2-9AB1-B1A0CCA6230E}"/>
                </a:ext>
              </a:extLst>
            </p:cNvPr>
            <p:cNvSpPr/>
            <p:nvPr/>
          </p:nvSpPr>
          <p:spPr>
            <a:xfrm>
              <a:off x="2060271" y="2927806"/>
              <a:ext cx="9956060" cy="93350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3E702E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  <a:sym typeface="字魂70号-灵悦黑体" panose="00000500000000000000" pitchFamily="2" charset="-122"/>
              </a:endParaRPr>
            </a:p>
          </p:txBody>
        </p:sp>
        <p:sp>
          <p:nvSpPr>
            <p:cNvPr id="17" name="矩形: 圆角 6">
              <a:extLst>
                <a:ext uri="{FF2B5EF4-FFF2-40B4-BE49-F238E27FC236}">
                  <a16:creationId xmlns:a16="http://schemas.microsoft.com/office/drawing/2014/main" id="{A1E34DD4-FBEE-4A5D-AD0A-1D84F46D7777}"/>
                </a:ext>
              </a:extLst>
            </p:cNvPr>
            <p:cNvSpPr/>
            <p:nvPr/>
          </p:nvSpPr>
          <p:spPr>
            <a:xfrm>
              <a:off x="5501206" y="2554845"/>
              <a:ext cx="3124200" cy="5334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 smtClean="0">
                  <a:solidFill>
                    <a:prstClr val="white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Đoạn</a:t>
              </a:r>
              <a:r>
                <a:rPr lang="en-US" altLang="zh-CN" sz="3200" b="1" dirty="0" smtClean="0">
                  <a:solidFill>
                    <a:prstClr val="white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 2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0号-灵悦黑体" panose="00000500000000000000" pitchFamily="2" charset="-122"/>
                <a:sym typeface="字魂70号-灵悦黑体" panose="00000500000000000000" pitchFamily="2" charset="-122"/>
              </a:endParaRPr>
            </a:p>
          </p:txBody>
        </p:sp>
        <p:sp>
          <p:nvSpPr>
            <p:cNvPr id="18" name="矩形 8">
              <a:extLst>
                <a:ext uri="{FF2B5EF4-FFF2-40B4-BE49-F238E27FC236}">
                  <a16:creationId xmlns:a16="http://schemas.microsoft.com/office/drawing/2014/main" id="{BD28EAD5-A57B-4ABF-B611-9D8DBD4FBD37}"/>
                </a:ext>
              </a:extLst>
            </p:cNvPr>
            <p:cNvSpPr/>
            <p:nvPr/>
          </p:nvSpPr>
          <p:spPr>
            <a:xfrm>
              <a:off x="2331006" y="3132021"/>
              <a:ext cx="1002718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3000" i="1" dirty="0" err="1" smtClean="0">
                  <a:solidFill>
                    <a:srgbClr val="3F3F3F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Tiếp</a:t>
              </a:r>
              <a:r>
                <a:rPr lang="en-US" altLang="zh-CN" sz="3000" i="1" dirty="0" smtClean="0">
                  <a:solidFill>
                    <a:srgbClr val="3F3F3F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 </a:t>
              </a:r>
              <a:r>
                <a:rPr lang="en-US" altLang="zh-CN" sz="3000" i="1" dirty="0" err="1" smtClean="0">
                  <a:solidFill>
                    <a:srgbClr val="3F3F3F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theo</a:t>
              </a:r>
              <a:r>
                <a:rPr lang="en-US" altLang="zh-CN" sz="3000" i="1" dirty="0" smtClean="0">
                  <a:solidFill>
                    <a:srgbClr val="3F3F3F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 </a:t>
              </a:r>
              <a:r>
                <a:rPr lang="en-US" altLang="zh-CN" sz="3000" b="1" dirty="0" err="1" smtClean="0">
                  <a:solidFill>
                    <a:srgbClr val="3F3F3F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đến</a:t>
              </a:r>
              <a:r>
                <a:rPr lang="en-US" altLang="zh-CN" sz="3000" dirty="0" smtClean="0">
                  <a:solidFill>
                    <a:srgbClr val="3F3F3F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 </a:t>
              </a:r>
              <a:r>
                <a:rPr lang="vi-VN" sz="3000" i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Ngờ </a:t>
              </a:r>
              <a:r>
                <a:rPr lang="vi-VN" sz="3000" i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đâu một giọng the thé gắt lại</a:t>
              </a:r>
              <a:r>
                <a:rPr lang="vi-VN" sz="3000" i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en-US" sz="3000" i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“</a:t>
              </a:r>
              <a:r>
                <a:rPr lang="vi-VN" sz="3000" i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Cái </a:t>
              </a:r>
              <a:r>
                <a:rPr lang="vi-VN" sz="3000" i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vi-VN" sz="3000" i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r>
                <a:rPr lang="en-US" sz="3000" i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”</a:t>
              </a:r>
              <a:endParaRPr lang="vi-VN" sz="3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字魂70号-灵悦黑体" panose="00000500000000000000" pitchFamily="2" charset="-122"/>
                <a:sym typeface="字魂70号-灵悦黑体" panose="00000500000000000000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02534" y="4764347"/>
            <a:ext cx="9477911" cy="1610618"/>
            <a:chOff x="2653217" y="2625383"/>
            <a:chExt cx="9477911" cy="1610618"/>
          </a:xfrm>
        </p:grpSpPr>
        <p:sp>
          <p:nvSpPr>
            <p:cNvPr id="20" name="任意多边形: 形状 4">
              <a:extLst>
                <a:ext uri="{FF2B5EF4-FFF2-40B4-BE49-F238E27FC236}">
                  <a16:creationId xmlns:a16="http://schemas.microsoft.com/office/drawing/2014/main" id="{198342C5-452E-48D2-9AB1-B1A0CCA6230E}"/>
                </a:ext>
              </a:extLst>
            </p:cNvPr>
            <p:cNvSpPr/>
            <p:nvPr/>
          </p:nvSpPr>
          <p:spPr>
            <a:xfrm>
              <a:off x="2653217" y="2857501"/>
              <a:ext cx="6346874" cy="86475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3E702E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  <a:sym typeface="字魂70号-灵悦黑体" panose="00000500000000000000" pitchFamily="2" charset="-122"/>
              </a:endParaRPr>
            </a:p>
          </p:txBody>
        </p:sp>
        <p:sp>
          <p:nvSpPr>
            <p:cNvPr id="21" name="矩形: 圆角 6">
              <a:extLst>
                <a:ext uri="{FF2B5EF4-FFF2-40B4-BE49-F238E27FC236}">
                  <a16:creationId xmlns:a16="http://schemas.microsoft.com/office/drawing/2014/main" id="{A1E34DD4-FBEE-4A5D-AD0A-1D84F46D7777}"/>
                </a:ext>
              </a:extLst>
            </p:cNvPr>
            <p:cNvSpPr/>
            <p:nvPr/>
          </p:nvSpPr>
          <p:spPr>
            <a:xfrm>
              <a:off x="3262088" y="2625383"/>
              <a:ext cx="3124200" cy="5334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 smtClean="0">
                  <a:solidFill>
                    <a:prstClr val="white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Đoạn</a:t>
              </a:r>
              <a:r>
                <a:rPr lang="en-US" altLang="zh-CN" sz="3200" b="1" dirty="0" smtClean="0">
                  <a:solidFill>
                    <a:prstClr val="white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 3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70号-灵悦黑体" panose="00000500000000000000" pitchFamily="2" charset="-122"/>
                <a:sym typeface="字魂70号-灵悦黑体" panose="00000500000000000000" pitchFamily="2" charset="-122"/>
              </a:endParaRPr>
            </a:p>
          </p:txBody>
        </p:sp>
        <p:sp>
          <p:nvSpPr>
            <p:cNvPr id="22" name="矩形 8">
              <a:extLst>
                <a:ext uri="{FF2B5EF4-FFF2-40B4-BE49-F238E27FC236}">
                  <a16:creationId xmlns:a16="http://schemas.microsoft.com/office/drawing/2014/main" id="{BD28EAD5-A57B-4ABF-B611-9D8DBD4FBD37}"/>
                </a:ext>
              </a:extLst>
            </p:cNvPr>
            <p:cNvSpPr/>
            <p:nvPr/>
          </p:nvSpPr>
          <p:spPr>
            <a:xfrm>
              <a:off x="4824188" y="3158783"/>
              <a:ext cx="730694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3200" i="1" dirty="0" err="1" smtClean="0">
                  <a:solidFill>
                    <a:srgbClr val="3F3F3F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Phần</a:t>
              </a:r>
              <a:r>
                <a:rPr lang="en-US" altLang="zh-CN" sz="3200" i="1" dirty="0" smtClean="0">
                  <a:solidFill>
                    <a:srgbClr val="3F3F3F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 </a:t>
              </a:r>
              <a:r>
                <a:rPr lang="en-US" altLang="zh-CN" sz="3200" i="1" dirty="0" err="1" smtClean="0">
                  <a:solidFill>
                    <a:srgbClr val="3F3F3F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còn</a:t>
              </a:r>
              <a:r>
                <a:rPr lang="en-US" altLang="zh-CN" sz="3200" i="1" dirty="0" smtClean="0">
                  <a:solidFill>
                    <a:srgbClr val="3F3F3F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 </a:t>
              </a:r>
              <a:r>
                <a:rPr lang="en-US" altLang="zh-CN" sz="3200" i="1" dirty="0" err="1" smtClean="0">
                  <a:solidFill>
                    <a:srgbClr val="3F3F3F"/>
                  </a:solidFill>
                  <a:ea typeface="字魂70号-灵悦黑体" panose="00000500000000000000" pitchFamily="2" charset="-122"/>
                  <a:sym typeface="字魂70号-灵悦黑体" panose="00000500000000000000" pitchFamily="2" charset="-122"/>
                </a:rPr>
                <a:t>lại</a:t>
              </a:r>
              <a:endParaRPr lang="vi-VN" sz="3200" i="1" dirty="0">
                <a:solidFill>
                  <a:srgbClr val="000000"/>
                </a:solidFill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ea typeface="字魂70号-灵悦黑体" panose="00000500000000000000" pitchFamily="2" charset="-122"/>
                <a:sym typeface="字魂70号-灵悦黑体" panose="00000500000000000000" pitchFamily="2" charset="-122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4376" y="426556"/>
            <a:ext cx="4298053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6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33680" y="276232"/>
            <a:ext cx="11653520" cy="6461760"/>
          </a:xfrm>
          <a:prstGeom prst="roundRect">
            <a:avLst>
              <a:gd name="adj" fmla="val 3616"/>
            </a:avLst>
          </a:prstGeom>
          <a:solidFill>
            <a:schemeClr val="bg1">
              <a:alpha val="88000"/>
            </a:schemeClr>
          </a:solidFill>
          <a:ln w="76200">
            <a:solidFill>
              <a:srgbClr val="B7CD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5" b="100000" l="9960" r="896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140" y="4236282"/>
            <a:ext cx="2000429" cy="27017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30981" l="699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89" b="68889"/>
          <a:stretch/>
        </p:blipFill>
        <p:spPr>
          <a:xfrm>
            <a:off x="9977720" y="286564"/>
            <a:ext cx="1909480" cy="25379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34" b="97583" l="9649" r="947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30818" y="0"/>
            <a:ext cx="3088191" cy="2241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30981" l="699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89" b="68889"/>
          <a:stretch/>
        </p:blipFill>
        <p:spPr>
          <a:xfrm flipH="1">
            <a:off x="233680" y="1353364"/>
            <a:ext cx="2315406" cy="3077438"/>
          </a:xfrm>
          <a:prstGeom prst="rect">
            <a:avLst/>
          </a:prstGeom>
        </p:spPr>
      </p:pic>
      <p:sp>
        <p:nvSpPr>
          <p:cNvPr id="25" name="任意多边形: 形状 4">
            <a:extLst>
              <a:ext uri="{FF2B5EF4-FFF2-40B4-BE49-F238E27FC236}">
                <a16:creationId xmlns:a16="http://schemas.microsoft.com/office/drawing/2014/main" id="{198342C5-452E-48D2-9AB1-B1A0CCA6230E}"/>
              </a:ext>
            </a:extLst>
          </p:cNvPr>
          <p:cNvSpPr/>
          <p:nvPr/>
        </p:nvSpPr>
        <p:spPr>
          <a:xfrm>
            <a:off x="2333660" y="1420291"/>
            <a:ext cx="7667773" cy="864757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  <a:sym typeface="字魂70号-灵悦黑体" panose="00000500000000000000" pitchFamily="2" charset="-122"/>
              </a:rPr>
              <a:t>Chú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  <a:sym typeface="字魂70号-灵悦黑体" panose="00000500000000000000" pitchFamily="2" charset="-122"/>
              </a:rPr>
              <a:t> ý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  <a:sym typeface="字魂70号-灵悦黑体" panose="00000500000000000000" pitchFamily="2" charset="-122"/>
              </a:rPr>
              <a:t>ngắt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  <a:sym typeface="字魂70号-灵悦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  <a:sym typeface="字魂70号-灵悦黑体" panose="00000500000000000000" pitchFamily="2" charset="-122"/>
              </a:rPr>
              <a:t>giọng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  <a:sym typeface="字魂70号-灵悦黑体" panose="00000500000000000000" pitchFamily="2" charset="-122"/>
              </a:rPr>
              <a:t> ở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  <a:sym typeface="字魂70号-灵悦黑体" panose="00000500000000000000" pitchFamily="2" charset="-122"/>
              </a:rPr>
              <a:t>câu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  <a:sym typeface="字魂70号-灵悦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  <a:sym typeface="字魂70号-灵悦黑体" panose="00000500000000000000" pitchFamily="2" charset="-122"/>
              </a:rPr>
              <a:t>dài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  <a:sym typeface="字魂70号-灵悦黑体" panose="00000500000000000000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1138" y="2199146"/>
            <a:ext cx="83047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>
                <a:ea typeface="Times New Roman" panose="02020603050405020304" pitchFamily="18" charset="0"/>
              </a:rPr>
              <a:t>Vẹt mỗi ngày một lớn,</a:t>
            </a:r>
            <a:r>
              <a:rPr lang="pt-BR" sz="3600" b="1" dirty="0">
                <a:solidFill>
                  <a:srgbClr val="C00000"/>
                </a:solidFill>
                <a:ea typeface="Times New Roman" panose="02020603050405020304" pitchFamily="18" charset="0"/>
              </a:rPr>
              <a:t>/</a:t>
            </a:r>
            <a:r>
              <a:rPr lang="pt-BR" sz="3600" dirty="0">
                <a:ea typeface="Times New Roman" panose="02020603050405020304" pitchFamily="18" charset="0"/>
              </a:rPr>
              <a:t> lông xanh óng ả.</a:t>
            </a:r>
            <a:r>
              <a:rPr lang="pt-BR" sz="3600" b="1" dirty="0">
                <a:solidFill>
                  <a:srgbClr val="C00000"/>
                </a:solidFill>
                <a:ea typeface="Times New Roman" panose="02020603050405020304" pitchFamily="18" charset="0"/>
              </a:rPr>
              <a:t>/</a:t>
            </a:r>
            <a:r>
              <a:rPr lang="pt-BR" sz="36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pt-BR" sz="3600" dirty="0">
                <a:ea typeface="Times New Roman" panose="02020603050405020304" pitchFamily="18" charset="0"/>
              </a:rPr>
              <a:t>biết tuýt sáo lảnh lót</a:t>
            </a:r>
            <a:r>
              <a:rPr lang="pt-BR" sz="3600" b="1" dirty="0">
                <a:solidFill>
                  <a:srgbClr val="C00000"/>
                </a:solidFill>
                <a:ea typeface="Times New Roman" panose="02020603050405020304" pitchFamily="18" charset="0"/>
              </a:rPr>
              <a:t>/</a:t>
            </a:r>
            <a:r>
              <a:rPr lang="pt-BR" sz="3600" dirty="0">
                <a:ea typeface="Times New Roman" panose="02020603050405020304" pitchFamily="18" charset="0"/>
              </a:rPr>
              <a:t> nhưng vẫn không nói tiếng nào...</a:t>
            </a:r>
            <a:endParaRPr lang="en-US" sz="3600" dirty="0"/>
          </a:p>
        </p:txBody>
      </p:sp>
      <p:sp>
        <p:nvSpPr>
          <p:cNvPr id="17" name="任意多边形: 形状 4">
            <a:extLst>
              <a:ext uri="{FF2B5EF4-FFF2-40B4-BE49-F238E27FC236}">
                <a16:creationId xmlns:a16="http://schemas.microsoft.com/office/drawing/2014/main" id="{198342C5-452E-48D2-9AB1-B1A0CCA6230E}"/>
              </a:ext>
            </a:extLst>
          </p:cNvPr>
          <p:cNvSpPr/>
          <p:nvPr/>
        </p:nvSpPr>
        <p:spPr>
          <a:xfrm>
            <a:off x="1087488" y="4098528"/>
            <a:ext cx="9410170" cy="864757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pt-BR" sz="3600" b="1" dirty="0">
                <a:solidFill>
                  <a:srgbClr val="C00000"/>
                </a:solidFill>
              </a:rPr>
              <a:t>Nhấn giọng ở những từ ngữ thể hiện cảm xúc, tâm trạng của nhân vật trong các câu hội thoại. 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字魂70号-灵悦黑体" panose="00000500000000000000" pitchFamily="2" charset="-122"/>
              <a:sym typeface="字魂70号-灵悦黑体" panose="00000500000000000000" pitchFamily="2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1138" y="5239517"/>
            <a:ext cx="5460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dirty="0">
                <a:ea typeface="Times New Roman" panose="02020603050405020304" pitchFamily="18" charset="0"/>
              </a:rPr>
              <a:t>Vẹt </a:t>
            </a:r>
            <a:r>
              <a:rPr lang="pt-BR" sz="3600" b="1" i="1" u="sng" dirty="0">
                <a:ea typeface="Times New Roman" panose="02020603050405020304" pitchFamily="18" charset="0"/>
              </a:rPr>
              <a:t>à</a:t>
            </a:r>
            <a:r>
              <a:rPr lang="pt-BR" sz="3600" dirty="0">
                <a:ea typeface="Times New Roman" panose="02020603050405020304" pitchFamily="18" charset="0"/>
              </a:rPr>
              <a:t>, dạ!; </a:t>
            </a:r>
            <a:r>
              <a:rPr lang="pt-BR" sz="3600" b="1" i="1" u="sng" dirty="0">
                <a:ea typeface="Times New Roman" panose="02020603050405020304" pitchFamily="18" charset="0"/>
              </a:rPr>
              <a:t>Giỏi lắm</a:t>
            </a:r>
            <a:r>
              <a:rPr lang="pt-BR" sz="3600" dirty="0">
                <a:ea typeface="Times New Roman" panose="02020603050405020304" pitchFamily="18" charset="0"/>
              </a:rPr>
              <a:t>!; </a:t>
            </a:r>
            <a:r>
              <a:rPr lang="pt-BR" sz="3600" b="1" i="1" u="sng" dirty="0">
                <a:ea typeface="Times New Roman" panose="02020603050405020304" pitchFamily="18" charset="0"/>
              </a:rPr>
              <a:t>Cái gì</a:t>
            </a:r>
            <a:r>
              <a:rPr lang="pt-BR" sz="3600" dirty="0">
                <a:ea typeface="Times New Roman" panose="02020603050405020304" pitchFamily="18" charset="0"/>
              </a:rPr>
              <a:t>?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989" y="435770"/>
            <a:ext cx="776088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1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1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33680" y="276232"/>
            <a:ext cx="11653520" cy="6461760"/>
          </a:xfrm>
          <a:prstGeom prst="roundRect">
            <a:avLst>
              <a:gd name="adj" fmla="val 3616"/>
            </a:avLst>
          </a:prstGeom>
          <a:solidFill>
            <a:schemeClr val="bg1">
              <a:alpha val="88000"/>
            </a:schemeClr>
          </a:solidFill>
          <a:ln w="76200">
            <a:solidFill>
              <a:srgbClr val="B7CD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5" b="100000" l="9960" r="8964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140" y="4236282"/>
            <a:ext cx="2000429" cy="27017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30981" l="699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389" b="68889"/>
          <a:stretch/>
        </p:blipFill>
        <p:spPr>
          <a:xfrm>
            <a:off x="9977720" y="286564"/>
            <a:ext cx="1909480" cy="25379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34" b="97583" l="9649" r="947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30818" y="0"/>
            <a:ext cx="3088191" cy="2241648"/>
          </a:xfrm>
          <a:prstGeom prst="rect">
            <a:avLst/>
          </a:prstGeom>
        </p:spPr>
      </p:pic>
      <p:sp>
        <p:nvSpPr>
          <p:cNvPr id="25" name="任意多边形: 形状 4">
            <a:extLst>
              <a:ext uri="{FF2B5EF4-FFF2-40B4-BE49-F238E27FC236}">
                <a16:creationId xmlns:a16="http://schemas.microsoft.com/office/drawing/2014/main" id="{198342C5-452E-48D2-9AB1-B1A0CCA6230E}"/>
              </a:ext>
            </a:extLst>
          </p:cNvPr>
          <p:cNvSpPr/>
          <p:nvPr/>
        </p:nvSpPr>
        <p:spPr>
          <a:xfrm>
            <a:off x="1591609" y="2406809"/>
            <a:ext cx="8978795" cy="4541580"/>
          </a:xfrm>
          <a:prstGeom prst="round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Giọng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thân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thiết</a:t>
            </a:r>
            <a:r>
              <a:rPr lang="en-US" sz="4000" dirty="0">
                <a:solidFill>
                  <a:schemeClr val="tx1"/>
                </a:solidFill>
              </a:rPr>
              <a:t>, </a:t>
            </a:r>
            <a:r>
              <a:rPr lang="en-US" sz="4000" dirty="0" err="1">
                <a:solidFill>
                  <a:schemeClr val="tx1"/>
                </a:solidFill>
              </a:rPr>
              <a:t>tình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cảm</a:t>
            </a:r>
            <a:r>
              <a:rPr lang="en-US" sz="4000" dirty="0">
                <a:solidFill>
                  <a:schemeClr val="tx1"/>
                </a:solidFill>
              </a:rPr>
              <a:t>: </a:t>
            </a:r>
            <a:r>
              <a:rPr lang="en-US" sz="4000" i="1" dirty="0" err="1">
                <a:solidFill>
                  <a:srgbClr val="C00000"/>
                </a:solidFill>
              </a:rPr>
              <a:t>Vẹt</a:t>
            </a:r>
            <a:r>
              <a:rPr lang="en-US" sz="4000" i="1" dirty="0">
                <a:solidFill>
                  <a:srgbClr val="C00000"/>
                </a:solidFill>
              </a:rPr>
              <a:t> à, </a:t>
            </a:r>
            <a:r>
              <a:rPr lang="en-US" sz="4000" i="1" dirty="0" err="1">
                <a:solidFill>
                  <a:srgbClr val="C00000"/>
                </a:solidFill>
              </a:rPr>
              <a:t>dạ</a:t>
            </a:r>
            <a:r>
              <a:rPr lang="en-US" sz="4000" i="1" dirty="0">
                <a:solidFill>
                  <a:srgbClr val="C00000"/>
                </a:solidFill>
              </a:rPr>
              <a:t>!</a:t>
            </a:r>
          </a:p>
          <a:p>
            <a:r>
              <a:rPr lang="en-US" sz="4000" dirty="0" err="1" smtClean="0">
                <a:solidFill>
                  <a:schemeClr val="tx1"/>
                </a:solidFill>
              </a:rPr>
              <a:t>Giọng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vui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vẻ</a:t>
            </a:r>
            <a:r>
              <a:rPr lang="en-US" sz="4000" dirty="0">
                <a:solidFill>
                  <a:schemeClr val="tx1"/>
                </a:solidFill>
              </a:rPr>
              <a:t>, </a:t>
            </a:r>
            <a:r>
              <a:rPr lang="en-US" sz="4000" dirty="0" err="1">
                <a:solidFill>
                  <a:schemeClr val="tx1"/>
                </a:solidFill>
              </a:rPr>
              <a:t>động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viên</a:t>
            </a:r>
            <a:r>
              <a:rPr lang="en-US" sz="4000" dirty="0">
                <a:solidFill>
                  <a:schemeClr val="tx1"/>
                </a:solidFill>
              </a:rPr>
              <a:t>: </a:t>
            </a:r>
            <a:r>
              <a:rPr lang="en-US" sz="4000" i="1" dirty="0" err="1">
                <a:solidFill>
                  <a:srgbClr val="C00000"/>
                </a:solidFill>
              </a:rPr>
              <a:t>Giỏi</a:t>
            </a:r>
            <a:r>
              <a:rPr lang="en-US" sz="4000" i="1" dirty="0">
                <a:solidFill>
                  <a:srgbClr val="C00000"/>
                </a:solidFill>
              </a:rPr>
              <a:t> </a:t>
            </a:r>
            <a:r>
              <a:rPr lang="en-US" sz="4000" i="1" dirty="0" err="1">
                <a:solidFill>
                  <a:srgbClr val="C00000"/>
                </a:solidFill>
              </a:rPr>
              <a:t>lắm</a:t>
            </a:r>
            <a:r>
              <a:rPr lang="en-US" sz="4000" i="1" dirty="0">
                <a:solidFill>
                  <a:srgbClr val="C00000"/>
                </a:solidFill>
              </a:rPr>
              <a:t>!</a:t>
            </a:r>
          </a:p>
          <a:p>
            <a:r>
              <a:rPr lang="en-US" sz="4000" dirty="0" err="1" smtClean="0">
                <a:solidFill>
                  <a:schemeClr val="tx1"/>
                </a:solidFill>
              </a:rPr>
              <a:t>Giọng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phụng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phịu</a:t>
            </a:r>
            <a:r>
              <a:rPr lang="en-US" sz="4000" dirty="0">
                <a:solidFill>
                  <a:schemeClr val="tx1"/>
                </a:solidFill>
              </a:rPr>
              <a:t>, </a:t>
            </a:r>
            <a:r>
              <a:rPr lang="en-US" sz="4000" dirty="0" err="1">
                <a:solidFill>
                  <a:schemeClr val="tx1"/>
                </a:solidFill>
              </a:rPr>
              <a:t>dỗi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dằn</a:t>
            </a:r>
            <a:r>
              <a:rPr lang="en-US" sz="4000" dirty="0">
                <a:solidFill>
                  <a:schemeClr val="tx1"/>
                </a:solidFill>
              </a:rPr>
              <a:t>: </a:t>
            </a:r>
            <a:r>
              <a:rPr lang="en-US" sz="4000" i="1" dirty="0" err="1">
                <a:solidFill>
                  <a:srgbClr val="C00000"/>
                </a:solidFill>
              </a:rPr>
              <a:t>Cái</a:t>
            </a:r>
            <a:r>
              <a:rPr lang="en-US" sz="4000" i="1" dirty="0">
                <a:solidFill>
                  <a:srgbClr val="C00000"/>
                </a:solidFill>
              </a:rPr>
              <a:t> </a:t>
            </a:r>
            <a:r>
              <a:rPr lang="en-US" sz="4000" i="1" dirty="0" err="1">
                <a:solidFill>
                  <a:srgbClr val="C00000"/>
                </a:solidFill>
              </a:rPr>
              <a:t>gì</a:t>
            </a:r>
            <a:r>
              <a:rPr lang="en-US" sz="4000" i="1" dirty="0">
                <a:solidFill>
                  <a:srgbClr val="C00000"/>
                </a:solidFill>
              </a:rPr>
              <a:t>? </a:t>
            </a:r>
            <a:r>
              <a:rPr lang="en-US" sz="4000" i="1" dirty="0" err="1">
                <a:solidFill>
                  <a:srgbClr val="C00000"/>
                </a:solidFill>
              </a:rPr>
              <a:t>Kêu</a:t>
            </a:r>
            <a:r>
              <a:rPr lang="en-US" sz="4000" i="1" dirty="0">
                <a:solidFill>
                  <a:srgbClr val="C00000"/>
                </a:solidFill>
              </a:rPr>
              <a:t> </a:t>
            </a:r>
            <a:r>
              <a:rPr lang="en-US" sz="4000" i="1" dirty="0" smtClean="0">
                <a:solidFill>
                  <a:srgbClr val="C00000"/>
                </a:solidFill>
              </a:rPr>
              <a:t>chi </a:t>
            </a:r>
            <a:r>
              <a:rPr lang="en-US" sz="4000" i="1" dirty="0" err="1">
                <a:solidFill>
                  <a:srgbClr val="C00000"/>
                </a:solidFill>
              </a:rPr>
              <a:t>kêu</a:t>
            </a:r>
            <a:r>
              <a:rPr lang="en-US" sz="4000" i="1" dirty="0">
                <a:solidFill>
                  <a:srgbClr val="C00000"/>
                </a:solidFill>
              </a:rPr>
              <a:t> </a:t>
            </a:r>
            <a:r>
              <a:rPr lang="en-US" sz="4000" i="1" dirty="0" err="1">
                <a:solidFill>
                  <a:srgbClr val="C00000"/>
                </a:solidFill>
              </a:rPr>
              <a:t>hoài</a:t>
            </a:r>
            <a:r>
              <a:rPr lang="en-US" sz="4000" i="1" dirty="0">
                <a:solidFill>
                  <a:srgbClr val="C00000"/>
                </a:solidFill>
              </a:rPr>
              <a:t>!</a:t>
            </a:r>
            <a:r>
              <a:rPr lang="en-US" sz="4000" dirty="0">
                <a:solidFill>
                  <a:schemeClr val="tx1"/>
                </a:solidFill>
              </a:rPr>
              <a:t> (</a:t>
            </a:r>
            <a:r>
              <a:rPr lang="en-US" sz="4000" dirty="0" err="1">
                <a:solidFill>
                  <a:schemeClr val="tx1"/>
                </a:solidFill>
              </a:rPr>
              <a:t>lời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của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Tú</a:t>
            </a:r>
            <a:r>
              <a:rPr lang="en-US" sz="4000" dirty="0">
                <a:solidFill>
                  <a:schemeClr val="tx1"/>
                </a:solidFill>
              </a:rPr>
              <a:t>).</a:t>
            </a:r>
          </a:p>
          <a:p>
            <a:r>
              <a:rPr lang="en-US" sz="4000" dirty="0" err="1" smtClean="0">
                <a:solidFill>
                  <a:schemeClr val="tx1"/>
                </a:solidFill>
              </a:rPr>
              <a:t>Giọng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cao</a:t>
            </a:r>
            <a:r>
              <a:rPr lang="en-US" sz="4000" dirty="0">
                <a:solidFill>
                  <a:schemeClr val="tx1"/>
                </a:solidFill>
              </a:rPr>
              <a:t>, </a:t>
            </a:r>
            <a:r>
              <a:rPr lang="en-US" sz="4000" dirty="0" err="1">
                <a:solidFill>
                  <a:schemeClr val="tx1"/>
                </a:solidFill>
              </a:rPr>
              <a:t>đột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ngột</a:t>
            </a:r>
            <a:r>
              <a:rPr lang="en-US" sz="4000" dirty="0" smtClean="0">
                <a:solidFill>
                  <a:schemeClr val="tx1"/>
                </a:solidFill>
              </a:rPr>
              <a:t>: </a:t>
            </a:r>
            <a:r>
              <a:rPr lang="en-US" sz="4000" i="1" dirty="0" err="1">
                <a:solidFill>
                  <a:srgbClr val="C00000"/>
                </a:solidFill>
              </a:rPr>
              <a:t>Cái</a:t>
            </a:r>
            <a:r>
              <a:rPr lang="en-US" sz="4000" i="1" dirty="0">
                <a:solidFill>
                  <a:srgbClr val="C00000"/>
                </a:solidFill>
              </a:rPr>
              <a:t> </a:t>
            </a:r>
            <a:r>
              <a:rPr lang="en-US" sz="4000" i="1" dirty="0" err="1">
                <a:solidFill>
                  <a:srgbClr val="C00000"/>
                </a:solidFill>
              </a:rPr>
              <a:t>gì</a:t>
            </a:r>
            <a:r>
              <a:rPr lang="en-US" sz="4000" i="1" dirty="0">
                <a:solidFill>
                  <a:srgbClr val="C00000"/>
                </a:solidFill>
              </a:rPr>
              <a:t>? </a:t>
            </a:r>
            <a:r>
              <a:rPr lang="en-US" sz="4000" dirty="0">
                <a:solidFill>
                  <a:schemeClr val="tx1"/>
                </a:solidFill>
              </a:rPr>
              <a:t>(</a:t>
            </a:r>
            <a:r>
              <a:rPr lang="en-US" sz="4000" dirty="0" err="1">
                <a:solidFill>
                  <a:schemeClr val="tx1"/>
                </a:solidFill>
              </a:rPr>
              <a:t>lời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vẹt</a:t>
            </a:r>
            <a:r>
              <a:rPr lang="en-US" sz="4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2973" y="1754857"/>
            <a:ext cx="85347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Open Sans" panose="020B0606030504020204" pitchFamily="34" charset="0"/>
              </a:rPr>
              <a:t>Đọc</a:t>
            </a:r>
            <a:r>
              <a:rPr lang="en-US" sz="4000" b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Open Sans" panose="020B0606030504020204" pitchFamily="34" charset="0"/>
              </a:rPr>
              <a:t>đúng</a:t>
            </a:r>
            <a:r>
              <a:rPr lang="en-US" sz="4000" b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Open Sans" panose="020B0606030504020204" pitchFamily="34" charset="0"/>
              </a:rPr>
              <a:t>giọng</a:t>
            </a:r>
            <a:r>
              <a:rPr lang="en-US" sz="4000" b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Open Sans" panose="020B0606030504020204" pitchFamily="34" charset="0"/>
              </a:rPr>
              <a:t>đọc</a:t>
            </a:r>
            <a:r>
              <a:rPr lang="en-US" sz="4000" b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Open Sans" panose="020B060603050402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Open Sans" panose="020B0606030504020204" pitchFamily="34" charset="0"/>
              </a:rPr>
              <a:t>nhân</a:t>
            </a:r>
            <a:r>
              <a:rPr lang="en-US" sz="4000" b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Open Sans" panose="020B0606030504020204" pitchFamily="34" charset="0"/>
              </a:rPr>
              <a:t>vật</a:t>
            </a:r>
            <a:r>
              <a:rPr lang="en-US" sz="4000" b="1" dirty="0">
                <a:solidFill>
                  <a:srgbClr val="C00000"/>
                </a:solidFill>
                <a:latin typeface="Open Sans" panose="020B0606030504020204" pitchFamily="34" charset="0"/>
              </a:rPr>
              <a:t> ở </a:t>
            </a:r>
            <a:r>
              <a:rPr lang="en-US" sz="4000" b="1" dirty="0" err="1">
                <a:solidFill>
                  <a:srgbClr val="C00000"/>
                </a:solidFill>
                <a:latin typeface="Open Sans" panose="020B0606030504020204" pitchFamily="34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Open Sans" panose="020B0606030504020204" pitchFamily="34" charset="0"/>
              </a:rPr>
              <a:t>lời</a:t>
            </a:r>
            <a:r>
              <a:rPr lang="en-US" sz="4000" b="1" dirty="0">
                <a:solidFill>
                  <a:srgbClr val="C00000"/>
                </a:solidFill>
                <a:latin typeface="Open Sans" panose="020B0606030504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Open Sans" panose="020B0606030504020204" pitchFamily="34" charset="0"/>
              </a:rPr>
              <a:t>thoại</a:t>
            </a:r>
            <a:r>
              <a:rPr lang="en-US" sz="4000" b="1" dirty="0">
                <a:solidFill>
                  <a:srgbClr val="C00000"/>
                </a:solidFill>
                <a:latin typeface="Open Sans" panose="020B0606030504020204" pitchFamily="34" charset="0"/>
              </a:rPr>
              <a:t>: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2855" y="665683"/>
            <a:ext cx="6529382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DC8F85-2920-3936-BDD3-2470180304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6106"/>
            <a:ext cx="6096012" cy="6096012"/>
          </a:xfrm>
          <a:prstGeom prst="rect">
            <a:avLst/>
          </a:prstGeom>
        </p:spPr>
      </p:pic>
      <p:sp>
        <p:nvSpPr>
          <p:cNvPr id="144" name="文本框 143">
            <a:extLst>
              <a:ext uri="{FF2B5EF4-FFF2-40B4-BE49-F238E27FC236}">
                <a16:creationId xmlns:a16="http://schemas.microsoft.com/office/drawing/2014/main" id="{EFF15DF0-7F7C-B3A2-D704-7407B959DC98}"/>
              </a:ext>
            </a:extLst>
          </p:cNvPr>
          <p:cNvSpPr txBox="1"/>
          <p:nvPr/>
        </p:nvSpPr>
        <p:spPr>
          <a:xfrm>
            <a:off x="2262399" y="2052027"/>
            <a:ext cx="32501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osting for Breakfast" panose="02000507000000020002" pitchFamily="50" charset="0"/>
                <a:ea typeface="字魂70号-灵悦黑体" panose="00000500000000000000" pitchFamily="2" charset="-122"/>
                <a:sym typeface="字魂70号-灵悦黑体" panose="00000500000000000000" pitchFamily="2" charset="-122"/>
              </a:rPr>
              <a:t>03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osting for Breakfast" panose="02000507000000020002" pitchFamily="50" charset="0"/>
              <a:ea typeface="字魂70号-灵悦黑体" panose="00000500000000000000" pitchFamily="2" charset="-122"/>
              <a:sym typeface="字魂70号-灵悦黑体" panose="00000500000000000000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594" y="1048351"/>
            <a:ext cx="6608637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29834" y="1956665"/>
            <a:ext cx="5815735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dirty="0" err="1" smtClean="0">
                <a:latin typeface="OpenSans"/>
              </a:rPr>
              <a:t>Hãy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yêu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thương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và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chăm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sóc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các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loài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động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vật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xung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quanh</a:t>
            </a:r>
            <a:r>
              <a:rPr lang="en-US" sz="3600" dirty="0" smtClean="0">
                <a:latin typeface="OpenSans"/>
              </a:rPr>
              <a:t> ta. </a:t>
            </a:r>
            <a:r>
              <a:rPr lang="en-US" sz="3600" dirty="0" err="1" smtClean="0">
                <a:latin typeface="OpenSans"/>
              </a:rPr>
              <a:t>Trong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giao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tiếp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với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người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xung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quanh</a:t>
            </a:r>
            <a:r>
              <a:rPr lang="en-US" sz="3600" dirty="0" smtClean="0">
                <a:latin typeface="OpenSans"/>
              </a:rPr>
              <a:t>, </a:t>
            </a:r>
            <a:r>
              <a:rPr lang="en-US" sz="3600" dirty="0" err="1" smtClean="0">
                <a:latin typeface="OpenSans"/>
              </a:rPr>
              <a:t>hãy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luôn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cư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xử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lễ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phép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với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người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lớn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tuổi</a:t>
            </a:r>
            <a:r>
              <a:rPr lang="en-US" sz="3600" dirty="0" smtClean="0">
                <a:latin typeface="OpenSans"/>
              </a:rPr>
              <a:t> </a:t>
            </a:r>
            <a:r>
              <a:rPr lang="en-US" sz="3600" dirty="0" err="1" smtClean="0">
                <a:latin typeface="OpenSans"/>
              </a:rPr>
              <a:t>hơn</a:t>
            </a:r>
            <a:r>
              <a:rPr lang="en-US" sz="3600" dirty="0" smtClean="0">
                <a:latin typeface="OpenSans"/>
              </a:rPr>
              <a:t> ta.</a:t>
            </a:r>
            <a:endParaRPr lang="vi-VN" sz="3600" dirty="0">
              <a:latin typeface="OpenSan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1817">
            <a:off x="1853463" y="387948"/>
            <a:ext cx="4530694" cy="17923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58466" y="703383"/>
            <a:ext cx="3298062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6000" b="1" dirty="0" smtClean="0">
                <a:latin typeface="#9Slide05 SVNLobster" panose="02040603050506020204" pitchFamily="18" charset="0"/>
                <a:cs typeface="Calibri" panose="020F0502020204030204" pitchFamily="34" charset="0"/>
              </a:rPr>
              <a:t>NỘI DUNG</a:t>
            </a:r>
            <a:endParaRPr lang="en-US" sz="6000" b="1" dirty="0">
              <a:latin typeface="#9Slide05 SVNLobster" panose="0204060305050602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Widescreen</PresentationFormat>
  <Paragraphs>31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#9Slide05 SVNLobster</vt:lpstr>
      <vt:lpstr>Arial</vt:lpstr>
      <vt:lpstr>Calibri</vt:lpstr>
      <vt:lpstr>Calibri Light</vt:lpstr>
      <vt:lpstr>等线</vt:lpstr>
      <vt:lpstr>Frosting for Breakfast</vt:lpstr>
      <vt:lpstr>Open Sans</vt:lpstr>
      <vt:lpstr>OpenSans</vt:lpstr>
      <vt:lpstr>Times New Roman</vt:lpstr>
      <vt:lpstr>字魂70号-灵悦黑体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123</dc:creator>
  <cp:lastModifiedBy>123</cp:lastModifiedBy>
  <cp:revision>1</cp:revision>
  <dcterms:created xsi:type="dcterms:W3CDTF">2024-10-15T05:06:08Z</dcterms:created>
  <dcterms:modified xsi:type="dcterms:W3CDTF">2024-10-15T05:07:05Z</dcterms:modified>
</cp:coreProperties>
</file>