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0"/>
  </p:notesMasterIdLst>
  <p:sldIdLst>
    <p:sldId id="257" r:id="rId2"/>
    <p:sldId id="269" r:id="rId3"/>
    <p:sldId id="270" r:id="rId4"/>
    <p:sldId id="271" r:id="rId5"/>
    <p:sldId id="290" r:id="rId6"/>
    <p:sldId id="272" r:id="rId7"/>
    <p:sldId id="273" r:id="rId8"/>
    <p:sldId id="283" r:id="rId9"/>
  </p:sldIdLst>
  <p:sldSz cx="12192000" cy="6858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ambria" panose="02040503050406030204" pitchFamily="18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B45"/>
    <a:srgbClr val="EEAE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71" autoAdjust="0"/>
    <p:restoredTop sz="94660"/>
  </p:normalViewPr>
  <p:slideViewPr>
    <p:cSldViewPr snapToGrid="0">
      <p:cViewPr varScale="1">
        <p:scale>
          <a:sx n="88" d="100"/>
          <a:sy n="88" d="100"/>
        </p:scale>
        <p:origin x="557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D67EDD-28DD-4FC1-81A9-7174FAA145CB}" type="datetimeFigureOut">
              <a:rPr lang="en-US" smtClean="0"/>
              <a:t>25/10/2024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7FD85C-413D-4CD1-98C1-DAD924B34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338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 defTabSz="914400"/>
            <a:r>
              <a:rPr lang="en-US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algn="ctr" defTabSz="914400"/>
            <a:r>
              <a:rPr lang="en-US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CHUYÊN GIÁO ÁN ĐIỆN TỬ THEO TUẦN KHỐI 4 </a:t>
            </a:r>
          </a:p>
          <a:p>
            <a:pPr algn="ctr" defTabSz="914400"/>
            <a:r>
              <a:rPr lang="en-US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THAO GIẢNG – ELEARNING</a:t>
            </a:r>
          </a:p>
          <a:p>
            <a:pPr algn="ctr" defTabSz="914400"/>
            <a:r>
              <a:rPr lang="en-US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Qùa</a:t>
            </a:r>
            <a:r>
              <a:rPr lang="en-US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lang="en-US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Măng</a:t>
            </a:r>
            <a:r>
              <a:rPr lang="en-US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 – </a:t>
            </a:r>
            <a:r>
              <a:rPr lang="en-US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400"/>
            <a:r>
              <a:rPr lang="en-US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Page: </a:t>
            </a:r>
            <a:r>
              <a:rPr lang="en-US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Măng</a:t>
            </a:r>
            <a:r>
              <a:rPr lang="en-US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 – </a:t>
            </a:r>
            <a:r>
              <a:rPr lang="en-US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defTabSz="914400"/>
            <a:r>
              <a:rPr lang="en-US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200" u="sng" dirty="0">
                <a:solidFill>
                  <a:srgbClr val="002060"/>
                </a:solidFill>
              </a:rPr>
              <a:t>0382348780</a:t>
            </a:r>
            <a:r>
              <a:rPr lang="en-US" sz="1200" dirty="0">
                <a:solidFill>
                  <a:srgbClr val="002060"/>
                </a:solidFill>
              </a:rPr>
              <a:t> - </a:t>
            </a:r>
            <a:r>
              <a:rPr lang="en-US" sz="1200" u="sng" dirty="0">
                <a:solidFill>
                  <a:srgbClr val="002060"/>
                </a:solidFill>
              </a:rPr>
              <a:t>0984848929</a:t>
            </a:r>
            <a:endParaRPr lang="en-US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8C8EFA-96ED-4A18-B46D-8BDC030E3A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11645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8C8EFA-96ED-4A18-B46D-8BDC030E3A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48530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8C8EFA-96ED-4A18-B46D-8BDC030E3A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11692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8C8EFA-96ED-4A18-B46D-8BDC030E3A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50439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8C8EFA-96ED-4A18-B46D-8BDC030E3A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7445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8C8EFA-96ED-4A18-B46D-8BDC030E3A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6572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8C8EFA-96ED-4A18-B46D-8BDC030E3A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1938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3617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0FBF0B4F-E5CE-477A-A673-454553CEA6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16"/>
          <a:stretch/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grpSp>
        <p:nvGrpSpPr>
          <p:cNvPr id="3" name="组合 2">
            <a:extLst>
              <a:ext uri="{FF2B5EF4-FFF2-40B4-BE49-F238E27FC236}">
                <a16:creationId xmlns:a16="http://schemas.microsoft.com/office/drawing/2014/main" id="{0EEFF600-4127-4CD5-8D5B-F39CF3E79364}"/>
              </a:ext>
            </a:extLst>
          </p:cNvPr>
          <p:cNvGrpSpPr/>
          <p:nvPr userDrawn="1"/>
        </p:nvGrpSpPr>
        <p:grpSpPr>
          <a:xfrm>
            <a:off x="3788" y="5033779"/>
            <a:ext cx="12188212" cy="2163708"/>
            <a:chOff x="-69575" y="4694291"/>
            <a:chExt cx="12188212" cy="2163708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70A33901-C0FD-4B2E-B7A3-1110664F49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8497"/>
            <a:stretch/>
          </p:blipFill>
          <p:spPr>
            <a:xfrm>
              <a:off x="-69575" y="4697550"/>
              <a:ext cx="4096071" cy="2160449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22BC5098-1A16-48BF-952E-0804203705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8497"/>
            <a:stretch/>
          </p:blipFill>
          <p:spPr>
            <a:xfrm flipH="1">
              <a:off x="3968291" y="4694291"/>
              <a:ext cx="4096071" cy="2160449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05584FF3-C22C-44DB-A7A7-8AFEBB70B3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8497"/>
            <a:stretch/>
          </p:blipFill>
          <p:spPr>
            <a:xfrm>
              <a:off x="8022566" y="4697550"/>
              <a:ext cx="4096071" cy="2160449"/>
            </a:xfrm>
            <a:prstGeom prst="rect">
              <a:avLst/>
            </a:prstGeom>
          </p:spPr>
        </p:pic>
      </p:grpSp>
      <p:pic>
        <p:nvPicPr>
          <p:cNvPr id="2" name="图片 1">
            <a:extLst>
              <a:ext uri="{FF2B5EF4-FFF2-40B4-BE49-F238E27FC236}">
                <a16:creationId xmlns:a16="http://schemas.microsoft.com/office/drawing/2014/main" id="{C83E47CD-5457-442D-9A79-ABD409B8421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3008069" y="-2142254"/>
            <a:ext cx="6352692" cy="1085069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矩形 16"/>
          <p:cNvSpPr/>
          <p:nvPr userDrawn="1"/>
        </p:nvSpPr>
        <p:spPr>
          <a:xfrm flipH="1">
            <a:off x="10857867" y="-38249"/>
            <a:ext cx="14843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A1EAF5"/>
                </a:solidFill>
                <a:effectLst/>
                <a:uLnTx/>
                <a:uFillTx/>
                <a:latin typeface="UTM Helve" panose="02040603050506020204" pitchFamily="18" charset="0"/>
                <a:ea typeface="字体视界-狮子座体" panose="02000500000000000000" pitchFamily="2" charset="-122"/>
                <a:cs typeface="+mn-cs"/>
              </a:rPr>
              <a:t>Măng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A1EAF5"/>
                </a:solidFill>
                <a:effectLst/>
                <a:uLnTx/>
                <a:uFillTx/>
                <a:latin typeface="UTM Helve" panose="02040603050506020204" pitchFamily="18" charset="0"/>
                <a:ea typeface="字体视界-狮子座体" panose="02000500000000000000" pitchFamily="2" charset="-122"/>
                <a:cs typeface="+mn-cs"/>
              </a:rPr>
              <a:t> non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A1EAF5"/>
              </a:solidFill>
              <a:effectLst/>
              <a:uLnTx/>
              <a:uFillTx/>
              <a:latin typeface="UTM Helve" panose="02040603050506020204" pitchFamily="18" charset="0"/>
              <a:ea typeface="字体视界-狮子座体" panose="02000500000000000000" pitchFamily="2" charset="-122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81693" y="-2161646"/>
            <a:ext cx="2207680" cy="37582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5171" y="3185752"/>
            <a:ext cx="2207680" cy="3758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366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16"/>
          <p:cNvSpPr/>
          <p:nvPr userDrawn="1"/>
        </p:nvSpPr>
        <p:spPr>
          <a:xfrm flipH="1">
            <a:off x="10860781" y="0"/>
            <a:ext cx="14843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UTM Edwardian" panose="02040603050506020204" pitchFamily="18" charset="0"/>
                <a:ea typeface="字体视界-狮子座体" panose="02000500000000000000" pitchFamily="2" charset="-122"/>
                <a:cs typeface="+mn-cs"/>
              </a:rPr>
              <a:t>Măng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UTM Edwardian" panose="02040603050506020204" pitchFamily="18" charset="0"/>
                <a:ea typeface="字体视界-狮子座体" panose="02000500000000000000" pitchFamily="2" charset="-122"/>
                <a:cs typeface="+mn-cs"/>
              </a:rPr>
              <a:t> Non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UTM Edwardian" panose="02040603050506020204" pitchFamily="18" charset="0"/>
              <a:ea typeface="字体视界-狮子座体" panose="02000500000000000000" pitchFamily="2" charset="-122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81693" y="-2161646"/>
            <a:ext cx="2207680" cy="37582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5171" y="3185752"/>
            <a:ext cx="2207680" cy="3758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019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5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9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>
            <a:extLst>
              <a:ext uri="{FF2B5EF4-FFF2-40B4-BE49-F238E27FC236}">
                <a16:creationId xmlns:a16="http://schemas.microsoft.com/office/drawing/2014/main" id="{50382710-EE09-4ED9-BCFC-98D87577F06E}"/>
              </a:ext>
            </a:extLst>
          </p:cNvPr>
          <p:cNvGrpSpPr/>
          <p:nvPr/>
        </p:nvGrpSpPr>
        <p:grpSpPr>
          <a:xfrm>
            <a:off x="-115907" y="-2081328"/>
            <a:ext cx="12231983" cy="2202195"/>
            <a:chOff x="-16409" y="-6727"/>
            <a:chExt cx="9125471" cy="1677790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3A88BC31-9BF4-4DD1-9BAE-17BBF362D4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142" b="75633"/>
            <a:stretch/>
          </p:blipFill>
          <p:spPr>
            <a:xfrm>
              <a:off x="-16409" y="0"/>
              <a:ext cx="4578044" cy="1671063"/>
            </a:xfrm>
            <a:prstGeom prst="rect">
              <a:avLst/>
            </a:prstGeom>
          </p:spPr>
        </p:pic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F5AD22B6-5437-43C9-B3DF-A7B7A63301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142" b="75633"/>
            <a:stretch/>
          </p:blipFill>
          <p:spPr>
            <a:xfrm flipH="1">
              <a:off x="4531018" y="-6727"/>
              <a:ext cx="4578044" cy="1671063"/>
            </a:xfrm>
            <a:prstGeom prst="rect">
              <a:avLst/>
            </a:prstGeom>
          </p:spPr>
        </p:pic>
      </p:grpSp>
      <p:pic>
        <p:nvPicPr>
          <p:cNvPr id="36" name="图片 35">
            <a:extLst>
              <a:ext uri="{FF2B5EF4-FFF2-40B4-BE49-F238E27FC236}">
                <a16:creationId xmlns:a16="http://schemas.microsoft.com/office/drawing/2014/main" id="{8E31355A-947A-4780-9237-F3D5A5FE60C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09" t="12556" b="74642"/>
          <a:stretch/>
        </p:blipFill>
        <p:spPr>
          <a:xfrm>
            <a:off x="408086" y="1794160"/>
            <a:ext cx="852242" cy="61988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14" y="5185201"/>
            <a:ext cx="621445" cy="973912"/>
          </a:xfrm>
          <a:prstGeom prst="rect">
            <a:avLst/>
          </a:prstGeom>
        </p:spPr>
      </p:pic>
      <p:pic>
        <p:nvPicPr>
          <p:cNvPr id="1028" name="Picture 4" descr="sách từ điển , tiếng việt thông dụng , minh thắng book , Thành Yến ...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967" b="97557" l="9916" r="89662">
                        <a14:foregroundMark x1="27637" y1="13264" x2="27637" y2="13264"/>
                        <a14:foregroundMark x1="42827" y1="15532" x2="42827" y2="15532"/>
                        <a14:foregroundMark x1="38819" y1="13438" x2="38186" y2="13438"/>
                        <a14:foregroundMark x1="30802" y1="14660" x2="30802" y2="14660"/>
                        <a14:foregroundMark x1="30802" y1="14660" x2="30802" y2="14660"/>
                        <a14:foregroundMark x1="48312" y1="11518" x2="48312" y2="11518"/>
                        <a14:foregroundMark x1="48312" y1="11518" x2="48312" y2="11518"/>
                        <a14:foregroundMark x1="56540" y1="13613" x2="56540" y2="13613"/>
                        <a14:foregroundMark x1="59072" y1="14311" x2="60127" y2="14311"/>
                        <a14:foregroundMark x1="67722" y1="14136" x2="67722" y2="14136"/>
                        <a14:foregroundMark x1="69409" y1="13787" x2="74051" y2="13438"/>
                        <a14:foregroundMark x1="76371" y1="12216" x2="76371" y2="12216"/>
                        <a14:foregroundMark x1="78481" y1="13613" x2="78481" y2="13613"/>
                        <a14:foregroundMark x1="78903" y1="13962" x2="78903" y2="13962"/>
                        <a14:foregroundMark x1="79747" y1="14136" x2="79747" y2="14136"/>
                        <a14:foregroundMark x1="68354" y1="15532" x2="66878" y2="15881"/>
                        <a14:foregroundMark x1="61181" y1="14136" x2="61181" y2="14136"/>
                        <a14:foregroundMark x1="61181" y1="14136" x2="61181" y2="14136"/>
                        <a14:foregroundMark x1="61181" y1="14136" x2="60549" y2="14136"/>
                        <a14:foregroundMark x1="53165" y1="13613" x2="53165" y2="13613"/>
                        <a14:foregroundMark x1="51055" y1="13613" x2="51055" y2="13613"/>
                        <a14:foregroundMark x1="48523" y1="13264" x2="48523" y2="13264"/>
                        <a14:foregroundMark x1="48523" y1="13264" x2="48523" y2="13264"/>
                        <a14:foregroundMark x1="47890" y1="13264" x2="47890" y2="13264"/>
                        <a14:foregroundMark x1="44515" y1="13264" x2="43038" y2="12914"/>
                        <a14:foregroundMark x1="39030" y1="12391" x2="39030" y2="12391"/>
                        <a14:foregroundMark x1="38397" y1="12391" x2="38397" y2="12391"/>
                        <a14:foregroundMark x1="35654" y1="12565" x2="35654" y2="12565"/>
                        <a14:foregroundMark x1="33544" y1="13089" x2="33544" y2="13089"/>
                        <a14:foregroundMark x1="33122" y1="13089" x2="33122" y2="13089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24475">
            <a:off x="9478611" y="3804580"/>
            <a:ext cx="2321406" cy="2806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8086" y="112037"/>
            <a:ext cx="10156816" cy="632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494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1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3">
            <a:extLst>
              <a:ext uri="{FF2B5EF4-FFF2-40B4-BE49-F238E27FC236}">
                <a16:creationId xmlns:a16="http://schemas.microsoft.com/office/drawing/2014/main" id="{6A6B93F3-5D79-4C2D-94AD-A9600E23C22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076"/>
          <a:stretch/>
        </p:blipFill>
        <p:spPr>
          <a:xfrm>
            <a:off x="0" y="2541317"/>
            <a:ext cx="12192000" cy="430348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C718C281-860C-429B-8643-3F475E10A2A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60713" cy="6858000"/>
          </a:xfrm>
          <a:prstGeom prst="rect">
            <a:avLst/>
          </a:prstGeom>
        </p:spPr>
      </p:pic>
      <p:pic>
        <p:nvPicPr>
          <p:cNvPr id="8" name="图片 8">
            <a:extLst>
              <a:ext uri="{FF2B5EF4-FFF2-40B4-BE49-F238E27FC236}">
                <a16:creationId xmlns:a16="http://schemas.microsoft.com/office/drawing/2014/main" id="{7D4B09E7-7D5E-49C3-A4DD-E97491FFD76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269" y="-39593"/>
            <a:ext cx="7839401" cy="6588232"/>
          </a:xfrm>
          <a:prstGeom prst="rect">
            <a:avLst/>
          </a:prstGeom>
        </p:spPr>
      </p:pic>
      <p:pic>
        <p:nvPicPr>
          <p:cNvPr id="9" name="图片 10">
            <a:extLst>
              <a:ext uri="{FF2B5EF4-FFF2-40B4-BE49-F238E27FC236}">
                <a16:creationId xmlns:a16="http://schemas.microsoft.com/office/drawing/2014/main" id="{25384AA6-C59A-47A6-A573-329F6C96500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27419" y="306906"/>
            <a:ext cx="3052498" cy="65510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3370090" y="2497976"/>
            <a:ext cx="5927757" cy="186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5400" spc="300">
                <a:solidFill>
                  <a:srgbClr val="FF0000"/>
                </a:solidFill>
                <a:latin typeface="CommercialScript BT" panose="03030803040807090C04" pitchFamily="66" charset="0"/>
                <a:ea typeface="HanWangWCL03" panose="02020600000000000000" pitchFamily="18" charset="-120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500" b="1" i="0" u="none" strike="noStrike" kern="1200" cap="none" spc="300" normalizeH="0" baseline="0" noProof="0" dirty="0" err="1">
                <a:ln>
                  <a:noFill/>
                </a:ln>
                <a:solidFill>
                  <a:srgbClr val="9AD553"/>
                </a:solidFill>
                <a:effectLst>
                  <a:glow rad="1270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VF Blenda Script" panose="02040603050506020204" pitchFamily="18" charset="0"/>
                <a:ea typeface="字体视界-狮子座体" panose="02000500000000000000" pitchFamily="2" charset="-122"/>
                <a:cs typeface="Times New Roman" panose="02020603050405020304" pitchFamily="18" charset="0"/>
              </a:rPr>
              <a:t>Khám</a:t>
            </a:r>
            <a:endParaRPr kumimoji="0" lang="en-US" altLang="zh-CN" sz="11500" b="1" i="0" u="none" strike="noStrike" kern="1200" cap="none" spc="300" normalizeH="0" baseline="0" noProof="0" dirty="0">
              <a:ln>
                <a:noFill/>
              </a:ln>
              <a:solidFill>
                <a:srgbClr val="9AD553"/>
              </a:solidFill>
              <a:effectLst>
                <a:glow rad="127000">
                  <a:prstClr val="white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VF Blenda Script" panose="02040603050506020204" pitchFamily="18" charset="0"/>
              <a:ea typeface="字体视界-狮子座体" panose="020005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3370090" y="3885068"/>
            <a:ext cx="5927757" cy="186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5400" spc="300">
                <a:solidFill>
                  <a:srgbClr val="FF0000"/>
                </a:solidFill>
                <a:latin typeface="CommercialScript BT" panose="03030803040807090C04" pitchFamily="66" charset="0"/>
                <a:ea typeface="HanWangWCL03" panose="02020600000000000000" pitchFamily="18" charset="-120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500" b="1" i="0" u="none" strike="noStrike" kern="1200" cap="none" spc="300" normalizeH="0" baseline="0" noProof="0" dirty="0" err="1">
                <a:ln>
                  <a:noFill/>
                </a:ln>
                <a:solidFill>
                  <a:srgbClr val="9AD553"/>
                </a:solidFill>
                <a:effectLst>
                  <a:glow rad="1270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VF Blenda Script" panose="02040603050506020204" pitchFamily="18" charset="0"/>
                <a:ea typeface="字体视界-狮子座体" panose="02000500000000000000" pitchFamily="2" charset="-122"/>
                <a:cs typeface="Times New Roman" panose="02020603050405020304" pitchFamily="18" charset="0"/>
              </a:rPr>
              <a:t>phá</a:t>
            </a:r>
            <a:endParaRPr kumimoji="0" lang="zh-CN" altLang="en-US" sz="11500" b="1" i="0" u="none" strike="noStrike" kern="1200" cap="none" spc="300" normalizeH="0" baseline="0" noProof="0" dirty="0">
              <a:ln>
                <a:noFill/>
              </a:ln>
              <a:solidFill>
                <a:srgbClr val="9AD553"/>
              </a:solidFill>
              <a:effectLst>
                <a:glow rad="127000">
                  <a:prstClr val="white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VF Blenda Script" panose="02040603050506020204" pitchFamily="18" charset="0"/>
              <a:ea typeface="字体视界-狮子座体" panose="02000500000000000000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685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5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8">
            <a:extLst>
              <a:ext uri="{FF2B5EF4-FFF2-40B4-BE49-F238E27FC236}">
                <a16:creationId xmlns:a16="http://schemas.microsoft.com/office/drawing/2014/main" id="{027D1CC1-6603-4CAE-AFDC-8F76EAD0BE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40035" y="3712190"/>
            <a:ext cx="2911990" cy="3145810"/>
          </a:xfrm>
          <a:prstGeom prst="rect">
            <a:avLst/>
          </a:prstGeom>
        </p:spPr>
      </p:pic>
      <p:sp>
        <p:nvSpPr>
          <p:cNvPr id="3" name="Text Box 11"/>
          <p:cNvSpPr txBox="1">
            <a:spLocks noChangeArrowheads="1"/>
          </p:cNvSpPr>
          <p:nvPr/>
        </p:nvSpPr>
        <p:spPr bwMode="auto">
          <a:xfrm>
            <a:off x="2506180" y="1096060"/>
            <a:ext cx="764775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vi-VN" altLang="vi-VN" sz="4800" b="1" dirty="0" smtClean="0">
                <a:solidFill>
                  <a:srgbClr val="48B66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Đọc hướng dẫn và thực hành sử dụng từ điển:</a:t>
            </a:r>
            <a:endParaRPr kumimoji="0" lang="en-US" altLang="vi-VN" sz="4800" b="0" i="0" u="none" strike="noStrike" kern="1200" cap="none" spc="0" normalizeH="0" baseline="0" noProof="0" dirty="0">
              <a:ln>
                <a:noFill/>
              </a:ln>
              <a:solidFill>
                <a:srgbClr val="48B66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56351" y="-146018"/>
            <a:ext cx="3253600" cy="3253600"/>
          </a:xfrm>
          <a:prstGeom prst="rect">
            <a:avLst/>
          </a:prstGeom>
        </p:spPr>
      </p:pic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276378" y="1157616"/>
            <a:ext cx="158814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vi-VN" sz="7200" b="1" i="0" u="none" strike="noStrike" kern="1200" cap="none" spc="0" normalizeH="0" baseline="0" noProof="0" dirty="0" smtClean="0">
                <a:ln w="28575">
                  <a:solidFill>
                    <a:srgbClr val="FFAEA7"/>
                  </a:solidFill>
                </a:ln>
                <a:solidFill>
                  <a:srgbClr val="593F3D"/>
                </a:solidFill>
                <a:effectLst/>
                <a:uLnTx/>
                <a:uFillTx/>
                <a:latin typeface="UVF Blenda Script" panose="02040603050506020204" pitchFamily="18" charset="0"/>
                <a:ea typeface="+mn-ea"/>
                <a:cs typeface="Times New Roman" panose="02020603050405020304" pitchFamily="18" charset="0"/>
              </a:rPr>
              <a:t>1.</a:t>
            </a:r>
            <a:endParaRPr kumimoji="0" lang="en-US" altLang="vi-VN" sz="7200" b="0" i="0" u="none" strike="noStrike" kern="1200" cap="none" spc="0" normalizeH="0" baseline="0" noProof="0" dirty="0">
              <a:ln w="28575">
                <a:solidFill>
                  <a:srgbClr val="FFAEA7"/>
                </a:solidFill>
              </a:ln>
              <a:solidFill>
                <a:srgbClr val="593F3D"/>
              </a:solidFill>
              <a:effectLst/>
              <a:uLnTx/>
              <a:uFillTx/>
              <a:latin typeface="UVF Blenda Script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矩形 16">
            <a:extLst>
              <a:ext uri="{FF2B5EF4-FFF2-40B4-BE49-F238E27FC236}">
                <a16:creationId xmlns:a16="http://schemas.microsoft.com/office/drawing/2014/main" id="{1F3BDB4D-EE4C-4045-A530-831927839DD2}"/>
              </a:ext>
            </a:extLst>
          </p:cNvPr>
          <p:cNvSpPr/>
          <p:nvPr/>
        </p:nvSpPr>
        <p:spPr>
          <a:xfrm flipH="1">
            <a:off x="10710784" y="5420069"/>
            <a:ext cx="14843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A1EAF5"/>
                </a:solidFill>
                <a:effectLst/>
                <a:uLnTx/>
                <a:uFillTx/>
                <a:latin typeface="UTM Helve" panose="02040603050506020204" pitchFamily="18" charset="0"/>
                <a:ea typeface="字体视界-狮子座体" panose="02000500000000000000" pitchFamily="2" charset="-122"/>
                <a:cs typeface="+mn-cs"/>
              </a:rPr>
              <a:t>MNT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A1EAF5"/>
              </a:solidFill>
              <a:effectLst/>
              <a:uLnTx/>
              <a:uFillTx/>
              <a:latin typeface="UTM Helve" panose="02040603050506020204" pitchFamily="18" charset="0"/>
              <a:ea typeface="字体视界-狮子座体" panose="02000500000000000000" pitchFamily="2" charset="-122"/>
              <a:cs typeface="+mn-cs"/>
            </a:endParaRPr>
          </a:p>
        </p:txBody>
      </p:sp>
      <p:pic>
        <p:nvPicPr>
          <p:cNvPr id="13" name="Picture 4" descr="sách từ điển , tiếng việt thông dụng , minh thắng book , Thành Yến ...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967" b="97557" l="9916" r="89662">
                        <a14:foregroundMark x1="27637" y1="13264" x2="27637" y2="13264"/>
                        <a14:foregroundMark x1="42827" y1="15532" x2="42827" y2="15532"/>
                        <a14:foregroundMark x1="38819" y1="13438" x2="38186" y2="13438"/>
                        <a14:foregroundMark x1="30802" y1="14660" x2="30802" y2="14660"/>
                        <a14:foregroundMark x1="30802" y1="14660" x2="30802" y2="14660"/>
                        <a14:foregroundMark x1="48312" y1="11518" x2="48312" y2="11518"/>
                        <a14:foregroundMark x1="48312" y1="11518" x2="48312" y2="11518"/>
                        <a14:foregroundMark x1="56540" y1="13613" x2="56540" y2="13613"/>
                        <a14:foregroundMark x1="59072" y1="14311" x2="60127" y2="14311"/>
                        <a14:foregroundMark x1="67722" y1="14136" x2="67722" y2="14136"/>
                        <a14:foregroundMark x1="69409" y1="13787" x2="74051" y2="13438"/>
                        <a14:foregroundMark x1="76371" y1="12216" x2="76371" y2="12216"/>
                        <a14:foregroundMark x1="78481" y1="13613" x2="78481" y2="13613"/>
                        <a14:foregroundMark x1="78903" y1="13962" x2="78903" y2="13962"/>
                        <a14:foregroundMark x1="79747" y1="14136" x2="79747" y2="14136"/>
                        <a14:foregroundMark x1="68354" y1="15532" x2="66878" y2="15881"/>
                        <a14:foregroundMark x1="61181" y1="14136" x2="61181" y2="14136"/>
                        <a14:foregroundMark x1="61181" y1="14136" x2="61181" y2="14136"/>
                        <a14:foregroundMark x1="61181" y1="14136" x2="60549" y2="14136"/>
                        <a14:foregroundMark x1="53165" y1="13613" x2="53165" y2="13613"/>
                        <a14:foregroundMark x1="51055" y1="13613" x2="51055" y2="13613"/>
                        <a14:foregroundMark x1="48523" y1="13264" x2="48523" y2="13264"/>
                        <a14:foregroundMark x1="48523" y1="13264" x2="48523" y2="13264"/>
                        <a14:foregroundMark x1="47890" y1="13264" x2="47890" y2="13264"/>
                        <a14:foregroundMark x1="44515" y1="13264" x2="43038" y2="12914"/>
                        <a14:foregroundMark x1="39030" y1="12391" x2="39030" y2="12391"/>
                        <a14:foregroundMark x1="38397" y1="12391" x2="38397" y2="12391"/>
                        <a14:foregroundMark x1="35654" y1="12565" x2="35654" y2="12565"/>
                        <a14:foregroundMark x1="33544" y1="13089" x2="33544" y2="13089"/>
                        <a14:foregroundMark x1="33122" y1="13089" x2="33122" y2="13089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5027">
            <a:off x="2455949" y="2423257"/>
            <a:ext cx="2649019" cy="3202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ừ Điển Tiếng Việt Thông Dụng - Ham Học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619" y="2914085"/>
            <a:ext cx="1759685" cy="269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ừ Điển Chính Tả Tiếng Việt ( Tác Phẩm Được Viện Ngôn Ngữ Học Thẩm Định ...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3" r="15592"/>
          <a:stretch/>
        </p:blipFill>
        <p:spPr bwMode="auto">
          <a:xfrm rot="340251">
            <a:off x="7598050" y="2914085"/>
            <a:ext cx="1787249" cy="2583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3496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-1149394" y="2342858"/>
            <a:ext cx="5091196" cy="5091196"/>
            <a:chOff x="5693551" y="-328126"/>
            <a:chExt cx="5091196" cy="5091196"/>
          </a:xfrm>
        </p:grpSpPr>
        <p:pic>
          <p:nvPicPr>
            <p:cNvPr id="21" name="图片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5693551" y="-328126"/>
              <a:ext cx="5091196" cy="5091196"/>
            </a:xfrm>
            <a:prstGeom prst="rect">
              <a:avLst/>
            </a:prstGeom>
          </p:spPr>
        </p:pic>
        <p:sp>
          <p:nvSpPr>
            <p:cNvPr id="22" name="Text Box 8">
              <a:extLst>
                <a:ext uri="{FF2B5EF4-FFF2-40B4-BE49-F238E27FC236}">
                  <a16:creationId xmlns:a16="http://schemas.microsoft.com/office/drawing/2014/main" id="{40F9FA12-E66D-431B-A66D-2FAAE9525E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69099" y="2217472"/>
              <a:ext cx="3340100" cy="954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ctr">
                <a:spcBef>
                  <a:spcPts val="0"/>
                </a:spcBef>
                <a:defRPr sz="4400" b="0" spc="0">
                  <a:ln w="0"/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汉仪双线体简" panose="02010600000101010101" pitchFamily="2" charset="-122"/>
                  <a:ea typeface="汉仪双线体简" panose="02010600000101010101" pitchFamily="2" charset="-122"/>
                </a:defRPr>
              </a:lvl1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altLang="zh-CN" sz="2800" b="1" dirty="0" smtClean="0">
                  <a:solidFill>
                    <a:srgbClr val="633E3B"/>
                  </a:solidFill>
                  <a:effectLst/>
                  <a:latin typeface="UVF Blenda Script" panose="02040603050506020204" pitchFamily="18" charset="0"/>
                  <a:ea typeface="字体视界-狮子座体" panose="02000500000000000000" pitchFamily="2" charset="-122"/>
                </a:rPr>
                <a:t>Cách sử dụng 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altLang="zh-CN" sz="2800" b="1" dirty="0" smtClean="0">
                  <a:solidFill>
                    <a:srgbClr val="633E3B"/>
                  </a:solidFill>
                  <a:effectLst/>
                  <a:latin typeface="UVF Blenda Script" panose="02040603050506020204" pitchFamily="18" charset="0"/>
                  <a:ea typeface="字体视界-狮子座体" panose="02000500000000000000" pitchFamily="2" charset="-122"/>
                </a:rPr>
                <a:t>từ điển</a:t>
              </a:r>
              <a:endParaRPr kumimoji="0" lang="en-US" altLang="zh-CN" sz="2800" b="1" i="0" u="none" strike="noStrike" kern="1200" cap="none" spc="0" normalizeH="0" baseline="0" noProof="0" dirty="0">
                <a:ln w="0"/>
                <a:solidFill>
                  <a:srgbClr val="633E3B"/>
                </a:solidFill>
                <a:effectLst/>
                <a:uLnTx/>
                <a:uFillTx/>
                <a:latin typeface="UVF Blenda Script" panose="02040603050506020204" pitchFamily="18" charset="0"/>
                <a:ea typeface="字体视界-狮子座体" panose="02000500000000000000" pitchFamily="2" charset="-122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270345" y="253474"/>
            <a:ext cx="10791354" cy="1370849"/>
            <a:chOff x="2737381" y="2992529"/>
            <a:chExt cx="7423512" cy="1370849"/>
          </a:xfrm>
        </p:grpSpPr>
        <p:grpSp>
          <p:nvGrpSpPr>
            <p:cNvPr id="35" name="Group 34"/>
            <p:cNvGrpSpPr/>
            <p:nvPr/>
          </p:nvGrpSpPr>
          <p:grpSpPr>
            <a:xfrm>
              <a:off x="2737381" y="2992529"/>
              <a:ext cx="7257519" cy="1007971"/>
              <a:chOff x="2737381" y="2992529"/>
              <a:chExt cx="7257519" cy="1007971"/>
            </a:xfrm>
          </p:grpSpPr>
          <p:sp>
            <p:nvSpPr>
              <p:cNvPr id="37" name="Rounded Rectangle 36"/>
              <p:cNvSpPr/>
              <p:nvPr/>
            </p:nvSpPr>
            <p:spPr>
              <a:xfrm>
                <a:off x="3251200" y="2992529"/>
                <a:ext cx="6743700" cy="1007971"/>
              </a:xfrm>
              <a:prstGeom prst="roundRect">
                <a:avLst/>
              </a:prstGeom>
              <a:ln>
                <a:prstDash val="dashDot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2737381" y="2992529"/>
                <a:ext cx="736069" cy="963080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4400" dirty="0" smtClean="0"/>
                  <a:t>1</a:t>
                </a:r>
                <a:endParaRPr lang="en-US" sz="4400" dirty="0"/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3639443" y="3163049"/>
              <a:ext cx="652145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36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Chọn từ điển thích hợp với học sinh tiểu học.</a:t>
              </a:r>
              <a:endParaRPr lang="en-US" sz="36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2492845" y="1455324"/>
            <a:ext cx="6629399" cy="1929489"/>
            <a:chOff x="2211207" y="2950138"/>
            <a:chExt cx="7783694" cy="1200329"/>
          </a:xfrm>
        </p:grpSpPr>
        <p:grpSp>
          <p:nvGrpSpPr>
            <p:cNvPr id="40" name="Group 39"/>
            <p:cNvGrpSpPr/>
            <p:nvPr/>
          </p:nvGrpSpPr>
          <p:grpSpPr>
            <a:xfrm>
              <a:off x="2211207" y="2954429"/>
              <a:ext cx="7783693" cy="1157938"/>
              <a:chOff x="2211207" y="2954429"/>
              <a:chExt cx="7783693" cy="1157938"/>
            </a:xfrm>
          </p:grpSpPr>
          <p:sp>
            <p:nvSpPr>
              <p:cNvPr id="42" name="Rounded Rectangle 41"/>
              <p:cNvSpPr/>
              <p:nvPr/>
            </p:nvSpPr>
            <p:spPr>
              <a:xfrm>
                <a:off x="3251200" y="2954429"/>
                <a:ext cx="6743700" cy="1157938"/>
              </a:xfrm>
              <a:prstGeom prst="roundRect">
                <a:avLst/>
              </a:prstGeom>
              <a:ln>
                <a:prstDash val="dashDot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2211207" y="3218192"/>
                <a:ext cx="1262245" cy="67421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4400" dirty="0" smtClean="0"/>
                  <a:t>2</a:t>
                </a:r>
                <a:endParaRPr lang="en-US" sz="4400" dirty="0"/>
              </a:p>
            </p:txBody>
          </p:sp>
        </p:grpSp>
        <p:sp>
          <p:nvSpPr>
            <p:cNvPr id="41" name="TextBox 40"/>
            <p:cNvSpPr txBox="1"/>
            <p:nvPr/>
          </p:nvSpPr>
          <p:spPr>
            <a:xfrm>
              <a:off x="3473451" y="2950138"/>
              <a:ext cx="652145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36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Đọc </a:t>
              </a:r>
              <a:r>
                <a:rPr lang="vi-VN" sz="3600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Hướng dẫn sử dụng </a:t>
              </a:r>
              <a:r>
                <a:rPr lang="vi-VN" sz="36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(cách sắp xếp mục từ và các thông tin cần thiết khác)</a:t>
              </a:r>
              <a:endParaRPr lang="en-US" sz="36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3074" name="Picture 2" descr="https://img.loigiaihay.com/picture/2023/0417/11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526" t="28779" b="31568"/>
          <a:stretch/>
        </p:blipFill>
        <p:spPr bwMode="auto">
          <a:xfrm>
            <a:off x="4718068" y="3552147"/>
            <a:ext cx="6991330" cy="29750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407726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-1149394" y="2342858"/>
            <a:ext cx="5091196" cy="5091196"/>
            <a:chOff x="5693551" y="-328126"/>
            <a:chExt cx="5091196" cy="5091196"/>
          </a:xfrm>
        </p:grpSpPr>
        <p:pic>
          <p:nvPicPr>
            <p:cNvPr id="21" name="图片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5693551" y="-328126"/>
              <a:ext cx="5091196" cy="5091196"/>
            </a:xfrm>
            <a:prstGeom prst="rect">
              <a:avLst/>
            </a:prstGeom>
          </p:spPr>
        </p:pic>
        <p:sp>
          <p:nvSpPr>
            <p:cNvPr id="22" name="Text Box 8">
              <a:extLst>
                <a:ext uri="{FF2B5EF4-FFF2-40B4-BE49-F238E27FC236}">
                  <a16:creationId xmlns:a16="http://schemas.microsoft.com/office/drawing/2014/main" id="{40F9FA12-E66D-431B-A66D-2FAAE9525E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69099" y="2217472"/>
              <a:ext cx="3340100" cy="954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ctr">
                <a:spcBef>
                  <a:spcPts val="0"/>
                </a:spcBef>
                <a:defRPr sz="4400" b="0" spc="0">
                  <a:ln w="0"/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汉仪双线体简" panose="02010600000101010101" pitchFamily="2" charset="-122"/>
                  <a:ea typeface="汉仪双线体简" panose="02010600000101010101" pitchFamily="2" charset="-122"/>
                </a:defRPr>
              </a:lvl1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altLang="zh-CN" sz="2800" b="1" dirty="0" smtClean="0">
                  <a:solidFill>
                    <a:srgbClr val="633E3B"/>
                  </a:solidFill>
                  <a:effectLst/>
                  <a:latin typeface="UVF Blenda Script" panose="02040603050506020204" pitchFamily="18" charset="0"/>
                  <a:ea typeface="字体视界-狮子座体" panose="02000500000000000000" pitchFamily="2" charset="-122"/>
                </a:rPr>
                <a:t>Cách sử dụng 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altLang="zh-CN" sz="2800" b="1" dirty="0" smtClean="0">
                  <a:solidFill>
                    <a:srgbClr val="633E3B"/>
                  </a:solidFill>
                  <a:effectLst/>
                  <a:latin typeface="UVF Blenda Script" panose="02040603050506020204" pitchFamily="18" charset="0"/>
                  <a:ea typeface="字体视界-狮子座体" panose="02000500000000000000" pitchFamily="2" charset="-122"/>
                </a:rPr>
                <a:t>từ điển</a:t>
              </a:r>
              <a:endParaRPr kumimoji="0" lang="en-US" altLang="zh-CN" sz="2800" b="1" i="0" u="none" strike="noStrike" kern="1200" cap="none" spc="0" normalizeH="0" baseline="0" noProof="0" dirty="0">
                <a:ln w="0"/>
                <a:solidFill>
                  <a:srgbClr val="633E3B"/>
                </a:solidFill>
                <a:effectLst/>
                <a:uLnTx/>
                <a:uFillTx/>
                <a:latin typeface="UVF Blenda Script" panose="02040603050506020204" pitchFamily="18" charset="0"/>
                <a:ea typeface="字体视界-狮子座体" panose="02000500000000000000" pitchFamily="2" charset="-122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270345" y="253474"/>
            <a:ext cx="10791354" cy="1007971"/>
            <a:chOff x="2737381" y="2992529"/>
            <a:chExt cx="7423512" cy="1007971"/>
          </a:xfrm>
        </p:grpSpPr>
        <p:grpSp>
          <p:nvGrpSpPr>
            <p:cNvPr id="35" name="Group 34"/>
            <p:cNvGrpSpPr/>
            <p:nvPr/>
          </p:nvGrpSpPr>
          <p:grpSpPr>
            <a:xfrm>
              <a:off x="2737381" y="2992529"/>
              <a:ext cx="4007544" cy="1007971"/>
              <a:chOff x="2737381" y="2992529"/>
              <a:chExt cx="4007544" cy="1007971"/>
            </a:xfrm>
          </p:grpSpPr>
          <p:sp>
            <p:nvSpPr>
              <p:cNvPr id="37" name="Rounded Rectangle 36"/>
              <p:cNvSpPr/>
              <p:nvPr/>
            </p:nvSpPr>
            <p:spPr>
              <a:xfrm>
                <a:off x="3251200" y="2992529"/>
                <a:ext cx="3493725" cy="1007971"/>
              </a:xfrm>
              <a:prstGeom prst="roundRect">
                <a:avLst/>
              </a:prstGeom>
              <a:ln>
                <a:prstDash val="dashDot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2737381" y="2992529"/>
                <a:ext cx="736069" cy="963080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4400" dirty="0" smtClean="0"/>
                  <a:t>3</a:t>
                </a:r>
                <a:endParaRPr lang="en-US" sz="4400" dirty="0"/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3639443" y="3163049"/>
              <a:ext cx="65214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36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Đọc bảng chữ viết tắt.</a:t>
              </a:r>
              <a:endParaRPr lang="en-US" sz="36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3328825" y="4959731"/>
            <a:ext cx="6593519" cy="1083772"/>
            <a:chOff x="2253334" y="2868556"/>
            <a:chExt cx="7741567" cy="674211"/>
          </a:xfrm>
        </p:grpSpPr>
        <p:grpSp>
          <p:nvGrpSpPr>
            <p:cNvPr id="40" name="Group 39"/>
            <p:cNvGrpSpPr/>
            <p:nvPr/>
          </p:nvGrpSpPr>
          <p:grpSpPr>
            <a:xfrm>
              <a:off x="2253334" y="2868556"/>
              <a:ext cx="7741566" cy="674211"/>
              <a:chOff x="2253334" y="2868556"/>
              <a:chExt cx="7741566" cy="674211"/>
            </a:xfrm>
          </p:grpSpPr>
          <p:sp>
            <p:nvSpPr>
              <p:cNvPr id="42" name="Rounded Rectangle 41"/>
              <p:cNvSpPr/>
              <p:nvPr/>
            </p:nvSpPr>
            <p:spPr>
              <a:xfrm>
                <a:off x="3251200" y="2954430"/>
                <a:ext cx="6743700" cy="588337"/>
              </a:xfrm>
              <a:prstGeom prst="roundRect">
                <a:avLst/>
              </a:prstGeom>
              <a:ln>
                <a:prstDash val="dashDot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2253334" y="2868556"/>
                <a:ext cx="1262245" cy="67421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4400" dirty="0" smtClean="0"/>
                  <a:t>4</a:t>
                </a:r>
                <a:endParaRPr lang="en-US" sz="4400" dirty="0"/>
              </a:p>
            </p:txBody>
          </p:sp>
        </p:grpSp>
        <p:sp>
          <p:nvSpPr>
            <p:cNvPr id="41" name="TextBox 40"/>
            <p:cNvSpPr txBox="1"/>
            <p:nvPr/>
          </p:nvSpPr>
          <p:spPr>
            <a:xfrm>
              <a:off x="3473452" y="3027310"/>
              <a:ext cx="6521449" cy="402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6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Tra từ cần tìm nghĩa.</a:t>
              </a:r>
              <a:endParaRPr lang="en-US" sz="36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4098" name="Picture 2" descr="https://img.loigiaihay.com/picture/2023/0417/11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637" t="70415" r="7238"/>
          <a:stretch/>
        </p:blipFill>
        <p:spPr bwMode="auto">
          <a:xfrm>
            <a:off x="3756316" y="1431965"/>
            <a:ext cx="7930410" cy="32310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7223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027862" y="1233340"/>
            <a:ext cx="11350422" cy="6119294"/>
            <a:chOff x="-1134966" y="-1390315"/>
            <a:chExt cx="11350422" cy="6119294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D269966B-89BF-4E91-B71C-337E0A9F665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134966" y="-237477"/>
              <a:ext cx="4966456" cy="4966456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9" name="Text Box 7"/>
            <p:cNvSpPr txBox="1">
              <a:spLocks noChangeArrowheads="1"/>
            </p:cNvSpPr>
            <p:nvPr/>
          </p:nvSpPr>
          <p:spPr bwMode="auto">
            <a:xfrm>
              <a:off x="2352069" y="-1390315"/>
              <a:ext cx="7863387" cy="2554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vi-VN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D94E09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2. Dựa</a:t>
              </a:r>
              <a:r>
                <a:rPr kumimoji="0" lang="vi-VN" altLang="vi-VN" sz="4000" b="1" i="0" u="none" strike="noStrike" kern="1200" cap="none" spc="0" normalizeH="0" noProof="0" dirty="0" smtClean="0">
                  <a:ln>
                    <a:noFill/>
                  </a:ln>
                  <a:solidFill>
                    <a:srgbClr val="D94E09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vào các bước tìm nghĩa của từ theo ví dụ dưới đây, tìm nhanh nghĩa của các từ </a:t>
              </a:r>
              <a:r>
                <a:rPr kumimoji="0" lang="vi-VN" altLang="vi-VN" sz="4000" b="1" i="1" u="none" strike="noStrike" kern="1200" cap="none" spc="0" normalizeH="0" noProof="0" dirty="0" smtClean="0">
                  <a:ln>
                    <a:noFill/>
                  </a:ln>
                  <a:solidFill>
                    <a:schemeClr val="accent3">
                      <a:lumMod val="75000"/>
                    </a:scheme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cao ngất, cheo leo, hoang vu</a:t>
              </a:r>
              <a:r>
                <a:rPr kumimoji="0" lang="vi-VN" altLang="vi-VN" sz="4000" b="1" i="1" u="none" strike="noStrike" kern="1200" cap="none" spc="0" normalizeH="0" noProof="0" dirty="0" smtClean="0">
                  <a:ln>
                    <a:noFill/>
                  </a:ln>
                  <a:solidFill>
                    <a:srgbClr val="D94E09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vi-VN" altLang="vi-VN" sz="4000" b="1" u="none" strike="noStrike" kern="1200" cap="none" spc="0" normalizeH="0" noProof="0" dirty="0" smtClean="0">
                  <a:ln>
                    <a:noFill/>
                  </a:ln>
                  <a:solidFill>
                    <a:srgbClr val="D94E09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trong từ điển.</a:t>
              </a:r>
              <a:endParaRPr kumimoji="0" lang="en-US" alt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D94E0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4" name="Picture 4" descr="sách từ điển , tiếng việt thông dụng , minh thắng book , Thành Yến ...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967" b="97557" l="9916" r="89662">
                        <a14:foregroundMark x1="27637" y1="13264" x2="27637" y2="13264"/>
                        <a14:foregroundMark x1="42827" y1="15532" x2="42827" y2="15532"/>
                        <a14:foregroundMark x1="38819" y1="13438" x2="38186" y2="13438"/>
                        <a14:foregroundMark x1="30802" y1="14660" x2="30802" y2="14660"/>
                        <a14:foregroundMark x1="30802" y1="14660" x2="30802" y2="14660"/>
                        <a14:foregroundMark x1="48312" y1="11518" x2="48312" y2="11518"/>
                        <a14:foregroundMark x1="48312" y1="11518" x2="48312" y2="11518"/>
                        <a14:foregroundMark x1="56540" y1="13613" x2="56540" y2="13613"/>
                        <a14:foregroundMark x1="59072" y1="14311" x2="60127" y2="14311"/>
                        <a14:foregroundMark x1="67722" y1="14136" x2="67722" y2="14136"/>
                        <a14:foregroundMark x1="69409" y1="13787" x2="74051" y2="13438"/>
                        <a14:foregroundMark x1="76371" y1="12216" x2="76371" y2="12216"/>
                        <a14:foregroundMark x1="78481" y1="13613" x2="78481" y2="13613"/>
                        <a14:foregroundMark x1="78903" y1="13962" x2="78903" y2="13962"/>
                        <a14:foregroundMark x1="79747" y1="14136" x2="79747" y2="14136"/>
                        <a14:foregroundMark x1="68354" y1="15532" x2="66878" y2="15881"/>
                        <a14:foregroundMark x1="61181" y1="14136" x2="61181" y2="14136"/>
                        <a14:foregroundMark x1="61181" y1="14136" x2="61181" y2="14136"/>
                        <a14:foregroundMark x1="61181" y1="14136" x2="60549" y2="14136"/>
                        <a14:foregroundMark x1="53165" y1="13613" x2="53165" y2="13613"/>
                        <a14:foregroundMark x1="51055" y1="13613" x2="51055" y2="13613"/>
                        <a14:foregroundMark x1="48523" y1="13264" x2="48523" y2="13264"/>
                        <a14:foregroundMark x1="48523" y1="13264" x2="48523" y2="13264"/>
                        <a14:foregroundMark x1="47890" y1="13264" x2="47890" y2="13264"/>
                        <a14:foregroundMark x1="44515" y1="13264" x2="43038" y2="12914"/>
                        <a14:foregroundMark x1="39030" y1="12391" x2="39030" y2="12391"/>
                        <a14:foregroundMark x1="38397" y1="12391" x2="38397" y2="12391"/>
                        <a14:foregroundMark x1="35654" y1="12565" x2="35654" y2="12565"/>
                        <a14:foregroundMark x1="33544" y1="13089" x2="33544" y2="13089"/>
                        <a14:foregroundMark x1="33122" y1="13089" x2="33122" y2="13089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5027">
            <a:off x="2838627" y="3763628"/>
            <a:ext cx="2302182" cy="2783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Từ Điển Tiếng Việt Thông Dụng - Ham Học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1415" y="4196559"/>
            <a:ext cx="1529289" cy="2338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Từ Điển Chính Tả Tiếng Việt ( Tác Phẩm Được Viện Ngôn Ngữ Học Thẩm Định ...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3" r="15592"/>
          <a:stretch/>
        </p:blipFill>
        <p:spPr bwMode="auto">
          <a:xfrm rot="340251">
            <a:off x="7840172" y="4193237"/>
            <a:ext cx="1553244" cy="2245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4534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2818407"/>
              </p:ext>
            </p:extLst>
          </p:nvPr>
        </p:nvGraphicFramePr>
        <p:xfrm>
          <a:off x="1028700" y="575502"/>
          <a:ext cx="10281145" cy="59339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15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896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40371">
                <a:tc gridSpan="2">
                  <a:txBody>
                    <a:bodyPr/>
                    <a:lstStyle/>
                    <a:p>
                      <a:pPr algn="ctr"/>
                      <a:r>
                        <a:rPr lang="vi-VN" sz="40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Ví</a:t>
                      </a:r>
                      <a:r>
                        <a:rPr lang="vi-VN" sz="40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dụ tìm nghĩa của từ </a:t>
                      </a:r>
                      <a:r>
                        <a:rPr lang="vi-VN" sz="4000" i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bình minh</a:t>
                      </a:r>
                      <a:endParaRPr lang="vi-VN" sz="4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F2F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vi-VN" sz="2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F2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1827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78100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6825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06825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33" name="图片 11">
            <a:extLst>
              <a:ext uri="{FF2B5EF4-FFF2-40B4-BE49-F238E27FC236}">
                <a16:creationId xmlns:a16="http://schemas.microsoft.com/office/drawing/2014/main" id="{FA50429C-FD6D-4949-AEA9-DB36C9A691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617701" flipH="1">
            <a:off x="-173160" y="-469440"/>
            <a:ext cx="1968910" cy="234971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155769" y="1334411"/>
            <a:ext cx="15183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UTM Times" panose="02040603050506020204" pitchFamily="18" charset="0"/>
                <a:ea typeface="+mn-ea"/>
                <a:cs typeface="Times New Roman" panose="02020603050405020304" pitchFamily="18" charset="0"/>
              </a:rPr>
              <a:t>Bước</a:t>
            </a:r>
            <a:r>
              <a:rPr kumimoji="0" lang="vi-VN" altLang="vi-VN" sz="3200" b="1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UTM Times" panose="02040603050506020204" pitchFamily="18" charset="0"/>
                <a:ea typeface="+mn-ea"/>
                <a:cs typeface="Times New Roman" panose="02020603050405020304" pitchFamily="18" charset="0"/>
              </a:rPr>
              <a:t> 1: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155769" y="2838985"/>
            <a:ext cx="15183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UTM Times" panose="02040603050506020204" pitchFamily="18" charset="0"/>
                <a:ea typeface="+mn-ea"/>
                <a:cs typeface="Times New Roman" panose="02020603050405020304" pitchFamily="18" charset="0"/>
              </a:rPr>
              <a:t>Bước</a:t>
            </a:r>
            <a:r>
              <a:rPr kumimoji="0" lang="vi-VN" altLang="vi-VN" sz="3200" b="1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UTM Times" panose="02040603050506020204" pitchFamily="18" charset="0"/>
                <a:ea typeface="+mn-ea"/>
                <a:cs typeface="Times New Roman" panose="02020603050405020304" pitchFamily="18" charset="0"/>
              </a:rPr>
              <a:t> 2: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155769" y="4674217"/>
            <a:ext cx="13821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UTM Times" panose="02040603050506020204" pitchFamily="18" charset="0"/>
                <a:ea typeface="+mn-ea"/>
                <a:cs typeface="Times New Roman" panose="02020603050405020304" pitchFamily="18" charset="0"/>
              </a:rPr>
              <a:t>Bước</a:t>
            </a:r>
            <a:r>
              <a:rPr kumimoji="0" lang="vi-VN" altLang="vi-VN" sz="3200" b="1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UTM Times" panose="02040603050506020204" pitchFamily="18" charset="0"/>
                <a:ea typeface="+mn-ea"/>
                <a:cs typeface="Times New Roman" panose="02020603050405020304" pitchFamily="18" charset="0"/>
              </a:rPr>
              <a:t> 3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155769" y="5688389"/>
            <a:ext cx="13821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UTM Times" panose="02040603050506020204" pitchFamily="18" charset="0"/>
                <a:ea typeface="+mn-ea"/>
                <a:cs typeface="Times New Roman" panose="02020603050405020304" pitchFamily="18" charset="0"/>
              </a:rPr>
              <a:t>Bước</a:t>
            </a:r>
            <a:r>
              <a:rPr kumimoji="0" lang="vi-VN" sz="3200" b="1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UTM Times" panose="02040603050506020204" pitchFamily="18" charset="0"/>
                <a:ea typeface="+mn-ea"/>
                <a:cs typeface="Times New Roman" panose="02020603050405020304" pitchFamily="18" charset="0"/>
              </a:rPr>
              <a:t> 4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786993" y="1342682"/>
            <a:ext cx="52661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vi-VN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UTM Times" panose="02040603050506020204" pitchFamily="18" charset="0"/>
                <a:ea typeface="+mn-ea"/>
                <a:cs typeface="Times New Roman" panose="02020603050405020304" pitchFamily="18" charset="0"/>
              </a:rPr>
              <a:t>Tìm</a:t>
            </a:r>
            <a:r>
              <a:rPr kumimoji="0" lang="vi-VN" altLang="vi-VN" sz="3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UTM Times" panose="02040603050506020204" pitchFamily="18" charset="0"/>
                <a:ea typeface="+mn-ea"/>
                <a:cs typeface="Times New Roman" panose="02020603050405020304" pitchFamily="18" charset="0"/>
              </a:rPr>
              <a:t> mục chữ B trong từ điển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801202" y="2452893"/>
            <a:ext cx="783497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vi-VN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Tìm</a:t>
            </a:r>
            <a:r>
              <a:rPr kumimoji="0" lang="vi-VN" altLang="vi-VN" sz="3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từ </a:t>
            </a:r>
            <a:r>
              <a:rPr kumimoji="0" lang="vi-VN" altLang="vi-VN" sz="3200" b="1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bình minh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vi-VN" sz="32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Tìm tiếng </a:t>
            </a:r>
            <a:r>
              <a:rPr lang="vi-VN" sz="3200" b="1" i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bình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vi-VN" sz="3200" b="1" noProof="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Tìm tiếng đứng sau </a:t>
            </a:r>
            <a:r>
              <a:rPr lang="vi-VN" sz="3200" b="1" i="1" noProof="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bình: </a:t>
            </a:r>
            <a:r>
              <a:rPr lang="vi-VN" sz="3200" b="1" noProof="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bình + minh </a:t>
            </a:r>
            <a:r>
              <a:rPr lang="vi-VN" sz="3200" b="1" noProof="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bình minh</a:t>
            </a:r>
            <a:endParaRPr kumimoji="0" lang="vi-VN" sz="3200" b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801202" y="4674217"/>
            <a:ext cx="52922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Đọc nghĩa của từ </a:t>
            </a:r>
            <a:r>
              <a:rPr lang="vi-VN" sz="3200" b="1" i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bình minh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801202" y="5688388"/>
            <a:ext cx="85086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Đọc ví dụ để hiểu thêm ý nghĩa và cách dùng 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矩形 16">
            <a:extLst>
              <a:ext uri="{FF2B5EF4-FFF2-40B4-BE49-F238E27FC236}">
                <a16:creationId xmlns:a16="http://schemas.microsoft.com/office/drawing/2014/main" id="{6767DEAC-46E0-4B1C-B0AF-0A19531A8392}"/>
              </a:ext>
            </a:extLst>
          </p:cNvPr>
          <p:cNvSpPr/>
          <p:nvPr/>
        </p:nvSpPr>
        <p:spPr>
          <a:xfrm flipH="1">
            <a:off x="11133623" y="4817806"/>
            <a:ext cx="14843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A1EAF5"/>
                </a:solidFill>
                <a:effectLst/>
                <a:uLnTx/>
                <a:uFillTx/>
                <a:latin typeface="UTM Helve" panose="02040603050506020204" pitchFamily="18" charset="0"/>
                <a:ea typeface="字体视界-狮子座体" panose="02000500000000000000" pitchFamily="2" charset="-122"/>
                <a:cs typeface="+mn-cs"/>
              </a:rPr>
              <a:t>MNT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A1EAF5"/>
              </a:solidFill>
              <a:effectLst/>
              <a:uLnTx/>
              <a:uFillTx/>
              <a:latin typeface="UTM Helve" panose="02040603050506020204" pitchFamily="18" charset="0"/>
              <a:ea typeface="字体视界-狮子座体" panose="02000500000000000000" pitchFamily="2" charset="-122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l="65071" t="36903" r="14397" b="49291"/>
          <a:stretch/>
        </p:blipFill>
        <p:spPr>
          <a:xfrm>
            <a:off x="6501087" y="1849767"/>
            <a:ext cx="4479563" cy="1694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590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tmFilter="0,0; .5, 1; 1, 1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 tmFilter="0,0; .5, 1; 1, 1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 tmFilter="0,0; .5, 1; 1, 1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 tmFilter="0,0; .5, 1; 1, 1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4" grpId="0"/>
      <p:bldP spid="36" grpId="0"/>
      <p:bldP spid="37" grpId="0"/>
      <p:bldP spid="38" grpId="0"/>
      <p:bldP spid="39" grpId="0"/>
      <p:bldP spid="41" grpId="0"/>
      <p:bldP spid="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86383" y="466929"/>
            <a:ext cx="11031166" cy="597959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947623" y="810696"/>
            <a:ext cx="10394828" cy="6667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3. Những</a:t>
            </a:r>
            <a:r>
              <a:rPr kumimoji="0" lang="vi-VN" sz="4400" b="1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ý nào dưới đây nêu đúng </a:t>
            </a:r>
            <a:endParaRPr kumimoji="0" lang="en-US" sz="4400" b="1" i="0" u="none" strike="noStrike" kern="1200" cap="none" spc="0" normalizeH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công dụng của từ điển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947623" y="1816819"/>
            <a:ext cx="1165893" cy="1133107"/>
            <a:chOff x="2339307" y="2422892"/>
            <a:chExt cx="1165893" cy="1133107"/>
          </a:xfrm>
        </p:grpSpPr>
        <p:pic>
          <p:nvPicPr>
            <p:cNvPr id="11" name="图片 32">
              <a:extLst>
                <a:ext uri="{FF2B5EF4-FFF2-40B4-BE49-F238E27FC236}">
                  <a16:creationId xmlns:a16="http://schemas.microsoft.com/office/drawing/2014/main" id="{D00CE4AE-443B-4AA5-A7B0-A3073FB3A4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9307" y="2422892"/>
              <a:ext cx="1165893" cy="1133107"/>
            </a:xfrm>
            <a:prstGeom prst="rect">
              <a:avLst/>
            </a:prstGeom>
          </p:spPr>
        </p:pic>
        <p:sp>
          <p:nvSpPr>
            <p:cNvPr id="12" name="文本框 36">
              <a:extLst>
                <a:ext uri="{FF2B5EF4-FFF2-40B4-BE49-F238E27FC236}">
                  <a16:creationId xmlns:a16="http://schemas.microsoft.com/office/drawing/2014/main" id="{1270AAC5-467F-42FC-9183-93CFE05923B9}"/>
                </a:ext>
              </a:extLst>
            </p:cNvPr>
            <p:cNvSpPr txBox="1"/>
            <p:nvPr/>
          </p:nvSpPr>
          <p:spPr>
            <a:xfrm>
              <a:off x="2627653" y="2668224"/>
              <a:ext cx="67990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696969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ea"/>
                  <a:sym typeface="+mn-lt"/>
                </a:rPr>
                <a:t>A</a:t>
              </a:r>
              <a:endPara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696969"/>
                </a:solidFill>
                <a:effectLst/>
                <a:uLnTx/>
                <a:uFillTx/>
                <a:latin typeface="Cambria" panose="02040503050406030204" pitchFamily="18" charset="0"/>
                <a:ea typeface="等线" panose="020B0604020202020204" charset="-122"/>
                <a:cs typeface="+mn-ea"/>
                <a:sym typeface="+mn-lt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539826" y="2982543"/>
            <a:ext cx="1165893" cy="1133107"/>
            <a:chOff x="2339307" y="2422892"/>
            <a:chExt cx="1165893" cy="1133107"/>
          </a:xfrm>
        </p:grpSpPr>
        <p:pic>
          <p:nvPicPr>
            <p:cNvPr id="14" name="图片 32">
              <a:extLst>
                <a:ext uri="{FF2B5EF4-FFF2-40B4-BE49-F238E27FC236}">
                  <a16:creationId xmlns:a16="http://schemas.microsoft.com/office/drawing/2014/main" id="{D00CE4AE-443B-4AA5-A7B0-A3073FB3A4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9307" y="2422892"/>
              <a:ext cx="1165893" cy="1133107"/>
            </a:xfrm>
            <a:prstGeom prst="rect">
              <a:avLst/>
            </a:prstGeom>
          </p:spPr>
        </p:pic>
        <p:sp>
          <p:nvSpPr>
            <p:cNvPr id="15" name="文本框 36">
              <a:extLst>
                <a:ext uri="{FF2B5EF4-FFF2-40B4-BE49-F238E27FC236}">
                  <a16:creationId xmlns:a16="http://schemas.microsoft.com/office/drawing/2014/main" id="{1270AAC5-467F-42FC-9183-93CFE05923B9}"/>
                </a:ext>
              </a:extLst>
            </p:cNvPr>
            <p:cNvSpPr txBox="1"/>
            <p:nvPr/>
          </p:nvSpPr>
          <p:spPr>
            <a:xfrm>
              <a:off x="2627653" y="2655524"/>
              <a:ext cx="67990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696969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ea"/>
                  <a:sym typeface="+mn-lt"/>
                </a:rPr>
                <a:t>B</a:t>
              </a:r>
              <a:endPara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696969"/>
                </a:solidFill>
                <a:effectLst/>
                <a:uLnTx/>
                <a:uFillTx/>
                <a:latin typeface="Cambria" panose="02040503050406030204" pitchFamily="18" charset="0"/>
                <a:ea typeface="等线" panose="020B0604020202020204" charset="-122"/>
                <a:cs typeface="+mn-ea"/>
                <a:sym typeface="+mn-lt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003730" y="4136977"/>
            <a:ext cx="1165893" cy="1133107"/>
            <a:chOff x="2339307" y="2422892"/>
            <a:chExt cx="1165893" cy="1133107"/>
          </a:xfrm>
        </p:grpSpPr>
        <p:pic>
          <p:nvPicPr>
            <p:cNvPr id="17" name="图片 32">
              <a:extLst>
                <a:ext uri="{FF2B5EF4-FFF2-40B4-BE49-F238E27FC236}">
                  <a16:creationId xmlns:a16="http://schemas.microsoft.com/office/drawing/2014/main" id="{D00CE4AE-443B-4AA5-A7B0-A3073FB3A4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9307" y="2422892"/>
              <a:ext cx="1165893" cy="1133107"/>
            </a:xfrm>
            <a:prstGeom prst="rect">
              <a:avLst/>
            </a:prstGeom>
          </p:spPr>
        </p:pic>
        <p:sp>
          <p:nvSpPr>
            <p:cNvPr id="18" name="文本框 36">
              <a:extLst>
                <a:ext uri="{FF2B5EF4-FFF2-40B4-BE49-F238E27FC236}">
                  <a16:creationId xmlns:a16="http://schemas.microsoft.com/office/drawing/2014/main" id="{1270AAC5-467F-42FC-9183-93CFE05923B9}"/>
                </a:ext>
              </a:extLst>
            </p:cNvPr>
            <p:cNvSpPr txBox="1"/>
            <p:nvPr/>
          </p:nvSpPr>
          <p:spPr>
            <a:xfrm>
              <a:off x="2627653" y="2655524"/>
              <a:ext cx="67990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696969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ea"/>
                  <a:sym typeface="+mn-lt"/>
                </a:rPr>
                <a:t>C</a:t>
              </a:r>
              <a:endPara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696969"/>
                </a:solidFill>
                <a:effectLst/>
                <a:uLnTx/>
                <a:uFillTx/>
                <a:latin typeface="Cambria" panose="02040503050406030204" pitchFamily="18" charset="0"/>
                <a:ea typeface="等线" panose="020B0604020202020204" charset="-122"/>
                <a:cs typeface="+mn-ea"/>
                <a:sym typeface="+mn-lt"/>
              </a:endParaRPr>
            </a:p>
          </p:txBody>
        </p:sp>
      </p:grpSp>
      <p:sp>
        <p:nvSpPr>
          <p:cNvPr id="19" name="Rounded Rectangle 18"/>
          <p:cNvSpPr/>
          <p:nvPr/>
        </p:nvSpPr>
        <p:spPr>
          <a:xfrm>
            <a:off x="1915874" y="2198866"/>
            <a:ext cx="8782605" cy="71202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9696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Cung cấp</a:t>
            </a:r>
            <a:r>
              <a:rPr kumimoji="0" 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69696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thông tin về từ loại (danh từ, động từ, tính từ,...)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696969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2545075" y="3272823"/>
            <a:ext cx="8579495" cy="65414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9696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Cung cấp</a:t>
            </a:r>
            <a:r>
              <a:rPr kumimoji="0" 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69696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cách sử dụng thông qua ví dụ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696969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760703" y="4427579"/>
            <a:ext cx="6255541" cy="6667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9696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Dạy</a:t>
            </a:r>
            <a:r>
              <a:rPr kumimoji="0" 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69696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nhớ các từ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696969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2" name="图片 7">
            <a:extLst>
              <a:ext uri="{FF2B5EF4-FFF2-40B4-BE49-F238E27FC236}">
                <a16:creationId xmlns:a16="http://schemas.microsoft.com/office/drawing/2014/main" id="{7C6D2BA5-2C8C-4AEA-9B72-49EDB313CD1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8004" y="3794759"/>
            <a:ext cx="3235549" cy="3235549"/>
          </a:xfrm>
          <a:prstGeom prst="rect">
            <a:avLst/>
          </a:prstGeom>
        </p:spPr>
      </p:pic>
      <p:sp>
        <p:nvSpPr>
          <p:cNvPr id="23" name="矩形 16">
            <a:extLst>
              <a:ext uri="{FF2B5EF4-FFF2-40B4-BE49-F238E27FC236}">
                <a16:creationId xmlns:a16="http://schemas.microsoft.com/office/drawing/2014/main" id="{A68EEBC1-BB9B-45AD-B611-B4EE48E2F49F}"/>
              </a:ext>
            </a:extLst>
          </p:cNvPr>
          <p:cNvSpPr/>
          <p:nvPr/>
        </p:nvSpPr>
        <p:spPr>
          <a:xfrm flipH="1">
            <a:off x="10906806" y="4364001"/>
            <a:ext cx="14843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A1EAF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MNT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A1EAF5"/>
              </a:solidFill>
              <a:effectLst/>
              <a:uLnTx/>
              <a:uFillTx/>
              <a:latin typeface="Cambria" panose="02040503050406030204" pitchFamily="18" charset="0"/>
              <a:ea typeface="字体视界-狮子座体" panose="02000500000000000000" pitchFamily="2" charset="-122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1684552" y="5314805"/>
            <a:ext cx="1165893" cy="1133107"/>
            <a:chOff x="2339307" y="2422892"/>
            <a:chExt cx="1165893" cy="1133107"/>
          </a:xfrm>
        </p:grpSpPr>
        <p:pic>
          <p:nvPicPr>
            <p:cNvPr id="25" name="图片 32">
              <a:extLst>
                <a:ext uri="{FF2B5EF4-FFF2-40B4-BE49-F238E27FC236}">
                  <a16:creationId xmlns:a16="http://schemas.microsoft.com/office/drawing/2014/main" id="{D00CE4AE-443B-4AA5-A7B0-A3073FB3A4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9307" y="2422892"/>
              <a:ext cx="1165893" cy="1133107"/>
            </a:xfrm>
            <a:prstGeom prst="rect">
              <a:avLst/>
            </a:prstGeom>
          </p:spPr>
        </p:pic>
        <p:sp>
          <p:nvSpPr>
            <p:cNvPr id="26" name="文本框 36">
              <a:extLst>
                <a:ext uri="{FF2B5EF4-FFF2-40B4-BE49-F238E27FC236}">
                  <a16:creationId xmlns:a16="http://schemas.microsoft.com/office/drawing/2014/main" id="{1270AAC5-467F-42FC-9183-93CFE05923B9}"/>
                </a:ext>
              </a:extLst>
            </p:cNvPr>
            <p:cNvSpPr txBox="1"/>
            <p:nvPr/>
          </p:nvSpPr>
          <p:spPr>
            <a:xfrm>
              <a:off x="2627653" y="2655524"/>
              <a:ext cx="67990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696969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ea"/>
                  <a:sym typeface="+mn-lt"/>
                </a:rPr>
                <a:t>D</a:t>
              </a:r>
              <a:endPara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696969"/>
                </a:solidFill>
                <a:effectLst/>
                <a:uLnTx/>
                <a:uFillTx/>
                <a:latin typeface="Cambria" panose="02040503050406030204" pitchFamily="18" charset="0"/>
                <a:ea typeface="等线" panose="020B0604020202020204" charset="-122"/>
                <a:cs typeface="+mn-ea"/>
                <a:sym typeface="+mn-lt"/>
              </a:endParaRPr>
            </a:p>
          </p:txBody>
        </p:sp>
      </p:grpSp>
      <p:sp>
        <p:nvSpPr>
          <p:cNvPr id="27" name="Rounded Rectangle 26"/>
          <p:cNvSpPr/>
          <p:nvPr/>
        </p:nvSpPr>
        <p:spPr>
          <a:xfrm>
            <a:off x="2177942" y="5650128"/>
            <a:ext cx="6255541" cy="6667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9696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Giúp</a:t>
            </a:r>
            <a:r>
              <a:rPr kumimoji="0" 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69696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hiểu nghĩa của từ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696969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3148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9" grpId="1"/>
      <p:bldP spid="20" grpId="0"/>
      <p:bldP spid="21" grpId="0"/>
      <p:bldP spid="21" grpId="1"/>
      <p:bldP spid="27" grpId="0"/>
    </p:bldLst>
  </p:timing>
</p:sld>
</file>

<file path=ppt/theme/theme1.xml><?xml version="1.0" encoding="utf-8"?>
<a:theme xmlns:a="http://schemas.openxmlformats.org/drawingml/2006/main" name="www.99ppt.com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281</Words>
  <Application>Microsoft Office PowerPoint</Application>
  <PresentationFormat>Widescreen</PresentationFormat>
  <Paragraphs>54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20" baseType="lpstr">
      <vt:lpstr>字体视界-狮子座体</vt:lpstr>
      <vt:lpstr>Times New Roman</vt:lpstr>
      <vt:lpstr>Wingdings</vt:lpstr>
      <vt:lpstr>UTM Edwardian</vt:lpstr>
      <vt:lpstr>Calibri</vt:lpstr>
      <vt:lpstr>等线</vt:lpstr>
      <vt:lpstr>Arial</vt:lpstr>
      <vt:lpstr>Cambria</vt:lpstr>
      <vt:lpstr>UTM Helve</vt:lpstr>
      <vt:lpstr>UVF Blenda Script</vt:lpstr>
      <vt:lpstr>UTM Times</vt:lpstr>
      <vt:lpstr>www.99ppt.com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MANG NON</dc:creator>
  <cp:keywords>MANG NON</cp:keywords>
  <cp:lastModifiedBy>Admin</cp:lastModifiedBy>
  <cp:revision>13</cp:revision>
  <dcterms:created xsi:type="dcterms:W3CDTF">2023-09-13T12:12:34Z</dcterms:created>
  <dcterms:modified xsi:type="dcterms:W3CDTF">2024-10-25T07:39:34Z</dcterms:modified>
</cp:coreProperties>
</file>