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505D-31E4-4A98-A180-2399ACEE50D2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831-9F59-417A-921A-EAB47C67B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72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505D-31E4-4A98-A180-2399ACEE50D2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831-9F59-417A-921A-EAB47C67B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45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505D-31E4-4A98-A180-2399ACEE50D2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831-9F59-417A-921A-EAB47C67B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56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505D-31E4-4A98-A180-2399ACEE50D2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831-9F59-417A-921A-EAB47C67B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92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505D-31E4-4A98-A180-2399ACEE50D2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831-9F59-417A-921A-EAB47C67B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7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505D-31E4-4A98-A180-2399ACEE50D2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831-9F59-417A-921A-EAB47C67B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6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505D-31E4-4A98-A180-2399ACEE50D2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831-9F59-417A-921A-EAB47C67B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33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505D-31E4-4A98-A180-2399ACEE50D2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831-9F59-417A-921A-EAB47C67B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02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505D-31E4-4A98-A180-2399ACEE50D2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831-9F59-417A-921A-EAB47C67B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35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505D-31E4-4A98-A180-2399ACEE50D2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831-9F59-417A-921A-EAB47C67B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91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505D-31E4-4A98-A180-2399ACEE50D2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831-9F59-417A-921A-EAB47C67B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06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7505D-31E4-4A98-A180-2399ACEE50D2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B4831-9F59-417A-921A-EAB47C67B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3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../media/image19.png"/><Relationship Id="rId26" Type="http://schemas.openxmlformats.org/officeDocument/2006/relationships/image" Target="../media/image22.png"/><Relationship Id="rId21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../media/image16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21.png"/><Relationship Id="rId15" Type="http://schemas.openxmlformats.org/officeDocument/2006/relationships/image" Target="NULL"/><Relationship Id="rId23" Type="http://schemas.openxmlformats.org/officeDocument/2006/relationships/image" Target="NULL"/><Relationship Id="rId14" Type="http://schemas.openxmlformats.org/officeDocument/2006/relationships/image" Target="../media/image17.png"/><Relationship Id="rId22" Type="http://schemas.openxmlformats.org/officeDocument/2006/relationships/image" Target="../media/image20.png"/><Relationship Id="rId27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327" y="-932373"/>
            <a:ext cx="9187468" cy="78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19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2" y="632571"/>
            <a:ext cx="9034229" cy="557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8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2209800"/>
            <a:ext cx="7429500" cy="406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57300" y="2702918"/>
            <a:ext cx="7315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Theo em, ánh sáng có quan trọng với động vật và thực vật không? Vì sao?</a:t>
            </a:r>
            <a:endParaRPr lang="en-US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800" y="1383195"/>
            <a:ext cx="3429212" cy="549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55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/>
          <p:nvPr/>
        </p:nvSpPr>
        <p:spPr>
          <a:xfrm flipH="1">
            <a:off x="8696849" y="6240288"/>
            <a:ext cx="894304" cy="463955"/>
          </a:xfrm>
          <a:custGeom>
            <a:avLst/>
            <a:gdLst/>
            <a:ahLst/>
            <a:cxnLst/>
            <a:rect l="l" t="t" r="r" b="b"/>
            <a:pathLst>
              <a:path w="1788607" h="695931">
                <a:moveTo>
                  <a:pt x="1788608" y="0"/>
                </a:moveTo>
                <a:lnTo>
                  <a:pt x="0" y="0"/>
                </a:lnTo>
                <a:lnTo>
                  <a:pt x="0" y="695931"/>
                </a:lnTo>
                <a:lnTo>
                  <a:pt x="1788608" y="695931"/>
                </a:lnTo>
                <a:lnTo>
                  <a:pt x="178860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784810" y="6522877"/>
            <a:ext cx="658045" cy="561532"/>
          </a:xfrm>
          <a:custGeom>
            <a:avLst/>
            <a:gdLst/>
            <a:ahLst/>
            <a:cxnLst/>
            <a:rect l="l" t="t" r="r" b="b"/>
            <a:pathLst>
              <a:path w="1316090" h="842298">
                <a:moveTo>
                  <a:pt x="0" y="0"/>
                </a:moveTo>
                <a:lnTo>
                  <a:pt x="1316090" y="0"/>
                </a:lnTo>
                <a:lnTo>
                  <a:pt x="1316090" y="842298"/>
                </a:lnTo>
                <a:lnTo>
                  <a:pt x="0" y="84229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496314">
            <a:off x="7851405" y="3533079"/>
            <a:ext cx="326248" cy="433416"/>
          </a:xfrm>
          <a:custGeom>
            <a:avLst/>
            <a:gdLst/>
            <a:ahLst/>
            <a:cxnLst/>
            <a:rect l="l" t="t" r="r" b="b"/>
            <a:pathLst>
              <a:path w="652496" h="650124">
                <a:moveTo>
                  <a:pt x="0" y="0"/>
                </a:moveTo>
                <a:lnTo>
                  <a:pt x="652496" y="0"/>
                </a:lnTo>
                <a:lnTo>
                  <a:pt x="652496" y="650124"/>
                </a:lnTo>
                <a:lnTo>
                  <a:pt x="0" y="65012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14351" y="2696534"/>
            <a:ext cx="359551" cy="462023"/>
          </a:xfrm>
          <a:custGeom>
            <a:avLst/>
            <a:gdLst/>
            <a:ahLst/>
            <a:cxnLst/>
            <a:rect l="l" t="t" r="r" b="b"/>
            <a:pathLst>
              <a:path w="719101" h="693033">
                <a:moveTo>
                  <a:pt x="0" y="0"/>
                </a:moveTo>
                <a:lnTo>
                  <a:pt x="719101" y="0"/>
                </a:lnTo>
                <a:lnTo>
                  <a:pt x="719101" y="693034"/>
                </a:lnTo>
                <a:lnTo>
                  <a:pt x="0" y="69303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8673503" y="2951550"/>
            <a:ext cx="755669" cy="414015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6" y="0"/>
                </a:lnTo>
                <a:lnTo>
                  <a:pt x="1511336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-241319" y="6172202"/>
            <a:ext cx="755669" cy="414015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26"/>
          <a:srcRect l="10289" t="39314" r="7047"/>
          <a:stretch/>
        </p:blipFill>
        <p:spPr>
          <a:xfrm>
            <a:off x="-38099" y="-25400"/>
            <a:ext cx="9182100" cy="31965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" y="2696535"/>
            <a:ext cx="8747906" cy="327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7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89" y="560783"/>
            <a:ext cx="8893513" cy="570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7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79401"/>
            <a:ext cx="6248942" cy="176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7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04800" y="261812"/>
            <a:ext cx="8559800" cy="6273800"/>
          </a:xfrm>
          <a:prstGeom prst="roundRect">
            <a:avLst>
              <a:gd name="adj" fmla="val 8667"/>
            </a:avLst>
          </a:prstGeom>
          <a:solidFill>
            <a:schemeClr val="bg1">
              <a:alpha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FE6661F-DAE2-344A-4597-B4453FD4B695}"/>
              </a:ext>
            </a:extLst>
          </p:cNvPr>
          <p:cNvSpPr txBox="1"/>
          <p:nvPr/>
        </p:nvSpPr>
        <p:spPr>
          <a:xfrm>
            <a:off x="501614" y="776843"/>
            <a:ext cx="39632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82486"/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</a:t>
            </a:r>
            <a:r>
              <a:rPr 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chậu cây dừa cạn giống nhau (Hình 1a, 1c). Đặt chậu cây a trong nhà, chậu cây c ngoài sân. Hằng ngày tưới nước đầy đủ cho hai cây. Sau một thời gian hình ảnh hai cây như hình 1b, 1d.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81001"/>
            <a:ext cx="3920836" cy="28522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704" y="3251534"/>
            <a:ext cx="3920837" cy="3208727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6248400" y="2209800"/>
            <a:ext cx="73152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202680" y="5562600"/>
            <a:ext cx="73152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879770" y="2307432"/>
            <a:ext cx="1484702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i="1" dirty="0" err="1" smtClean="0"/>
              <a:t>Sau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một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thời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gian</a:t>
            </a:r>
            <a:endParaRPr lang="en-US" sz="1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869830" y="5660232"/>
            <a:ext cx="1531510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 err="1" smtClean="0"/>
              <a:t>Sau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một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thời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gian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43280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  <p:bldP spid="5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61812"/>
            <a:ext cx="8559800" cy="6273800"/>
          </a:xfrm>
          <a:prstGeom prst="roundRect">
            <a:avLst>
              <a:gd name="adj" fmla="val 8667"/>
            </a:avLst>
          </a:prstGeom>
          <a:solidFill>
            <a:schemeClr val="bg1">
              <a:alpha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49" name="文本框 13">
            <a:extLst>
              <a:ext uri="{FF2B5EF4-FFF2-40B4-BE49-F238E27FC236}">
                <a16:creationId xmlns="" xmlns:a16="http://schemas.microsoft.com/office/drawing/2014/main" id="{1B2B8145-FED6-7BDE-05F2-0117515ADF3B}"/>
              </a:ext>
            </a:extLst>
          </p:cNvPr>
          <p:cNvSpPr txBox="1"/>
          <p:nvPr/>
        </p:nvSpPr>
        <p:spPr>
          <a:xfrm>
            <a:off x="609602" y="2539963"/>
            <a:ext cx="49653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defTabSz="182486">
              <a:buFont typeface="Wingdings" panose="05000000000000000000" pitchFamily="2" charset="2"/>
              <a:buChar char="§"/>
              <a:defRPr/>
            </a:pPr>
            <a:r>
              <a:rPr lang="vi-VN" altLang="zh-CN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Yếu tố nào ảnh hưởng đến sự phát triển của hai cây </a:t>
            </a:r>
            <a:r>
              <a:rPr lang="en-US" altLang="zh-CN" sz="3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đó</a:t>
            </a:r>
            <a:r>
              <a:rPr lang="en-US" altLang="zh-CN" sz="3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  <a:endParaRPr lang="zh-CN" altLang="en-US" sz="3200" i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字魂105号-简雅黑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2051" name="文本框 14">
            <a:extLst>
              <a:ext uri="{FF2B5EF4-FFF2-40B4-BE49-F238E27FC236}">
                <a16:creationId xmlns="" xmlns:a16="http://schemas.microsoft.com/office/drawing/2014/main" id="{BEF2A3DD-3C59-806D-6C08-2E6D801DD0D1}"/>
              </a:ext>
            </a:extLst>
          </p:cNvPr>
          <p:cNvSpPr txBox="1"/>
          <p:nvPr/>
        </p:nvSpPr>
        <p:spPr>
          <a:xfrm>
            <a:off x="609601" y="441617"/>
            <a:ext cx="49530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defTabSz="182486">
              <a:buFont typeface="Wingdings" panose="05000000000000000000" pitchFamily="2" charset="2"/>
              <a:buChar char="§"/>
            </a:pPr>
            <a:r>
              <a:rPr lang="en-029" sz="3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Quan</a:t>
            </a:r>
            <a:r>
              <a:rPr lang="en-029" sz="3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029" sz="3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sát</a:t>
            </a:r>
            <a:r>
              <a:rPr lang="en-029" sz="3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029" sz="3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hình</a:t>
            </a:r>
            <a:r>
              <a:rPr lang="en-029" sz="3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1b, 1d </a:t>
            </a:r>
            <a:r>
              <a:rPr lang="en-029" sz="3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029" sz="3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029" sz="3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cho</a:t>
            </a:r>
            <a:r>
              <a:rPr lang="en-029" sz="3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029" sz="3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biết</a:t>
            </a:r>
            <a:r>
              <a:rPr lang="en-029" sz="3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029" sz="3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sự</a:t>
            </a:r>
            <a:r>
              <a:rPr lang="en-029" sz="3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029" sz="3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khác</a:t>
            </a:r>
            <a:r>
              <a:rPr lang="en-029" sz="3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029" sz="3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nhau</a:t>
            </a:r>
            <a:r>
              <a:rPr lang="en-029" sz="3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ở </a:t>
            </a:r>
            <a:r>
              <a:rPr lang="en-029" sz="3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hai</a:t>
            </a:r>
            <a:r>
              <a:rPr lang="en-029" sz="3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029" sz="3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cây</a:t>
            </a:r>
            <a:r>
              <a:rPr lang="en-029" sz="3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lang="en-US" sz="3200" i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853" y="4114909"/>
            <a:ext cx="3283817" cy="27318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1" y="484393"/>
            <a:ext cx="2997269" cy="463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6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20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04800" y="261812"/>
            <a:ext cx="8610600" cy="6273800"/>
          </a:xfrm>
          <a:prstGeom prst="roundRect">
            <a:avLst>
              <a:gd name="adj" fmla="val 8667"/>
            </a:avLst>
          </a:prstGeom>
          <a:solidFill>
            <a:schemeClr val="bg1">
              <a:alpha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FE6661F-DAE2-344A-4597-B4453FD4B695}"/>
              </a:ext>
            </a:extLst>
          </p:cNvPr>
          <p:cNvSpPr txBox="1"/>
          <p:nvPr/>
        </p:nvSpPr>
        <p:spPr>
          <a:xfrm>
            <a:off x="533400" y="381001"/>
            <a:ext cx="8261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82486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2.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Vì sao những cây hoa ở hình 2 đều quay về cùng một hướng?</a:t>
            </a:r>
            <a:endParaRPr lang="vi-VN" sz="3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311400"/>
            <a:ext cx="4267200" cy="35950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4876800" y="2405909"/>
            <a:ext cx="4140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cây hoa đều quay về phía mặt trời để nhận ánh sáng </a:t>
            </a:r>
            <a:endParaRPr lang="en-US" sz="3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vi-VN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vi-VN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quay về 1 hướng.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29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04800" y="261812"/>
            <a:ext cx="8559800" cy="6273800"/>
          </a:xfrm>
          <a:prstGeom prst="roundRect">
            <a:avLst>
              <a:gd name="adj" fmla="val 8667"/>
            </a:avLst>
          </a:prstGeom>
          <a:solidFill>
            <a:schemeClr val="bg1">
              <a:alpha val="97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文本框 14">
            <a:extLst>
              <a:ext uri="{FF2B5EF4-FFF2-40B4-BE49-F238E27FC236}">
                <a16:creationId xmlns="" xmlns:a16="http://schemas.microsoft.com/office/drawing/2014/main" id="{BEF2A3DD-3C59-806D-6C08-2E6D801DD0D1}"/>
              </a:ext>
            </a:extLst>
          </p:cNvPr>
          <p:cNvSpPr txBox="1"/>
          <p:nvPr/>
        </p:nvSpPr>
        <p:spPr>
          <a:xfrm>
            <a:off x="533401" y="50369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82486"/>
            <a:r>
              <a:rPr lang="en-029" sz="2800" b="1" i="1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Quan</a:t>
            </a:r>
            <a:r>
              <a:rPr lang="en-029" sz="2800" b="1" i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029" sz="2800" b="1" i="1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sát</a:t>
            </a:r>
            <a:r>
              <a:rPr lang="en-029" sz="2800" b="1" i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029" sz="2800" b="1" i="1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hình</a:t>
            </a:r>
            <a:r>
              <a:rPr lang="en-029" sz="2800" b="1" i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3, </a:t>
            </a:r>
            <a:r>
              <a:rPr lang="en-029" sz="2800" b="1" i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nêu</a:t>
            </a:r>
            <a:r>
              <a:rPr lang="en-029" sz="2800" b="1" i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029" sz="2800" b="1" i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những</a:t>
            </a:r>
            <a:r>
              <a:rPr lang="en-029" sz="2800" b="1" i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029" sz="2800" b="1" i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cách</a:t>
            </a:r>
            <a:r>
              <a:rPr lang="en-029" sz="2800" b="1" i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con </a:t>
            </a:r>
            <a:r>
              <a:rPr lang="en-029" sz="2800" b="1" i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người</a:t>
            </a:r>
            <a:r>
              <a:rPr lang="en-029" sz="2800" b="1" i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029" sz="2800" b="1" i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sử</a:t>
            </a:r>
            <a:r>
              <a:rPr lang="en-029" sz="2800" b="1" i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029" sz="2800" b="1" i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dụng</a:t>
            </a:r>
            <a:r>
              <a:rPr lang="en-029" sz="2800" b="1" i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029" sz="2800" b="1" i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ánh</a:t>
            </a:r>
            <a:r>
              <a:rPr lang="en-029" sz="2800" b="1" i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029" sz="2800" b="1" i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sáng</a:t>
            </a:r>
            <a:r>
              <a:rPr lang="en-029" sz="2800" b="1" i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029" sz="2800" b="1" i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đối</a:t>
            </a:r>
            <a:r>
              <a:rPr lang="en-029" sz="2800" b="1" i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029" sz="2800" b="1" i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với</a:t>
            </a:r>
            <a:r>
              <a:rPr lang="en-029" sz="2800" b="1" i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029" sz="2800" b="1" i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cây</a:t>
            </a:r>
            <a:r>
              <a:rPr lang="en-029" sz="2800" b="1" i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029" sz="2800" b="1" i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trồng</a:t>
            </a:r>
            <a:r>
              <a:rPr lang="en-029" sz="2800" b="1" i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029" sz="2800" b="1" i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029" sz="2800" b="1" i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029" sz="2800" b="1" i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tác</a:t>
            </a:r>
            <a:r>
              <a:rPr lang="en-029" sz="2800" b="1" i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029" sz="2800" b="1" i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dụng</a:t>
            </a:r>
            <a:r>
              <a:rPr lang="en-029" sz="2800" b="1" i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029" sz="2800" b="1" i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029" sz="2800" b="1" i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029" sz="2800" b="1" i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cách</a:t>
            </a:r>
            <a:r>
              <a:rPr lang="en-029" sz="2800" b="1" i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029" sz="2800" b="1" i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làm</a:t>
            </a:r>
            <a:r>
              <a:rPr lang="en-029" sz="2800" b="1" i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029" sz="2800" b="1" i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đó</a:t>
            </a:r>
            <a:r>
              <a:rPr lang="en-029" sz="2800" b="1" i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lang="en-US" sz="2800" b="1" i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81" y="2592228"/>
            <a:ext cx="8008440" cy="34898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17635" y="5748363"/>
            <a:ext cx="861133" cy="40011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err="1" smtClean="0"/>
              <a:t>Hình</a:t>
            </a:r>
            <a:r>
              <a:rPr lang="en-US" sz="2000" dirty="0" smtClean="0"/>
              <a:t> 3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628" y="4393389"/>
            <a:ext cx="4071373" cy="248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78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1" y="1193800"/>
            <a:ext cx="4877223" cy="258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36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65389"/>
            <a:ext cx="8610600" cy="64148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="" xmlns:a16="http://schemas.microsoft.com/office/drawing/2014/main" id="{40AD35CF-6699-42F6-891E-1CF0A791BBB1}"/>
              </a:ext>
            </a:extLst>
          </p:cNvPr>
          <p:cNvSpPr/>
          <p:nvPr/>
        </p:nvSpPr>
        <p:spPr>
          <a:xfrm>
            <a:off x="-1447800" y="317288"/>
            <a:ext cx="15651712" cy="1680418"/>
          </a:xfrm>
          <a:prstGeom prst="rect">
            <a:avLst/>
          </a:prstGeom>
          <a:noFill/>
        </p:spPr>
        <p:txBody>
          <a:bodyPr wrap="square" lIns="18245" tIns="9123" rIns="18245" bIns="9123">
            <a:spAutoFit/>
          </a:bodyPr>
          <a:lstStyle/>
          <a:p>
            <a:pPr algn="ctr" defTabSz="182486">
              <a:defRPr/>
            </a:pPr>
            <a:r>
              <a:rPr lang="en-US" sz="5400" b="1" dirty="0">
                <a:ln w="0"/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THẢO LUẬN </a:t>
            </a:r>
            <a:endParaRPr lang="en-US" sz="5400" b="1" dirty="0" smtClean="0">
              <a:ln w="0"/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defTabSz="182486">
              <a:defRPr/>
            </a:pPr>
            <a:r>
              <a:rPr lang="en-US" sz="5400" b="1" dirty="0" smtClean="0">
                <a:ln w="0"/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 2</a:t>
            </a:r>
            <a:endParaRPr lang="en-US" sz="5400" b="1" dirty="0">
              <a:ln w="0"/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E51580D6-43B1-4848-BA3A-3586D2AEA2C6}"/>
              </a:ext>
            </a:extLst>
          </p:cNvPr>
          <p:cNvSpPr txBox="1"/>
          <p:nvPr/>
        </p:nvSpPr>
        <p:spPr>
          <a:xfrm>
            <a:off x="228600" y="4628359"/>
            <a:ext cx="4343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486"/>
            <a:r>
              <a:rPr lang="en-029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Quan</a:t>
            </a:r>
            <a:r>
              <a:rPr lang="en-029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sát</a:t>
            </a:r>
            <a:r>
              <a:rPr lang="en-029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hình</a:t>
            </a:r>
            <a:r>
              <a:rPr lang="en-029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4 </a:t>
            </a:r>
            <a:r>
              <a:rPr lang="en-029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029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cho</a:t>
            </a:r>
            <a:r>
              <a:rPr lang="en-029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biết</a:t>
            </a:r>
            <a:r>
              <a:rPr lang="en-029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029" sz="32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động</a:t>
            </a:r>
            <a:r>
              <a:rPr lang="en-029" sz="32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029" sz="32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vật</a:t>
            </a:r>
            <a:r>
              <a:rPr lang="en-029" sz="32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029" sz="32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cần</a:t>
            </a:r>
            <a:r>
              <a:rPr lang="en-029" sz="32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029" sz="32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ánh</a:t>
            </a:r>
            <a:r>
              <a:rPr lang="en-029" sz="32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029" sz="32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sáng</a:t>
            </a:r>
            <a:r>
              <a:rPr lang="en-029" sz="32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029" sz="32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để</a:t>
            </a:r>
            <a:r>
              <a:rPr lang="en-029" sz="32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029" sz="32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làm</a:t>
            </a:r>
            <a:r>
              <a:rPr lang="en-029" sz="32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029" sz="32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gì</a:t>
            </a:r>
            <a:r>
              <a:rPr lang="en-029" sz="32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  <a:endParaRPr lang="en-US" sz="3200" b="1" i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4495"/>
          <a:stretch/>
        </p:blipFill>
        <p:spPr>
          <a:xfrm>
            <a:off x="533400" y="605661"/>
            <a:ext cx="3637496" cy="38129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752601" y="4135916"/>
            <a:ext cx="861133" cy="40011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err="1" smtClean="0"/>
              <a:t>Hình</a:t>
            </a:r>
            <a:r>
              <a:rPr lang="en-US" sz="2000" dirty="0" smtClean="0"/>
              <a:t> 4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2681096"/>
            <a:ext cx="3545045" cy="399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8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2" grpId="0"/>
      <p:bldP spid="118" grpId="0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190</Words>
  <Application>Microsoft Office PowerPoint</Application>
  <PresentationFormat>On-screen Show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huy_ctn</cp:lastModifiedBy>
  <cp:revision>1</cp:revision>
  <dcterms:created xsi:type="dcterms:W3CDTF">2024-10-22T05:48:53Z</dcterms:created>
  <dcterms:modified xsi:type="dcterms:W3CDTF">2024-10-22T05:50:12Z</dcterms:modified>
</cp:coreProperties>
</file>