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3"/>
  </p:notesMasterIdLst>
  <p:sldIdLst>
    <p:sldId id="258" r:id="rId3"/>
    <p:sldId id="2644" r:id="rId4"/>
    <p:sldId id="2631" r:id="rId5"/>
    <p:sldId id="279" r:id="rId6"/>
    <p:sldId id="2640" r:id="rId7"/>
    <p:sldId id="2632" r:id="rId8"/>
    <p:sldId id="2643" r:id="rId9"/>
    <p:sldId id="2645" r:id="rId10"/>
    <p:sldId id="283" r:id="rId11"/>
    <p:sldId id="264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8146F-EC84-4884-8F67-5AA34861068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3159-D132-4A80-BB20-CFB7A49D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2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304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47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3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599" y="-71080"/>
            <a:ext cx="1749599" cy="17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26334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93016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2266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74209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4754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0916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6765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6973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34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3836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5127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7EDE587-C76F-4046-BF11-10210BE07B84}"/>
              </a:ext>
            </a:extLst>
          </p:cNvPr>
          <p:cNvGrpSpPr/>
          <p:nvPr userDrawn="1"/>
        </p:nvGrpSpPr>
        <p:grpSpPr>
          <a:xfrm>
            <a:off x="-9832" y="-9832"/>
            <a:ext cx="12281033" cy="6934450"/>
            <a:chOff x="-9832" y="-9832"/>
            <a:chExt cx="12281033" cy="69344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CD8677B-0C46-40CC-8C62-854F6596D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0" r="9835" b="2652"/>
            <a:stretch/>
          </p:blipFill>
          <p:spPr>
            <a:xfrm rot="5400000" flipH="1">
              <a:off x="2667001" y="-2667000"/>
              <a:ext cx="6858001" cy="12192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565CE16-27C6-4466-8ACE-EDB9F8860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 flipV="1">
              <a:off x="2012930" y="5364914"/>
              <a:ext cx="1593124" cy="14065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63154A0-5BD0-4DB5-968F-4DD42117F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>
              <a:off x="5896440" y="98650"/>
              <a:ext cx="1593124" cy="1406514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B5BC359E-30A9-4FA8-8FFE-3CA07C530DA1}"/>
                </a:ext>
              </a:extLst>
            </p:cNvPr>
            <p:cNvSpPr/>
            <p:nvPr/>
          </p:nvSpPr>
          <p:spPr>
            <a:xfrm>
              <a:off x="362174" y="507324"/>
              <a:ext cx="11467651" cy="5843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5EE8D55-B3A2-4C51-8981-6A1BC65F2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0" t="2983" r="24916" b="73218"/>
            <a:stretch/>
          </p:blipFill>
          <p:spPr>
            <a:xfrm>
              <a:off x="-9832" y="-9832"/>
              <a:ext cx="1717264" cy="162347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3C5D43-D5A8-42D3-B823-8A24F0C53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8" t="27382" r="49380" b="63582"/>
            <a:stretch/>
          </p:blipFill>
          <p:spPr>
            <a:xfrm flipH="1">
              <a:off x="9789459" y="5896215"/>
              <a:ext cx="2481742" cy="102840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CCBEB36-BAF6-42DD-9975-A20D0C6587E8}"/>
                </a:ext>
              </a:extLst>
            </p:cNvPr>
            <p:cNvSpPr txBox="1"/>
            <p:nvPr/>
          </p:nvSpPr>
          <p:spPr>
            <a:xfrm>
              <a:off x="1556179" y="637116"/>
              <a:ext cx="2498471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26B71"/>
                  </a:solidFill>
                  <a:effectLst/>
                  <a:uLnTx/>
                  <a:uFillTx/>
                  <a:latin typeface="印品丫丫体-D版" panose="02010601030101010101" pitchFamily="2" charset="-122"/>
                  <a:ea typeface="印品丫丫体-D版" panose="02010601030101010101" pitchFamily="2" charset="-122"/>
                  <a:cs typeface="+mn-cs"/>
                </a:rPr>
                <a:t>请输入标题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9924D6-9E77-45E2-BF14-47C580E104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21" y="143422"/>
            <a:ext cx="987388" cy="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5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E298B30-5C13-4EF6-9FD2-D244EA9199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78200-C2C4-4933-A0A0-072A0284FD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247" y="362665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F6C8F4-4E62-4159-B28F-60E3829011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650385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9847D-92F0-4EEE-A08E-9FAD9CC353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5053" y="100517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798800-2D17-4DF3-8DFF-F47AD5AE99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70" y="-248954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2625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comb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2E0712-68BA-499B-9A79-2D7FAB087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A718E694-DCEA-4A02-946A-04FD17C66A52}"/>
              </a:ext>
            </a:extLst>
          </p:cNvPr>
          <p:cNvSpPr/>
          <p:nvPr/>
        </p:nvSpPr>
        <p:spPr>
          <a:xfrm>
            <a:off x="1325918" y="1285405"/>
            <a:ext cx="9542584" cy="427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E91B07-197C-44B2-9E46-216410D8E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3432406" cy="324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562E011-A990-4714-BD4C-3EC81CF27D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 flipH="1">
            <a:off x="10493674" y="4365523"/>
            <a:ext cx="1698323" cy="24924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A5C42E-BAEB-4D95-BE2D-A85381C03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4726991">
            <a:off x="751153" y="3842480"/>
            <a:ext cx="1519909" cy="22306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091D5B-C0E2-411F-9491-02B999AAC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>
            <a:off x="-39330" y="4739148"/>
            <a:ext cx="5231845" cy="216801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FA01EBA-B8AE-45CF-B56A-5549E5968E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9683814" y="786730"/>
            <a:ext cx="1335945" cy="117946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F63BED7-A93A-4A8E-87E5-D40686420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10351787" y="3183198"/>
            <a:ext cx="1031010" cy="910243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AE5D377-631E-4097-882B-D8D0226D8F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65553" r="76559" b="16598"/>
          <a:stretch/>
        </p:blipFill>
        <p:spPr>
          <a:xfrm>
            <a:off x="2576592" y="2928482"/>
            <a:ext cx="525274" cy="636569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097CB25-5DD1-4908-8121-BFFC8BBC0F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65553" r="76559" b="16598"/>
          <a:stretch/>
        </p:blipFill>
        <p:spPr>
          <a:xfrm>
            <a:off x="8737472" y="4042981"/>
            <a:ext cx="525274" cy="6365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2463832" y="1351034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5287342" y="4679550"/>
            <a:ext cx="144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3893038" y="2185666"/>
            <a:ext cx="471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prstClr val="black"/>
                </a:solidFill>
                <a:latin typeface="iCiel Cadena" panose="02000503000000020004" pitchFamily="50" charset="0"/>
              </a:rPr>
              <a:t>CHỦ ĐỀ 2: TRƯỜNG HỌC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36" name="图片 4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912806">
            <a:off x="9312316" y="4353708"/>
            <a:ext cx="1572260" cy="1215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B757A2-E634-4D58-A0A6-F83C79094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973" y="2823996"/>
            <a:ext cx="7260965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DB18E-9745-4C52-9639-AD4E50814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76" y="821918"/>
            <a:ext cx="10869698" cy="49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00EF7-985D-4709-BD40-F91E05FFEAFD}"/>
              </a:ext>
            </a:extLst>
          </p:cNvPr>
          <p:cNvSpPr txBox="1"/>
          <p:nvPr/>
        </p:nvSpPr>
        <p:spPr>
          <a:xfrm>
            <a:off x="2919959" y="1343279"/>
            <a:ext cx="7648804" cy="1464231"/>
          </a:xfrm>
          <a:prstGeom prst="wedgeRoundRectCallout">
            <a:avLst>
              <a:gd name="adj1" fmla="val -5542"/>
              <a:gd name="adj2" fmla="val 9227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1. Ý nghĩa của các hoạt động kết nối nhà trường với xã hội.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D6C93E4-FF92-4561-8277-BE23DD56D970}"/>
              </a:ext>
            </a:extLst>
          </p:cNvPr>
          <p:cNvGrpSpPr/>
          <p:nvPr/>
        </p:nvGrpSpPr>
        <p:grpSpPr>
          <a:xfrm>
            <a:off x="6409690" y="953328"/>
            <a:ext cx="4205759" cy="306795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4422C7-3D88-4B32-94B7-025D7212C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97E80-C2B0-4595-9348-BA8293E23700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CA033F-0FB3-4FD8-AA56-0153F8CA23EF}"/>
              </a:ext>
            </a:extLst>
          </p:cNvPr>
          <p:cNvGrpSpPr/>
          <p:nvPr/>
        </p:nvGrpSpPr>
        <p:grpSpPr>
          <a:xfrm>
            <a:off x="3142593" y="540262"/>
            <a:ext cx="7472856" cy="715270"/>
            <a:chOff x="4004441" y="655085"/>
            <a:chExt cx="7472856" cy="7152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97096B-4C26-4DC0-A27B-83F2DC97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441" y="692554"/>
              <a:ext cx="7472856" cy="6778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AE87C-46EA-4B2C-A79D-0FF277174A67}"/>
                </a:ext>
              </a:extLst>
            </p:cNvPr>
            <p:cNvSpPr txBox="1"/>
            <p:nvPr/>
          </p:nvSpPr>
          <p:spPr>
            <a:xfrm>
              <a:off x="4129177" y="655085"/>
              <a:ext cx="6780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54F57C-33F6-4F8C-ABC2-5C907F7F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4473"/>
            <a:ext cx="5548663" cy="47181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50210-1C31-4E0A-AB26-5665EFDB1B5B}"/>
              </a:ext>
            </a:extLst>
          </p:cNvPr>
          <p:cNvSpPr txBox="1"/>
          <p:nvPr/>
        </p:nvSpPr>
        <p:spPr>
          <a:xfrm>
            <a:off x="5548663" y="4254448"/>
            <a:ext cx="6548744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6AF8F-90EA-4310-B016-AA2F70F1D7F2}"/>
              </a:ext>
            </a:extLst>
          </p:cNvPr>
          <p:cNvSpPr txBox="1"/>
          <p:nvPr/>
        </p:nvSpPr>
        <p:spPr>
          <a:xfrm>
            <a:off x="5602379" y="5010829"/>
            <a:ext cx="6495028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5" fill="hold" display="0">
                      <p:stCondLst>
                        <p:cond delay="indefinite"/>
                      </p:stCondLst>
                    </p:cTn>
                    <p:tgtEl>
                      <p:spTgt spid="55"/>
                    </p:tgtEl>
                  </p:cMediaNode>
                </p:video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5"/>
            <a:ext cx="8134498" cy="49231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7DD992-3A73-4B79-A7C8-673534C817A0}"/>
              </a:ext>
            </a:extLst>
          </p:cNvPr>
          <p:cNvSpPr txBox="1"/>
          <p:nvPr/>
        </p:nvSpPr>
        <p:spPr>
          <a:xfrm>
            <a:off x="2760884" y="460056"/>
            <a:ext cx="7697198" cy="206210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Đối với trường học thì việc được học an toàn giao thông đã được phổ biến nhưng việc thực hiện thì chưa được cao.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88767" y="2642197"/>
            <a:ext cx="7697198" cy="206210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Tai nạn do giao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làm thiệt hại đến tiền, của của gia đình, xã hội gây cho con người cuộc sống khó khăn, vất vả cơ cực.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35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5"/>
            <a:ext cx="8134498" cy="49231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60884" y="1165802"/>
            <a:ext cx="7697198" cy="255454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mong rằng qua hoạt động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nay,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nâng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sự hiểu biết và ý thức văn hóa giao thông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tai nạn giao thông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đe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dọa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99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63220" y="1011115"/>
            <a:ext cx="7740749" cy="1597969"/>
            <a:chOff x="2834951" y="2454441"/>
            <a:chExt cx="6527410" cy="1445569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49B113B0-5E23-7F49-83C8-BCE11D7717E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CA36C027-08BE-4A41-9C7C-16244FA35A5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9DF50746-06D8-0F47-A92A-F905C5A2DAB2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834951" y="2871088"/>
              <a:ext cx="6527410" cy="5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Trò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: Ai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nhanh</a:t>
              </a:r>
              <a:r>
                <a:rPr lang="en-US" sz="3600" dirty="0">
                  <a:solidFill>
                    <a:srgbClr val="FF0000"/>
                  </a:solidFill>
                  <a:latin typeface="iCiel Cadena" panose="02000503000000020004" pitchFamily="2" charset="0"/>
                </a:rPr>
                <a:t>, ai </a:t>
              </a:r>
              <a:r>
                <a:rPr lang="en-US" sz="3600" dirty="0" err="1">
                  <a:solidFill>
                    <a:srgbClr val="FF0000"/>
                  </a:solidFill>
                  <a:latin typeface="iCiel Cadena" panose="02000503000000020004" pitchFamily="2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673A1D-252B-4840-82D3-F43034471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25" name="Rectangle 4">
            <a:extLst>
              <a:ext uri="{FF2B5EF4-FFF2-40B4-BE49-F238E27FC236}">
                <a16:creationId xmlns:a16="http://schemas.microsoft.com/office/drawing/2014/main" id="{4C98BE01-B1A2-4331-B805-D229B433D445}"/>
              </a:ext>
            </a:extLst>
          </p:cNvPr>
          <p:cNvSpPr/>
          <p:nvPr/>
        </p:nvSpPr>
        <p:spPr>
          <a:xfrm>
            <a:off x="1929948" y="2065578"/>
            <a:ext cx="8398071" cy="2224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A608BD7-F2CB-4849-ACE8-F5F768A9D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>
            <a:off x="9356180" y="5290257"/>
            <a:ext cx="1159013" cy="17009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0BDD3A-BCE6-4DFA-8103-0554432026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2989006" cy="2825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6A1CA-EFBD-4030-8FF9-B461A4E018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1"/>
          <a:stretch/>
        </p:blipFill>
        <p:spPr>
          <a:xfrm>
            <a:off x="0" y="6361470"/>
            <a:ext cx="12192000" cy="496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95D91B3-3C61-499F-8B34-068745E9F0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57" b="76201"/>
          <a:stretch/>
        </p:blipFill>
        <p:spPr>
          <a:xfrm flipH="1">
            <a:off x="9994656" y="1439"/>
            <a:ext cx="2222090" cy="25889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70345B-D9D8-4574-B43F-89C74680B4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>
            <a:off x="-14541" y="4080542"/>
            <a:ext cx="1892502" cy="27774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0DBDAB-AE38-4A47-9E4B-4A5973AA67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885720">
            <a:off x="9948043" y="4224215"/>
            <a:ext cx="1519909" cy="22306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A446681-9832-4C4F-ACC7-C7BF66CC41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36226" r="87747" b="54738"/>
          <a:stretch/>
        </p:blipFill>
        <p:spPr>
          <a:xfrm flipH="1">
            <a:off x="11236372" y="2162915"/>
            <a:ext cx="650909" cy="8549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5B80905-0B35-456C-9E1A-DAF40881C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36226" r="87747" b="54738"/>
          <a:stretch/>
        </p:blipFill>
        <p:spPr>
          <a:xfrm flipH="1">
            <a:off x="10624188" y="2590376"/>
            <a:ext cx="976364" cy="1282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EB6C1B-A99C-4131-BD70-620D07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 flipH="1">
            <a:off x="8166397" y="5223639"/>
            <a:ext cx="4104804" cy="170098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D6D04C1-470C-4A64-8FB3-81B78CF4EF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10949816" y="3052116"/>
            <a:ext cx="690335" cy="609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59E777F-598B-4AD9-A394-DDB2904F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3543" r="24916" b="73218"/>
          <a:stretch/>
        </p:blipFill>
        <p:spPr>
          <a:xfrm>
            <a:off x="2661202" y="-24531"/>
            <a:ext cx="2989006" cy="157191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6B2B82D-1E57-406E-B091-DE498B7366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8070953" y="6140747"/>
            <a:ext cx="690335" cy="609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DF4ABA-8B02-42B8-B4EA-64E8EA964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5365" y="2252370"/>
            <a:ext cx="69012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00EF7-985D-4709-BD40-F91E05FFEAFD}"/>
              </a:ext>
            </a:extLst>
          </p:cNvPr>
          <p:cNvSpPr txBox="1"/>
          <p:nvPr/>
        </p:nvSpPr>
        <p:spPr>
          <a:xfrm>
            <a:off x="1392865" y="1300748"/>
            <a:ext cx="10111563" cy="1532334"/>
          </a:xfrm>
          <a:prstGeom prst="wedgeRoundRectCallout">
            <a:avLst>
              <a:gd name="adj1" fmla="val -5542"/>
              <a:gd name="adj2" fmla="val 9227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Chia sẻ với người thân và cảm nhận khi tham gia hoạt động kết nối v</a:t>
            </a:r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cộng đ</a:t>
            </a:r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3;p13">
            <a:extLst>
              <a:ext uri="{FF2B5EF4-FFF2-40B4-BE49-F238E27FC236}">
                <a16:creationId xmlns:a16="http://schemas.microsoft.com/office/drawing/2014/main" id="{4916ACF0-F538-4934-A465-FA6B03334B9E}"/>
              </a:ext>
            </a:extLst>
          </p:cNvPr>
          <p:cNvGrpSpPr/>
          <p:nvPr/>
        </p:nvGrpSpPr>
        <p:grpSpPr>
          <a:xfrm>
            <a:off x="294168" y="1790700"/>
            <a:ext cx="4876800" cy="3276600"/>
            <a:chOff x="5876916" y="975793"/>
            <a:chExt cx="4684259" cy="2641495"/>
          </a:xfrm>
        </p:grpSpPr>
        <p:grpSp>
          <p:nvGrpSpPr>
            <p:cNvPr id="5" name="Google Shape;1024;p13">
              <a:extLst>
                <a:ext uri="{FF2B5EF4-FFF2-40B4-BE49-F238E27FC236}">
                  <a16:creationId xmlns:a16="http://schemas.microsoft.com/office/drawing/2014/main" id="{661E9EBE-0EB8-41C9-ACC4-C35B2AB4E14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7" name="Google Shape;1025;p13" descr="2">
                <a:extLst>
                  <a:ext uri="{FF2B5EF4-FFF2-40B4-BE49-F238E27FC236}">
                    <a16:creationId xmlns:a16="http://schemas.microsoft.com/office/drawing/2014/main" id="{E6236965-3F03-4F47-9A6F-C8F4772BADB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26;p13" descr="1">
                <a:extLst>
                  <a:ext uri="{FF2B5EF4-FFF2-40B4-BE49-F238E27FC236}">
                    <a16:creationId xmlns:a16="http://schemas.microsoft.com/office/drawing/2014/main" id="{2EE215CC-6C46-4821-A0FB-A8073D1F8A1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27;p13" descr="3">
                <a:extLst>
                  <a:ext uri="{FF2B5EF4-FFF2-40B4-BE49-F238E27FC236}">
                    <a16:creationId xmlns:a16="http://schemas.microsoft.com/office/drawing/2014/main" id="{5464D4F0-9CBC-4D82-8232-F6DB3435FB4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Google Shape;1028;p13">
              <a:extLst>
                <a:ext uri="{FF2B5EF4-FFF2-40B4-BE49-F238E27FC236}">
                  <a16:creationId xmlns:a16="http://schemas.microsoft.com/office/drawing/2014/main" id="{2EE25B13-0E61-469F-B714-746A3F663C3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5A4C336-7D31-4EE4-BCE9-109558CA66D0}"/>
              </a:ext>
            </a:extLst>
          </p:cNvPr>
          <p:cNvSpPr/>
          <p:nvPr/>
        </p:nvSpPr>
        <p:spPr>
          <a:xfrm flipH="1">
            <a:off x="4968566" y="1282553"/>
            <a:ext cx="6493331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Chia sẻ những hoạt động kết nối cộng đồng mà em tham gia?</a:t>
            </a:r>
            <a:endParaRPr lang="en-US" sz="3200" dirty="0">
              <a:solidFill>
                <a:srgbClr val="00B050"/>
              </a:solidFill>
              <a:latin typeface="iCiel Cadena" panose="02000503000000020004" pitchFamily="50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0B1132C-FE3C-4F05-A43E-B53EBD704FC6}"/>
              </a:ext>
            </a:extLst>
          </p:cNvPr>
          <p:cNvSpPr/>
          <p:nvPr/>
        </p:nvSpPr>
        <p:spPr>
          <a:xfrm flipH="1">
            <a:off x="4968567" y="3085664"/>
            <a:ext cx="649333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cảm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nghĩ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hiện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này</a:t>
            </a:r>
            <a:endParaRPr lang="en-US" sz="3200" dirty="0">
              <a:solidFill>
                <a:srgbClr val="00B05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238</Words>
  <Application>Microsoft Office PowerPoint</Application>
  <PresentationFormat>Widescreen</PresentationFormat>
  <Paragraphs>19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等线</vt:lpstr>
      <vt:lpstr>Georgia</vt:lpstr>
      <vt:lpstr>iCiel Cadena</vt:lpstr>
      <vt:lpstr>Times New Roman</vt:lpstr>
      <vt:lpstr>印品丫丫体-D版</vt:lpstr>
      <vt:lpstr>字魂107号-萌趣欢乐体</vt:lpstr>
      <vt:lpstr>3_Office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2022-07-13T00:49:03Z</dcterms:created>
  <dcterms:modified xsi:type="dcterms:W3CDTF">2023-10-10T01:08:44Z</dcterms:modified>
</cp:coreProperties>
</file>