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290" r:id="rId3"/>
    <p:sldId id="344" r:id="rId4"/>
    <p:sldId id="257" r:id="rId5"/>
    <p:sldId id="259" r:id="rId6"/>
    <p:sldId id="316" r:id="rId7"/>
    <p:sldId id="264" r:id="rId8"/>
    <p:sldId id="281" r:id="rId9"/>
    <p:sldId id="317" r:id="rId10"/>
    <p:sldId id="318" r:id="rId11"/>
    <p:sldId id="319" r:id="rId12"/>
    <p:sldId id="282" r:id="rId13"/>
    <p:sldId id="324" r:id="rId14"/>
    <p:sldId id="336" r:id="rId15"/>
    <p:sldId id="343" r:id="rId16"/>
    <p:sldId id="289" r:id="rId17"/>
    <p:sldId id="2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364" autoAdjust="0"/>
  </p:normalViewPr>
  <p:slideViewPr>
    <p:cSldViewPr snapToGrid="0">
      <p:cViewPr>
        <p:scale>
          <a:sx n="70" d="100"/>
          <a:sy n="70" d="100"/>
        </p:scale>
        <p:origin x="738" y="-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54655-E54F-4BC2-99EC-28CE37357CE3}" type="datetimeFigureOut">
              <a:rPr lang="en-US" smtClean="0"/>
              <a:t>14/10/2022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FEC43-9B7B-4B9D-93C8-35FD18C1EDD7}" type="slidenum">
              <a:rPr lang="en-US" smtClean="0"/>
              <a:t>‹#›</a:t>
            </a:fld>
            <a:endParaRPr lang="en-US"/>
          </a:p>
        </p:txBody>
      </p:sp>
    </p:spTree>
    <p:extLst>
      <p:ext uri="{BB962C8B-B14F-4D97-AF65-F5344CB8AC3E}">
        <p14:creationId xmlns:p14="http://schemas.microsoft.com/office/powerpoint/2010/main" val="50534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86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26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53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24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66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784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67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79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543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24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2022/10/14</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150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2022/10/14</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03651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2022/10/14</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0646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091006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553793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3129870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96525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421539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pPr/>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p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57993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41937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14263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2022/10/14</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44986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210617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09362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96023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93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2022/10/14</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6782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2022/10/14</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5672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2022/10/14</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8448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2022/10/14</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5224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88146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2022/10/14</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22798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2022/10/14</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6163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2022/10/14</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048A51D3-F212-4F47-82B5-1802042236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00487" y="365124"/>
            <a:ext cx="1052513" cy="1052513"/>
          </a:xfrm>
          <a:prstGeom prst="rect">
            <a:avLst/>
          </a:prstGeom>
        </p:spPr>
      </p:pic>
    </p:spTree>
    <p:extLst>
      <p:ext uri="{BB962C8B-B14F-4D97-AF65-F5344CB8AC3E}">
        <p14:creationId xmlns:p14="http://schemas.microsoft.com/office/powerpoint/2010/main" val="273926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pPr/>
              <a:t>2022/10/14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pPr/>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77B5692B-B5F0-4F2F-BA13-28BC2DFFA23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00487" y="365124"/>
            <a:ext cx="1052513" cy="1052513"/>
          </a:xfrm>
          <a:prstGeom prst="rect">
            <a:avLst/>
          </a:prstGeom>
        </p:spPr>
      </p:pic>
    </p:spTree>
    <p:extLst>
      <p:ext uri="{BB962C8B-B14F-4D97-AF65-F5344CB8AC3E}">
        <p14:creationId xmlns:p14="http://schemas.microsoft.com/office/powerpoint/2010/main" val="704032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xml"/><Relationship Id="rId7"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6.xml"/><Relationship Id="rId7"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9.xml"/><Relationship Id="rId7" Type="http://schemas.openxmlformats.org/officeDocument/2006/relationships/image" Target="../media/image1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id="{BDD3D08A-0CC4-4EDC-82B8-25D785471F62}"/>
              </a:ext>
            </a:extLst>
          </p:cNvPr>
          <p:cNvPicPr>
            <a:picLocks noChangeAspect="1"/>
          </p:cNvPicPr>
          <p:nvPr/>
        </p:nvPicPr>
        <p:blipFill>
          <a:blip r:embed="rId5"/>
          <a:stretch>
            <a:fillRect/>
          </a:stretch>
        </p:blipFill>
        <p:spPr>
          <a:xfrm>
            <a:off x="4903577" y="2425111"/>
            <a:ext cx="6328196" cy="1871634"/>
          </a:xfrm>
          <a:prstGeom prst="rect">
            <a:avLst/>
          </a:prstGeom>
        </p:spPr>
      </p:pic>
    </p:spTree>
    <p:extLst>
      <p:ext uri="{BB962C8B-B14F-4D97-AF65-F5344CB8AC3E}">
        <p14:creationId xmlns:p14="http://schemas.microsoft.com/office/powerpoint/2010/main" val="1196949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6EEE8-E225-4C9D-9DD8-B4DB5EED2B5C}"/>
              </a:ext>
            </a:extLst>
          </p:cNvPr>
          <p:cNvSpPr/>
          <p:nvPr/>
        </p:nvSpPr>
        <p:spPr>
          <a:xfrm>
            <a:off x="1019175" y="409575"/>
            <a:ext cx="10153650" cy="617220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1F05EB8-34FD-4861-8600-1F1661C718A1}"/>
              </a:ext>
            </a:extLst>
          </p:cNvPr>
          <p:cNvSpPr txBox="1"/>
          <p:nvPr/>
        </p:nvSpPr>
        <p:spPr>
          <a:xfrm>
            <a:off x="1390650" y="446782"/>
            <a:ext cx="9782175" cy="6001643"/>
          </a:xfrm>
          <a:prstGeom prst="rect">
            <a:avLst/>
          </a:prstGeom>
          <a:noFill/>
        </p:spPr>
        <p:txBody>
          <a:bodyPr wrap="square" rtlCol="0">
            <a:spAutoFit/>
          </a:bodyPr>
          <a:lstStyle/>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ĐỘI THIẾU NIÊN TIỀN PHONG HỒ CHÍ MINH</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 ngày … tháng … năm …</a:t>
            </a:r>
          </a:p>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ĐƠN XIN VÀO ĐỘI</a:t>
            </a:r>
          </a:p>
          <a:p>
            <a:r>
              <a:rPr lang="vi-VN" sz="2400" dirty="0">
                <a:latin typeface="Arial-Rounded" panose="020B0500000000000000" pitchFamily="34" charset="0"/>
                <a:ea typeface="Arial-Rounded" panose="020B0500000000000000" pitchFamily="34" charset="0"/>
                <a:cs typeface="Arial-Rounded" panose="020B0500000000000000" pitchFamily="34" charset="0"/>
              </a:rPr>
              <a:t>Kính gửi: - Ban phụ trách Đội Trường tiểu học …………</a:t>
            </a:r>
          </a:p>
          <a:p>
            <a:r>
              <a:rPr lang="vi-VN" sz="2400" dirty="0">
                <a:latin typeface="Arial-Rounded" panose="020B0500000000000000" pitchFamily="34" charset="0"/>
                <a:ea typeface="Arial-Rounded" panose="020B0500000000000000" pitchFamily="34" charset="0"/>
                <a:cs typeface="Arial-Rounded" panose="020B0500000000000000" pitchFamily="34" charset="0"/>
              </a:rPr>
              <a:t>                - Ban chỉ huy Liên đội</a:t>
            </a:r>
          </a:p>
          <a:p>
            <a:r>
              <a:rPr lang="vi-VN" sz="2400" dirty="0">
                <a:latin typeface="Arial-Rounded" panose="020B0500000000000000" pitchFamily="34" charset="0"/>
                <a:ea typeface="Arial-Rounded" panose="020B0500000000000000" pitchFamily="34" charset="0"/>
                <a:cs typeface="Arial-Rounded" panose="020B0500000000000000" pitchFamily="34" charset="0"/>
              </a:rPr>
              <a:t>Em tên là:…………………………………….</a:t>
            </a:r>
          </a:p>
          <a:p>
            <a:r>
              <a:rPr lang="vi-VN" sz="2400" dirty="0">
                <a:latin typeface="Arial-Rounded" panose="020B0500000000000000" pitchFamily="34" charset="0"/>
                <a:ea typeface="Arial-Rounded" panose="020B0500000000000000" pitchFamily="34" charset="0"/>
                <a:cs typeface="Arial-Rounded" panose="020B0500000000000000" pitchFamily="34" charset="0"/>
              </a:rPr>
              <a:t>Sinh ngày: …………………………………</a:t>
            </a:r>
          </a:p>
          <a:p>
            <a:r>
              <a:rPr lang="vi-VN" sz="2400" dirty="0">
                <a:latin typeface="Arial-Rounded" panose="020B0500000000000000" pitchFamily="34" charset="0"/>
                <a:ea typeface="Arial-Rounded" panose="020B0500000000000000" pitchFamily="34" charset="0"/>
                <a:cs typeface="Arial-Rounded" panose="020B0500000000000000" pitchFamily="34" charset="0"/>
              </a:rPr>
              <a:t>Học sinh lớp ….. Trường Tiểu học …………………….</a:t>
            </a:r>
          </a:p>
          <a:p>
            <a:r>
              <a:rPr lang="vi-VN" sz="2400" dirty="0">
                <a:latin typeface="Arial-Rounded" panose="020B0500000000000000" pitchFamily="34" charset="0"/>
                <a:ea typeface="Arial-Rounded" panose="020B0500000000000000" pitchFamily="34" charset="0"/>
                <a:cs typeface="Arial-Rounded" panose="020B0500000000000000" pitchFamily="34" charset="0"/>
              </a:rPr>
              <a:t>Sau khi được học Điều lệ và lịch sử Đội Thiếu niên Tiền phong Hồ Chí Minh, em thấy Đội là tổ chức tốt nhất để rèn luyện thiếu niên trở thành những người có ích cho đất nước.</a:t>
            </a:r>
          </a:p>
          <a:p>
            <a:r>
              <a:rPr lang="vi-VN" sz="2400" dirty="0">
                <a:latin typeface="Arial-Rounded" panose="020B0500000000000000" pitchFamily="34" charset="0"/>
                <a:ea typeface="Arial-Rounded" panose="020B0500000000000000" pitchFamily="34" charset="0"/>
                <a:cs typeface="Arial-Rounded" panose="020B0500000000000000" pitchFamily="34" charset="0"/>
              </a:rPr>
              <a:t>Em làm đơn này xin được vào Đội và xin hứa:</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Người làm đơn</a:t>
            </a:r>
          </a:p>
        </p:txBody>
      </p:sp>
    </p:spTree>
    <p:extLst>
      <p:ext uri="{BB962C8B-B14F-4D97-AF65-F5344CB8AC3E}">
        <p14:creationId xmlns:p14="http://schemas.microsoft.com/office/powerpoint/2010/main" val="3923545262"/>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
            <a:extLst>
              <a:ext uri="{FF2B5EF4-FFF2-40B4-BE49-F238E27FC236}">
                <a16:creationId xmlns:a16="http://schemas.microsoft.com/office/drawing/2014/main" id="{33EF78A1-142A-428F-B2A8-8D367BB31C1F}"/>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9" name="组合 13">
            <a:extLst>
              <a:ext uri="{FF2B5EF4-FFF2-40B4-BE49-F238E27FC236}">
                <a16:creationId xmlns:a16="http://schemas.microsoft.com/office/drawing/2014/main" id="{3E19FB8B-BF0F-4B03-B9FF-70303CC7B206}"/>
              </a:ext>
            </a:extLst>
          </p:cNvPr>
          <p:cNvGrpSpPr/>
          <p:nvPr/>
        </p:nvGrpSpPr>
        <p:grpSpPr>
          <a:xfrm>
            <a:off x="1606209" y="26509"/>
            <a:ext cx="1975192" cy="4079673"/>
            <a:chOff x="2800181" y="1034057"/>
            <a:chExt cx="2533751" cy="4623180"/>
          </a:xfrm>
        </p:grpSpPr>
        <p:pic>
          <p:nvPicPr>
            <p:cNvPr id="20" name="图片 5">
              <a:extLst>
                <a:ext uri="{FF2B5EF4-FFF2-40B4-BE49-F238E27FC236}">
                  <a16:creationId xmlns:a16="http://schemas.microsoft.com/office/drawing/2014/main" id="{B8B65FA7-77CF-41F1-ACDA-149F8CD140C0}"/>
                </a:ext>
              </a:extLst>
            </p:cNvPr>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2800181" y="1034057"/>
              <a:ext cx="1137921" cy="1239520"/>
            </a:xfrm>
            <a:prstGeom prst="rect">
              <a:avLst/>
            </a:prstGeom>
          </p:spPr>
        </p:pic>
        <p:grpSp>
          <p:nvGrpSpPr>
            <p:cNvPr id="21" name="组合 1">
              <a:extLst>
                <a:ext uri="{FF2B5EF4-FFF2-40B4-BE49-F238E27FC236}">
                  <a16:creationId xmlns:a16="http://schemas.microsoft.com/office/drawing/2014/main" id="{02A85CC5-DA0F-4749-82CD-3C15063650A7}"/>
                </a:ext>
              </a:extLst>
            </p:cNvPr>
            <p:cNvGrpSpPr/>
            <p:nvPr/>
          </p:nvGrpSpPr>
          <p:grpSpPr>
            <a:xfrm>
              <a:off x="2800181" y="2332687"/>
              <a:ext cx="2533751" cy="3324550"/>
              <a:chOff x="3393948" y="2439564"/>
              <a:chExt cx="2533751" cy="3324550"/>
            </a:xfrm>
          </p:grpSpPr>
          <p:sp>
            <p:nvSpPr>
              <p:cNvPr id="22" name="MH_Number">
                <a:extLst>
                  <a:ext uri="{FF2B5EF4-FFF2-40B4-BE49-F238E27FC236}">
                    <a16:creationId xmlns:a16="http://schemas.microsoft.com/office/drawing/2014/main" id="{81972446-8E4F-4188-8385-947ACB47EB70}"/>
                  </a:ext>
                </a:extLst>
              </p:cNvPr>
              <p:cNvSpPr/>
              <p:nvPr>
                <p:custDataLst>
                  <p:tags r:id="rId1"/>
                </p:custDataLst>
              </p:nvPr>
            </p:nvSpPr>
            <p:spPr>
              <a:xfrm>
                <a:off x="3393948" y="4388066"/>
                <a:ext cx="2533751" cy="1376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Trình tự</a:t>
                </a:r>
                <a:endPar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v</a:t>
                </a:r>
                <a:r>
                  <a:rPr lang="en-US" altLang="zh-CN" sz="3600" b="1"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iết</a:t>
                </a:r>
                <a:r>
                  <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 đơn</a:t>
                </a:r>
                <a:endParaRPr lang="zh-CN" altLang="en-US"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3" name="PA_MH_Others_1">
                <a:extLst>
                  <a:ext uri="{FF2B5EF4-FFF2-40B4-BE49-F238E27FC236}">
                    <a16:creationId xmlns:a16="http://schemas.microsoft.com/office/drawing/2014/main" id="{760246F2-5E38-408A-B05E-5230A6CCFB05}"/>
                  </a:ext>
                </a:extLst>
              </p:cNvPr>
              <p:cNvSpPr txBox="1"/>
              <p:nvPr>
                <p:custDataLst>
                  <p:tags r:id="rId2"/>
                </p:custDataLst>
              </p:nvPr>
            </p:nvSpPr>
            <p:spPr>
              <a:xfrm>
                <a:off x="3769537" y="2439564"/>
                <a:ext cx="1836402" cy="490403"/>
              </a:xfrm>
              <a:prstGeom prst="rect">
                <a:avLst/>
              </a:prstGeom>
              <a:noFill/>
            </p:spPr>
            <p:txBody>
              <a:bodyPr wrap="square" lIns="0" tIns="0" rIns="0" bIns="0" rtlCol="0">
                <a:normAutofit/>
              </a:bodyPr>
              <a:lstStyle/>
              <a:p>
                <a:pPr algn="r">
                  <a:defRPr/>
                </a:pPr>
                <a:endParaRPr lang="zh-CN" altLang="en-US" sz="2800" spc="100" dirty="0">
                  <a:solidFill>
                    <a:srgbClr val="85CAD1">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grpSp>
        <p:nvGrpSpPr>
          <p:cNvPr id="24" name="Group 23">
            <a:extLst>
              <a:ext uri="{FF2B5EF4-FFF2-40B4-BE49-F238E27FC236}">
                <a16:creationId xmlns:a16="http://schemas.microsoft.com/office/drawing/2014/main" id="{6516790A-58FF-41EF-AAF6-C3EBCB915058}"/>
              </a:ext>
            </a:extLst>
          </p:cNvPr>
          <p:cNvGrpSpPr/>
          <p:nvPr/>
        </p:nvGrpSpPr>
        <p:grpSpPr>
          <a:xfrm>
            <a:off x="4090068" y="838205"/>
            <a:ext cx="1330349" cy="783238"/>
            <a:chOff x="2957683" y="351713"/>
            <a:chExt cx="2806762" cy="987393"/>
          </a:xfrm>
          <a:scene3d>
            <a:camera prst="orthographicFront"/>
            <a:lightRig rig="flat" dir="t"/>
          </a:scene3d>
        </p:grpSpPr>
        <p:sp>
          <p:nvSpPr>
            <p:cNvPr id="25" name="Rectangle: Rounded Corners 24">
              <a:extLst>
                <a:ext uri="{FF2B5EF4-FFF2-40B4-BE49-F238E27FC236}">
                  <a16:creationId xmlns:a16="http://schemas.microsoft.com/office/drawing/2014/main" id="{5FCA7906-39FF-4D01-B56C-95AD46CAC7D5}"/>
                </a:ext>
              </a:extLst>
            </p:cNvPr>
            <p:cNvSpPr/>
            <p:nvPr/>
          </p:nvSpPr>
          <p:spPr>
            <a:xfrm>
              <a:off x="2957683" y="351713"/>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6" name="Rectangle: Rounded Corners 4">
              <a:extLst>
                <a:ext uri="{FF2B5EF4-FFF2-40B4-BE49-F238E27FC236}">
                  <a16:creationId xmlns:a16="http://schemas.microsoft.com/office/drawing/2014/main" id="{EA450A43-C2C1-406E-9ABB-0F394FBE2C88}"/>
                </a:ext>
              </a:extLst>
            </p:cNvPr>
            <p:cNvSpPr txBox="1"/>
            <p:nvPr/>
          </p:nvSpPr>
          <p:spPr>
            <a:xfrm>
              <a:off x="2986605" y="380634"/>
              <a:ext cx="2748921" cy="958470"/>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đầu 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659E32B-68D2-4B48-AF91-DE2DEAE7C8A6}"/>
              </a:ext>
            </a:extLst>
          </p:cNvPr>
          <p:cNvGrpSpPr/>
          <p:nvPr/>
        </p:nvGrpSpPr>
        <p:grpSpPr>
          <a:xfrm>
            <a:off x="4484395" y="5266933"/>
            <a:ext cx="1295252" cy="1185590"/>
            <a:chOff x="2930288" y="58295"/>
            <a:chExt cx="2779001" cy="1539839"/>
          </a:xfrm>
          <a:scene3d>
            <a:camera prst="orthographicFront"/>
            <a:lightRig rig="flat" dir="t"/>
          </a:scene3d>
        </p:grpSpPr>
        <p:sp>
          <p:nvSpPr>
            <p:cNvPr id="28" name="Rectangle: Rounded Corners 27">
              <a:extLst>
                <a:ext uri="{FF2B5EF4-FFF2-40B4-BE49-F238E27FC236}">
                  <a16:creationId xmlns:a16="http://schemas.microsoft.com/office/drawing/2014/main" id="{BB688B6C-87EB-4DE8-BC07-E35251D2DA6C}"/>
                </a:ext>
              </a:extLst>
            </p:cNvPr>
            <p:cNvSpPr/>
            <p:nvPr/>
          </p:nvSpPr>
          <p:spPr>
            <a:xfrm>
              <a:off x="2957684" y="351713"/>
              <a:ext cx="2721528" cy="835592"/>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9" name="Rectangle: Rounded Corners 4">
              <a:extLst>
                <a:ext uri="{FF2B5EF4-FFF2-40B4-BE49-F238E27FC236}">
                  <a16:creationId xmlns:a16="http://schemas.microsoft.com/office/drawing/2014/main" id="{BEC05235-446D-48E6-9564-FEB6335007CF}"/>
                </a:ext>
              </a:extLst>
            </p:cNvPr>
            <p:cNvSpPr txBox="1"/>
            <p:nvPr/>
          </p:nvSpPr>
          <p:spPr>
            <a:xfrm>
              <a:off x="2930288" y="58295"/>
              <a:ext cx="2779001" cy="1539839"/>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cuối</a:t>
              </a: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Group 29">
            <a:extLst>
              <a:ext uri="{FF2B5EF4-FFF2-40B4-BE49-F238E27FC236}">
                <a16:creationId xmlns:a16="http://schemas.microsoft.com/office/drawing/2014/main" id="{4DA48EEC-04FA-4B65-B23D-3833876C7DF6}"/>
              </a:ext>
            </a:extLst>
          </p:cNvPr>
          <p:cNvGrpSpPr/>
          <p:nvPr/>
        </p:nvGrpSpPr>
        <p:grpSpPr>
          <a:xfrm>
            <a:off x="4220209" y="2657693"/>
            <a:ext cx="1295252" cy="1375337"/>
            <a:chOff x="3087332" y="982523"/>
            <a:chExt cx="2806762" cy="1159113"/>
          </a:xfrm>
          <a:scene3d>
            <a:camera prst="orthographicFront"/>
            <a:lightRig rig="flat" dir="t"/>
          </a:scene3d>
        </p:grpSpPr>
        <p:sp>
          <p:nvSpPr>
            <p:cNvPr id="31" name="Rectangle: Rounded Corners 30">
              <a:extLst>
                <a:ext uri="{FF2B5EF4-FFF2-40B4-BE49-F238E27FC236}">
                  <a16:creationId xmlns:a16="http://schemas.microsoft.com/office/drawing/2014/main" id="{CE1B9EA2-03F7-4393-A1EB-C5485F2F1F94}"/>
                </a:ext>
              </a:extLst>
            </p:cNvPr>
            <p:cNvSpPr/>
            <p:nvPr/>
          </p:nvSpPr>
          <p:spPr>
            <a:xfrm>
              <a:off x="3087332" y="1120900"/>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32" name="Rectangle: Rounded Corners 4">
              <a:extLst>
                <a:ext uri="{FF2B5EF4-FFF2-40B4-BE49-F238E27FC236}">
                  <a16:creationId xmlns:a16="http://schemas.microsoft.com/office/drawing/2014/main" id="{E161FA23-846A-4E71-92F5-917A6525B11B}"/>
                </a:ext>
              </a:extLst>
            </p:cNvPr>
            <p:cNvSpPr txBox="1"/>
            <p:nvPr/>
          </p:nvSpPr>
          <p:spPr>
            <a:xfrm>
              <a:off x="3329883" y="982523"/>
              <a:ext cx="2428974" cy="1159113"/>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Nội dung chính</a:t>
              </a:r>
            </a:p>
          </p:txBody>
        </p:sp>
      </p:grpSp>
      <p:cxnSp>
        <p:nvCxnSpPr>
          <p:cNvPr id="33" name="Straight Connector 32">
            <a:extLst>
              <a:ext uri="{FF2B5EF4-FFF2-40B4-BE49-F238E27FC236}">
                <a16:creationId xmlns:a16="http://schemas.microsoft.com/office/drawing/2014/main" id="{27D010EA-E8A9-4C6E-9837-544EEA58ED44}"/>
              </a:ext>
            </a:extLst>
          </p:cNvPr>
          <p:cNvCxnSpPr>
            <a:cxnSpLocks/>
            <a:endCxn id="25" idx="1"/>
          </p:cNvCxnSpPr>
          <p:nvPr/>
        </p:nvCxnSpPr>
        <p:spPr>
          <a:xfrm flipV="1">
            <a:off x="3280230" y="1229824"/>
            <a:ext cx="809838" cy="1614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93C8D4-207C-4575-8AD4-63BB224586C2}"/>
              </a:ext>
            </a:extLst>
          </p:cNvPr>
          <p:cNvCxnSpPr>
            <a:cxnSpLocks/>
          </p:cNvCxnSpPr>
          <p:nvPr/>
        </p:nvCxnSpPr>
        <p:spPr>
          <a:xfrm>
            <a:off x="3581400" y="3345357"/>
            <a:ext cx="6140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501A29-BE69-40FE-80E8-06531EC6F418}"/>
              </a:ext>
            </a:extLst>
          </p:cNvPr>
          <p:cNvCxnSpPr>
            <a:cxnSpLocks/>
            <a:endCxn id="29" idx="1"/>
          </p:cNvCxnSpPr>
          <p:nvPr/>
        </p:nvCxnSpPr>
        <p:spPr>
          <a:xfrm>
            <a:off x="3578008" y="3470487"/>
            <a:ext cx="906387" cy="2389241"/>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95E7B69-72AC-4FB7-96E4-209253855C18}"/>
              </a:ext>
            </a:extLst>
          </p:cNvPr>
          <p:cNvSpPr/>
          <p:nvPr/>
        </p:nvSpPr>
        <p:spPr>
          <a:xfrm>
            <a:off x="6611463" y="343162"/>
            <a:ext cx="3755547" cy="49504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Quốc hiệu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ngữ. </a:t>
            </a:r>
          </a:p>
        </p:txBody>
      </p:sp>
      <p:sp>
        <p:nvSpPr>
          <p:cNvPr id="37" name="Rectangle: Rounded Corners 36">
            <a:extLst>
              <a:ext uri="{FF2B5EF4-FFF2-40B4-BE49-F238E27FC236}">
                <a16:creationId xmlns:a16="http://schemas.microsoft.com/office/drawing/2014/main" id="{7E8A2FC7-137B-4C54-8960-01A00471470C}"/>
              </a:ext>
            </a:extLst>
          </p:cNvPr>
          <p:cNvSpPr/>
          <p:nvPr/>
        </p:nvSpPr>
        <p:spPr>
          <a:xfrm>
            <a:off x="6257751" y="2080044"/>
            <a:ext cx="2670243" cy="41942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nhận đơn</a:t>
            </a:r>
          </a:p>
        </p:txBody>
      </p:sp>
      <p:sp>
        <p:nvSpPr>
          <p:cNvPr id="38" name="Rectangle: Rounded Corners 37">
            <a:extLst>
              <a:ext uri="{FF2B5EF4-FFF2-40B4-BE49-F238E27FC236}">
                <a16:creationId xmlns:a16="http://schemas.microsoft.com/office/drawing/2014/main" id="{B0994AED-A3C8-4EC7-80F0-FEE141DEB014}"/>
              </a:ext>
            </a:extLst>
          </p:cNvPr>
          <p:cNvSpPr/>
          <p:nvPr/>
        </p:nvSpPr>
        <p:spPr>
          <a:xfrm>
            <a:off x="6257751" y="2530627"/>
            <a:ext cx="2645056"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làm đơn</a:t>
            </a:r>
          </a:p>
        </p:txBody>
      </p:sp>
      <p:sp>
        <p:nvSpPr>
          <p:cNvPr id="39" name="TextBox 38">
            <a:extLst>
              <a:ext uri="{FF2B5EF4-FFF2-40B4-BE49-F238E27FC236}">
                <a16:creationId xmlns:a16="http://schemas.microsoft.com/office/drawing/2014/main" id="{7397429C-533D-4DC9-B300-385F2F8E065C}"/>
              </a:ext>
            </a:extLst>
          </p:cNvPr>
          <p:cNvSpPr txBox="1"/>
          <p:nvPr/>
        </p:nvSpPr>
        <p:spPr>
          <a:xfrm>
            <a:off x="6463908" y="6136207"/>
            <a:ext cx="1074071" cy="461665"/>
          </a:xfrm>
          <a:prstGeom prst="rect">
            <a:avLst/>
          </a:prstGeom>
          <a:solidFill>
            <a:srgbClr val="FFFF00"/>
          </a:solidFill>
        </p:spPr>
        <p:txBody>
          <a:bodyPr wrap="square" rtlCol="0">
            <a:spAutoFit/>
          </a:bodyPr>
          <a:lstStyle/>
          <a:p>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Ký tên</a:t>
            </a:r>
          </a:p>
        </p:txBody>
      </p:sp>
      <p:sp>
        <p:nvSpPr>
          <p:cNvPr id="40" name="TextBox 39">
            <a:extLst>
              <a:ext uri="{FF2B5EF4-FFF2-40B4-BE49-F238E27FC236}">
                <a16:creationId xmlns:a16="http://schemas.microsoft.com/office/drawing/2014/main" id="{5FFC8CE1-563E-4CC1-B556-E9027EE85897}"/>
              </a:ext>
            </a:extLst>
          </p:cNvPr>
          <p:cNvSpPr txBox="1"/>
          <p:nvPr/>
        </p:nvSpPr>
        <p:spPr>
          <a:xfrm>
            <a:off x="6444444" y="5327497"/>
            <a:ext cx="1734568" cy="461665"/>
          </a:xfrm>
          <a:prstGeom prst="rect">
            <a:avLst/>
          </a:prstGeom>
          <a:solidFill>
            <a:srgbClr val="FFFF00"/>
          </a:solidFill>
        </p:spPr>
        <p:txBody>
          <a:bodyPr wrap="square" rtlCol="0">
            <a:spAutoFit/>
          </a:bodyPr>
          <a:lstStyle/>
          <a:p>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ơn</a:t>
            </a:r>
            <a:endPar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Left Brace 40">
            <a:extLst>
              <a:ext uri="{FF2B5EF4-FFF2-40B4-BE49-F238E27FC236}">
                <a16:creationId xmlns:a16="http://schemas.microsoft.com/office/drawing/2014/main" id="{C467B35F-8070-443F-97F9-88CBE3718AE8}"/>
              </a:ext>
            </a:extLst>
          </p:cNvPr>
          <p:cNvSpPr/>
          <p:nvPr/>
        </p:nvSpPr>
        <p:spPr>
          <a:xfrm>
            <a:off x="5823288" y="5533064"/>
            <a:ext cx="577515" cy="10201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Rectangle: Rounded Corners 41">
            <a:extLst>
              <a:ext uri="{FF2B5EF4-FFF2-40B4-BE49-F238E27FC236}">
                <a16:creationId xmlns:a16="http://schemas.microsoft.com/office/drawing/2014/main" id="{BD432B22-FCF6-4F5B-B43D-CC1D6C0C4817}"/>
              </a:ext>
            </a:extLst>
          </p:cNvPr>
          <p:cNvSpPr/>
          <p:nvPr/>
        </p:nvSpPr>
        <p:spPr>
          <a:xfrm>
            <a:off x="6253671" y="3491173"/>
            <a:ext cx="2620108" cy="3681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 , trường</a:t>
            </a:r>
          </a:p>
        </p:txBody>
      </p:sp>
      <p:sp>
        <p:nvSpPr>
          <p:cNvPr id="43" name="Rectangle: Rounded Corners 42">
            <a:extLst>
              <a:ext uri="{FF2B5EF4-FFF2-40B4-BE49-F238E27FC236}">
                <a16:creationId xmlns:a16="http://schemas.microsoft.com/office/drawing/2014/main" id="{FA214CC1-1687-4B6E-B828-1D301EE2938A}"/>
              </a:ext>
            </a:extLst>
          </p:cNvPr>
          <p:cNvSpPr/>
          <p:nvPr/>
        </p:nvSpPr>
        <p:spPr>
          <a:xfrm>
            <a:off x="6219672" y="3940986"/>
            <a:ext cx="2620108"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Lý do viết đơn</a:t>
            </a:r>
          </a:p>
        </p:txBody>
      </p:sp>
      <p:cxnSp>
        <p:nvCxnSpPr>
          <p:cNvPr id="44" name="Straight Arrow Connector 43">
            <a:extLst>
              <a:ext uri="{FF2B5EF4-FFF2-40B4-BE49-F238E27FC236}">
                <a16:creationId xmlns:a16="http://schemas.microsoft.com/office/drawing/2014/main" id="{00E55FAB-F887-4D3D-A50A-6BF5D7F01F81}"/>
              </a:ext>
            </a:extLst>
          </p:cNvPr>
          <p:cNvCxnSpPr/>
          <p:nvPr/>
        </p:nvCxnSpPr>
        <p:spPr>
          <a:xfrm flipV="1">
            <a:off x="5435848" y="2488513"/>
            <a:ext cx="767165" cy="465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1CCD469-F6EF-4083-974A-3B603FABCE76}"/>
              </a:ext>
            </a:extLst>
          </p:cNvPr>
          <p:cNvCxnSpPr/>
          <p:nvPr/>
        </p:nvCxnSpPr>
        <p:spPr>
          <a:xfrm>
            <a:off x="5517806" y="2936327"/>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A212AB1-B8C0-431D-B8A2-539AD07A735A}"/>
              </a:ext>
            </a:extLst>
          </p:cNvPr>
          <p:cNvCxnSpPr>
            <a:cxnSpLocks/>
            <a:endCxn id="42" idx="1"/>
          </p:cNvCxnSpPr>
          <p:nvPr/>
        </p:nvCxnSpPr>
        <p:spPr>
          <a:xfrm>
            <a:off x="5449077" y="3190779"/>
            <a:ext cx="804595" cy="484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4EFBD64-6D35-4736-8303-EA87789AE2B8}"/>
              </a:ext>
            </a:extLst>
          </p:cNvPr>
          <p:cNvCxnSpPr>
            <a:cxnSpLocks/>
            <a:endCxn id="43" idx="1"/>
          </p:cNvCxnSpPr>
          <p:nvPr/>
        </p:nvCxnSpPr>
        <p:spPr>
          <a:xfrm>
            <a:off x="5442188" y="3210249"/>
            <a:ext cx="777485" cy="951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0A860494-5F40-4CFF-A1C8-DA69358CC6BC}"/>
              </a:ext>
            </a:extLst>
          </p:cNvPr>
          <p:cNvGrpSpPr/>
          <p:nvPr/>
        </p:nvGrpSpPr>
        <p:grpSpPr>
          <a:xfrm>
            <a:off x="5463480" y="690063"/>
            <a:ext cx="1385913" cy="1266813"/>
            <a:chOff x="3939477" y="690058"/>
            <a:chExt cx="1385913" cy="1266813"/>
          </a:xfrm>
        </p:grpSpPr>
        <p:sp>
          <p:nvSpPr>
            <p:cNvPr id="50" name="Left Brace 49">
              <a:extLst>
                <a:ext uri="{FF2B5EF4-FFF2-40B4-BE49-F238E27FC236}">
                  <a16:creationId xmlns:a16="http://schemas.microsoft.com/office/drawing/2014/main" id="{E43320A1-B714-4A4B-9BFB-31526E450310}"/>
                </a:ext>
              </a:extLst>
            </p:cNvPr>
            <p:cNvSpPr/>
            <p:nvPr/>
          </p:nvSpPr>
          <p:spPr>
            <a:xfrm>
              <a:off x="3939477" y="690058"/>
              <a:ext cx="1147983" cy="12668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 name="Straight Connector 50">
              <a:extLst>
                <a:ext uri="{FF2B5EF4-FFF2-40B4-BE49-F238E27FC236}">
                  <a16:creationId xmlns:a16="http://schemas.microsoft.com/office/drawing/2014/main" id="{8CD1C760-E714-4D12-9CFB-69BDF11D5D18}"/>
                </a:ext>
              </a:extLst>
            </p:cNvPr>
            <p:cNvCxnSpPr/>
            <p:nvPr/>
          </p:nvCxnSpPr>
          <p:spPr>
            <a:xfrm>
              <a:off x="4210436" y="1332192"/>
              <a:ext cx="111495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Rectangle: Rounded Corners 41">
            <a:extLst>
              <a:ext uri="{FF2B5EF4-FFF2-40B4-BE49-F238E27FC236}">
                <a16:creationId xmlns:a16="http://schemas.microsoft.com/office/drawing/2014/main" id="{6E42EEEA-9420-4D3F-8D67-EE885B1D2774}"/>
              </a:ext>
            </a:extLst>
          </p:cNvPr>
          <p:cNvSpPr/>
          <p:nvPr/>
        </p:nvSpPr>
        <p:spPr>
          <a:xfrm>
            <a:off x="6611463" y="934546"/>
            <a:ext cx="4132737" cy="4673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Địa điểm, thời gian viết đơn.</a:t>
            </a:r>
          </a:p>
        </p:txBody>
      </p:sp>
      <p:sp>
        <p:nvSpPr>
          <p:cNvPr id="53" name="Rectangle: Rounded Corners 41">
            <a:extLst>
              <a:ext uri="{FF2B5EF4-FFF2-40B4-BE49-F238E27FC236}">
                <a16:creationId xmlns:a16="http://schemas.microsoft.com/office/drawing/2014/main" id="{010C48EA-F721-4633-AC31-A0B23389C8DD}"/>
              </a:ext>
            </a:extLst>
          </p:cNvPr>
          <p:cNvSpPr/>
          <p:nvPr/>
        </p:nvSpPr>
        <p:spPr>
          <a:xfrm>
            <a:off x="6611463" y="1530503"/>
            <a:ext cx="4132737" cy="3960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 lá đơn.</a:t>
            </a:r>
          </a:p>
        </p:txBody>
      </p:sp>
      <p:sp>
        <p:nvSpPr>
          <p:cNvPr id="54" name="Rectangle: Rounded Corners 61">
            <a:extLst>
              <a:ext uri="{FF2B5EF4-FFF2-40B4-BE49-F238E27FC236}">
                <a16:creationId xmlns:a16="http://schemas.microsoft.com/office/drawing/2014/main" id="{D9278ED9-C9A4-41BE-8E1D-8BA08419B01F}"/>
              </a:ext>
            </a:extLst>
          </p:cNvPr>
          <p:cNvSpPr/>
          <p:nvPr/>
        </p:nvSpPr>
        <p:spPr>
          <a:xfrm>
            <a:off x="6295292" y="4469601"/>
            <a:ext cx="1769256"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hứa</a:t>
            </a:r>
          </a:p>
        </p:txBody>
      </p:sp>
      <p:cxnSp>
        <p:nvCxnSpPr>
          <p:cNvPr id="55" name="Straight Arrow Connector 54">
            <a:extLst>
              <a:ext uri="{FF2B5EF4-FFF2-40B4-BE49-F238E27FC236}">
                <a16:creationId xmlns:a16="http://schemas.microsoft.com/office/drawing/2014/main" id="{FFCA618C-1370-480B-A558-BE7679980A1F}"/>
              </a:ext>
            </a:extLst>
          </p:cNvPr>
          <p:cNvCxnSpPr>
            <a:cxnSpLocks/>
          </p:cNvCxnSpPr>
          <p:nvPr/>
        </p:nvCxnSpPr>
        <p:spPr>
          <a:xfrm>
            <a:off x="5505216" y="3328717"/>
            <a:ext cx="752537" cy="1392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7FE28EE-6186-43D7-8276-502C380E70DD}"/>
              </a:ext>
            </a:extLst>
          </p:cNvPr>
          <p:cNvCxnSpPr/>
          <p:nvPr/>
        </p:nvCxnSpPr>
        <p:spPr>
          <a:xfrm>
            <a:off x="5470845" y="3128658"/>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47">
            <a:extLst>
              <a:ext uri="{FF2B5EF4-FFF2-40B4-BE49-F238E27FC236}">
                <a16:creationId xmlns:a16="http://schemas.microsoft.com/office/drawing/2014/main" id="{8BADD1A9-2CA1-4B00-8BDB-9BFB8562F00B}"/>
              </a:ext>
            </a:extLst>
          </p:cNvPr>
          <p:cNvSpPr/>
          <p:nvPr/>
        </p:nvSpPr>
        <p:spPr>
          <a:xfrm>
            <a:off x="6253671" y="3045263"/>
            <a:ext cx="2620109"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sinh, giới tính</a:t>
            </a:r>
          </a:p>
        </p:txBody>
      </p:sp>
    </p:spTree>
    <p:extLst>
      <p:ext uri="{BB962C8B-B14F-4D97-AF65-F5344CB8AC3E}">
        <p14:creationId xmlns:p14="http://schemas.microsoft.com/office/powerpoint/2010/main" val="2813027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circle(in)">
                                      <p:cBhvr>
                                        <p:cTn id="46" dur="20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barn(inVertical)">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barn(inVertical)">
                                      <p:cBhvr>
                                        <p:cTn id="61" dur="500"/>
                                        <p:tgtEl>
                                          <p:spTgt spid="5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1000"/>
                                        <p:tgtEl>
                                          <p:spTgt spid="44"/>
                                        </p:tgtEl>
                                      </p:cBhvr>
                                    </p:animEffect>
                                    <p:anim calcmode="lin" valueType="num">
                                      <p:cBhvr>
                                        <p:cTn id="67" dur="1000" fill="hold"/>
                                        <p:tgtEl>
                                          <p:spTgt spid="44"/>
                                        </p:tgtEl>
                                        <p:attrNameLst>
                                          <p:attrName>ppt_x</p:attrName>
                                        </p:attrNameLst>
                                      </p:cBhvr>
                                      <p:tavLst>
                                        <p:tav tm="0">
                                          <p:val>
                                            <p:strVal val="#ppt_x"/>
                                          </p:val>
                                        </p:tav>
                                        <p:tav tm="100000">
                                          <p:val>
                                            <p:strVal val="#ppt_x"/>
                                          </p:val>
                                        </p:tav>
                                      </p:tavLst>
                                    </p:anim>
                                    <p:anim calcmode="lin" valueType="num">
                                      <p:cBhvr>
                                        <p:cTn id="6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barn(inVertical)">
                                      <p:cBhvr>
                                        <p:cTn id="78" dur="500"/>
                                        <p:tgtEl>
                                          <p:spTgt spid="45"/>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barn(inVertical)">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barn(inVertical)">
                                      <p:cBhvr>
                                        <p:cTn id="88" dur="500"/>
                                        <p:tgtEl>
                                          <p:spTgt spid="56"/>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barn(inVertical)">
                                      <p:cBhvr>
                                        <p:cTn id="93" dur="500"/>
                                        <p:tgtEl>
                                          <p:spTgt spid="57"/>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inVertical)">
                                      <p:cBhvr>
                                        <p:cTn id="98" dur="500"/>
                                        <p:tgtEl>
                                          <p:spTgt spid="46"/>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barn(inVertical)">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barn(inVertical)">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barn(inVertical)">
                                      <p:cBhvr>
                                        <p:cTn id="113" dur="500"/>
                                        <p:tgtEl>
                                          <p:spTgt spid="43"/>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barn(inVertical)">
                                      <p:cBhvr>
                                        <p:cTn id="118" dur="500"/>
                                        <p:tgtEl>
                                          <p:spTgt spid="55"/>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barn(inVertical)">
                                      <p:cBhvr>
                                        <p:cTn id="123" dur="500"/>
                                        <p:tgtEl>
                                          <p:spTgt spid="54"/>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barn(inVertical)">
                                      <p:cBhvr>
                                        <p:cTn id="128" dur="500"/>
                                        <p:tgtEl>
                                          <p:spTgt spid="41"/>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fade">
                                      <p:cBhvr>
                                        <p:cTn id="133" dur="1000"/>
                                        <p:tgtEl>
                                          <p:spTgt spid="40"/>
                                        </p:tgtEl>
                                      </p:cBhvr>
                                    </p:animEffect>
                                    <p:anim calcmode="lin" valueType="num">
                                      <p:cBhvr>
                                        <p:cTn id="134" dur="1000" fill="hold"/>
                                        <p:tgtEl>
                                          <p:spTgt spid="40"/>
                                        </p:tgtEl>
                                        <p:attrNameLst>
                                          <p:attrName>ppt_x</p:attrName>
                                        </p:attrNameLst>
                                      </p:cBhvr>
                                      <p:tavLst>
                                        <p:tav tm="0">
                                          <p:val>
                                            <p:strVal val="#ppt_x"/>
                                          </p:val>
                                        </p:tav>
                                        <p:tav tm="100000">
                                          <p:val>
                                            <p:strVal val="#ppt_x"/>
                                          </p:val>
                                        </p:tav>
                                      </p:tavLst>
                                    </p:anim>
                                    <p:anim calcmode="lin" valueType="num">
                                      <p:cBhvr>
                                        <p:cTn id="13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1000"/>
                                        <p:tgtEl>
                                          <p:spTgt spid="39"/>
                                        </p:tgtEl>
                                      </p:cBhvr>
                                    </p:animEffect>
                                    <p:anim calcmode="lin" valueType="num">
                                      <p:cBhvr>
                                        <p:cTn id="141" dur="1000" fill="hold"/>
                                        <p:tgtEl>
                                          <p:spTgt spid="39"/>
                                        </p:tgtEl>
                                        <p:attrNameLst>
                                          <p:attrName>ppt_x</p:attrName>
                                        </p:attrNameLst>
                                      </p:cBhvr>
                                      <p:tavLst>
                                        <p:tav tm="0">
                                          <p:val>
                                            <p:strVal val="#ppt_x"/>
                                          </p:val>
                                        </p:tav>
                                        <p:tav tm="100000">
                                          <p:val>
                                            <p:strVal val="#ppt_x"/>
                                          </p:val>
                                        </p:tav>
                                      </p:tavLst>
                                    </p:anim>
                                    <p:anim calcmode="lin" valueType="num">
                                      <p:cBhvr>
                                        <p:cTn id="14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8" grpId="0" animBg="1"/>
      <p:bldP spid="39" grpId="0" animBg="1"/>
      <p:bldP spid="40" grpId="0" animBg="1"/>
      <p:bldP spid="41" grpId="0" animBg="1"/>
      <p:bldP spid="42" grpId="0" animBg="1"/>
      <p:bldP spid="43" grpId="0" animBg="1"/>
      <p:bldP spid="52" grpId="0" animBg="1"/>
      <p:bldP spid="53" grpId="0" animBg="1"/>
      <p:bldP spid="54" grpId="0" animBg="1"/>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rường Tiểu học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lâu em đã mơ ước đứng vào hàng ngũ Đội Thiếu niên Tiền phong 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638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Trường Tiểu học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Từ lâu em đã mơ ước đứng vào hàng ngũ Đội Thiếu niên Tiền phong H</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9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1742" y="0"/>
            <a:ext cx="11088111" cy="11638172"/>
          </a:xfrm>
          <a:prstGeom prst="rect">
            <a:avLst/>
          </a:prstGeom>
        </p:spPr>
      </p:pic>
    </p:spTree>
    <p:extLst>
      <p:ext uri="{BB962C8B-B14F-4D97-AF65-F5344CB8AC3E}">
        <p14:creationId xmlns:p14="http://schemas.microsoft.com/office/powerpoint/2010/main" val="34161848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0" y="1916886"/>
            <a:ext cx="12192000" cy="433151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1667093" y="2173858"/>
            <a:ext cx="7560077" cy="1590647"/>
            <a:chOff x="615645" y="178170"/>
            <a:chExt cx="109628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1032447" y="241784"/>
              <a:ext cx="9969647" cy="1503509"/>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Về</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nhà</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Đọc</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cho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người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thân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nghe</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mẫu</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đơn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xin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vào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Đội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16265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692" y="2848708"/>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ột số hiểu biết về Đội Thiếu Niên Tiền Phong Hồ Chí Minh">
            <a:hlinkClick r:id="" action="ppaction://media"/>
            <a:extLst>
              <a:ext uri="{FF2B5EF4-FFF2-40B4-BE49-F238E27FC236}">
                <a16:creationId xmlns:a16="http://schemas.microsoft.com/office/drawing/2014/main" id="{1DD55F2D-01FC-4F7C-9567-662C1BACD5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00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grpSp>
        <p:nvGrpSpPr>
          <p:cNvPr id="10" name="Group 9">
            <a:extLst>
              <a:ext uri="{FF2B5EF4-FFF2-40B4-BE49-F238E27FC236}">
                <a16:creationId xmlns:a16="http://schemas.microsoft.com/office/drawing/2014/main" id="{CA1FB374-B4BA-4796-8719-C38A85EC0ED2}"/>
              </a:ext>
            </a:extLst>
          </p:cNvPr>
          <p:cNvGrpSpPr/>
          <p:nvPr/>
        </p:nvGrpSpPr>
        <p:grpSpPr>
          <a:xfrm>
            <a:off x="6240196" y="1913155"/>
            <a:ext cx="3726053" cy="1863025"/>
            <a:chOff x="5878217" y="1066411"/>
            <a:chExt cx="3726053" cy="1863025"/>
          </a:xfrm>
        </p:grpSpPr>
        <p:pic>
          <p:nvPicPr>
            <p:cNvPr id="12" name="图片 9">
              <a:extLst>
                <a:ext uri="{FF2B5EF4-FFF2-40B4-BE49-F238E27FC236}">
                  <a16:creationId xmlns:a16="http://schemas.microsoft.com/office/drawing/2014/main" id="{71E5AEC2-CEEA-4033-AD01-5665CD45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id="{D696EE8B-AD54-4AC1-9F84-30909634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00" y="1626208"/>
              <a:ext cx="2890086" cy="1069581"/>
            </a:xfrm>
            <a:prstGeom prst="rect">
              <a:avLst/>
            </a:prstGeom>
          </p:spPr>
        </p:pic>
      </p:grpSp>
      <p:pic>
        <p:nvPicPr>
          <p:cNvPr id="4" name="Picture 3">
            <a:extLst>
              <a:ext uri="{FF2B5EF4-FFF2-40B4-BE49-F238E27FC236}">
                <a16:creationId xmlns:a16="http://schemas.microsoft.com/office/drawing/2014/main" id="{548A7ED8-9F97-4A77-94C0-007BAE7F269B}"/>
              </a:ext>
            </a:extLst>
          </p:cNvPr>
          <p:cNvPicPr>
            <a:picLocks noChangeAspect="1"/>
          </p:cNvPicPr>
          <p:nvPr/>
        </p:nvPicPr>
        <p:blipFill>
          <a:blip r:embed="rId7"/>
          <a:stretch>
            <a:fillRect/>
          </a:stretch>
        </p:blipFill>
        <p:spPr>
          <a:xfrm>
            <a:off x="6516923" y="4117902"/>
            <a:ext cx="4419983" cy="969348"/>
          </a:xfrm>
          <a:prstGeom prst="rect">
            <a:avLst/>
          </a:prstGeom>
        </p:spPr>
      </p:pic>
      <p:pic>
        <p:nvPicPr>
          <p:cNvPr id="7" name="Picture 6">
            <a:extLst>
              <a:ext uri="{FF2B5EF4-FFF2-40B4-BE49-F238E27FC236}">
                <a16:creationId xmlns:a16="http://schemas.microsoft.com/office/drawing/2014/main" id="{5632B5B7-3528-4722-822D-CF3E10AA0310}"/>
              </a:ext>
            </a:extLst>
          </p:cNvPr>
          <p:cNvPicPr>
            <a:picLocks noChangeAspect="1"/>
          </p:cNvPicPr>
          <p:nvPr/>
        </p:nvPicPr>
        <p:blipFill>
          <a:blip r:embed="rId8"/>
          <a:stretch>
            <a:fillRect/>
          </a:stretch>
        </p:blipFill>
        <p:spPr>
          <a:xfrm>
            <a:off x="5012348" y="4879355"/>
            <a:ext cx="7065876" cy="1322947"/>
          </a:xfrm>
          <a:prstGeom prst="rect">
            <a:avLst/>
          </a:prstGeom>
        </p:spPr>
      </p:pic>
    </p:spTree>
    <p:extLst>
      <p:ext uri="{BB962C8B-B14F-4D97-AF65-F5344CB8AC3E}">
        <p14:creationId xmlns:p14="http://schemas.microsoft.com/office/powerpoint/2010/main" val="1448074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01</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527404" y="2907349"/>
            <a:ext cx="5794232" cy="707886"/>
          </a:xfrm>
          <a:prstGeom prst="rect">
            <a:avLst/>
          </a:prstGeom>
          <a:noFill/>
        </p:spPr>
        <p:txBody>
          <a:bodyPr wrap="square" rtlCol="0">
            <a:spAutoFit/>
          </a:bodyPr>
          <a:lstStyle/>
          <a:p>
            <a:r>
              <a:rPr lang="en-US" sz="4000" dirty="0" err="1">
                <a:solidFill>
                  <a:schemeClr val="bg1"/>
                </a:solidFill>
                <a:latin typeface="Coiny" panose="02000903060500060000" pitchFamily="2" charset="0"/>
              </a:rPr>
              <a:t>Đọc</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đơn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xin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vào</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đội</a:t>
            </a:r>
            <a:r>
              <a:rPr lang="en-US" sz="4000" dirty="0">
                <a:solidFill>
                  <a:schemeClr val="bg1"/>
                </a:solidFill>
                <a:latin typeface="Coiny" panose="02000903060500060000" pitchFamily="2" charset="0"/>
              </a:rPr>
              <a:t> </a:t>
            </a:r>
          </a:p>
        </p:txBody>
      </p:sp>
    </p:spTree>
    <p:extLst>
      <p:ext uri="{BB962C8B-B14F-4D97-AF65-F5344CB8AC3E}">
        <p14:creationId xmlns:p14="http://schemas.microsoft.com/office/powerpoint/2010/main" val="3584416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id="{DE437FE1-8E6C-4AC8-A4E1-15E0601984EF}"/>
              </a:ext>
            </a:extLst>
          </p:cNvPr>
          <p:cNvSpPr txBox="1"/>
          <p:nvPr/>
        </p:nvSpPr>
        <p:spPr>
          <a:xfrm>
            <a:off x="1996070" y="217092"/>
            <a:ext cx="100145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đơn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7"/>
          <a:stretch>
            <a:fillRect/>
          </a:stretch>
        </p:blipFill>
        <p:spPr>
          <a:xfrm>
            <a:off x="6420603" y="1387077"/>
            <a:ext cx="5419725" cy="5505450"/>
          </a:xfrm>
          <a:prstGeom prst="rect">
            <a:avLst/>
          </a:prstGeom>
        </p:spPr>
      </p:pic>
      <p:pic>
        <p:nvPicPr>
          <p:cNvPr id="29" name="Picture 28" descr="Shape, square&#10;&#10;Description automatically generated">
            <a:extLst>
              <a:ext uri="{FF2B5EF4-FFF2-40B4-BE49-F238E27FC236}">
                <a16:creationId xmlns:a16="http://schemas.microsoft.com/office/drawing/2014/main" id="{23A42BC4-DB59-49F0-978D-67A37E69451B}"/>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767346"/>
            <a:ext cx="5771398" cy="4873562"/>
          </a:xfrm>
          <a:prstGeom prst="rect">
            <a:avLst/>
          </a:prstGeom>
        </p:spPr>
      </p:pic>
      <p:grpSp>
        <p:nvGrpSpPr>
          <p:cNvPr id="30" name="Group 29">
            <a:extLst>
              <a:ext uri="{FF2B5EF4-FFF2-40B4-BE49-F238E27FC236}">
                <a16:creationId xmlns:a16="http://schemas.microsoft.com/office/drawing/2014/main" id="{A4F36066-28C7-4C10-B14F-8E8EFBEB7568}"/>
              </a:ext>
            </a:extLst>
          </p:cNvPr>
          <p:cNvGrpSpPr/>
          <p:nvPr/>
        </p:nvGrpSpPr>
        <p:grpSpPr>
          <a:xfrm>
            <a:off x="668187" y="2203137"/>
            <a:ext cx="4720743" cy="1077218"/>
            <a:chOff x="7254516" y="2260282"/>
            <a:chExt cx="4720743" cy="1077218"/>
          </a:xfrm>
        </p:grpSpPr>
        <p:sp>
          <p:nvSpPr>
            <p:cNvPr id="31" name="Freeform 48">
              <a:extLst>
                <a:ext uri="{FF2B5EF4-FFF2-40B4-BE49-F238E27FC236}">
                  <a16:creationId xmlns:a16="http://schemas.microsoft.com/office/drawing/2014/main" id="{1243BBFE-12F2-43DB-80AD-BDBE75F51A24}"/>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Shape 31">
              <a:extLst>
                <a:ext uri="{FF2B5EF4-FFF2-40B4-BE49-F238E27FC236}">
                  <a16:creationId xmlns:a16="http://schemas.microsoft.com/office/drawing/2014/main" id="{31251AC3-9E16-45F4-AC01-44F9E14AEDF7}"/>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3" name="TextBox 32">
              <a:extLst>
                <a:ext uri="{FF2B5EF4-FFF2-40B4-BE49-F238E27FC236}">
                  <a16:creationId xmlns:a16="http://schemas.microsoft.com/office/drawing/2014/main" id="{CBBED80B-019D-40A8-8C2D-E8076BA89AB8}"/>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8" name="Group 37">
            <a:extLst>
              <a:ext uri="{FF2B5EF4-FFF2-40B4-BE49-F238E27FC236}">
                <a16:creationId xmlns:a16="http://schemas.microsoft.com/office/drawing/2014/main" id="{FC8191C7-E006-4B0C-BE74-825C8ED3D4A7}"/>
              </a:ext>
            </a:extLst>
          </p:cNvPr>
          <p:cNvGrpSpPr/>
          <p:nvPr/>
        </p:nvGrpSpPr>
        <p:grpSpPr>
          <a:xfrm>
            <a:off x="639955" y="3638551"/>
            <a:ext cx="4746408" cy="1113814"/>
            <a:chOff x="7228851" y="3429000"/>
            <a:chExt cx="4746408" cy="1113814"/>
          </a:xfrm>
        </p:grpSpPr>
        <p:sp>
          <p:nvSpPr>
            <p:cNvPr id="39" name="Freeform: Shape 38">
              <a:extLst>
                <a:ext uri="{FF2B5EF4-FFF2-40B4-BE49-F238E27FC236}">
                  <a16:creationId xmlns:a16="http://schemas.microsoft.com/office/drawing/2014/main" id="{BB5FD04D-19FF-4B0C-9ED0-65C421365954}"/>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0" name="TextBox 39">
              <a:extLst>
                <a:ext uri="{FF2B5EF4-FFF2-40B4-BE49-F238E27FC236}">
                  <a16:creationId xmlns:a16="http://schemas.microsoft.com/office/drawing/2014/main" id="{CBDE027A-7BAB-49F4-91D0-485F95A3FB32}"/>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1" name="Freeform 48">
              <a:extLst>
                <a:ext uri="{FF2B5EF4-FFF2-40B4-BE49-F238E27FC236}">
                  <a16:creationId xmlns:a16="http://schemas.microsoft.com/office/drawing/2014/main" id="{09C09FD2-0A88-4E51-9D7B-24099D926222}"/>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2" name="Group 41">
            <a:extLst>
              <a:ext uri="{FF2B5EF4-FFF2-40B4-BE49-F238E27FC236}">
                <a16:creationId xmlns:a16="http://schemas.microsoft.com/office/drawing/2014/main" id="{FD75B1EE-27EC-411A-AFA8-8E63ADEF3A94}"/>
              </a:ext>
            </a:extLst>
          </p:cNvPr>
          <p:cNvGrpSpPr/>
          <p:nvPr/>
        </p:nvGrpSpPr>
        <p:grpSpPr>
          <a:xfrm>
            <a:off x="639955" y="5031590"/>
            <a:ext cx="4989320" cy="1652334"/>
            <a:chOff x="7226284" y="5088735"/>
            <a:chExt cx="4656692" cy="1652334"/>
          </a:xfrm>
        </p:grpSpPr>
        <p:sp>
          <p:nvSpPr>
            <p:cNvPr id="43" name="Freeform: Shape 42">
              <a:extLst>
                <a:ext uri="{FF2B5EF4-FFF2-40B4-BE49-F238E27FC236}">
                  <a16:creationId xmlns:a16="http://schemas.microsoft.com/office/drawing/2014/main" id="{ECA57807-900A-4937-8B17-BD76511782C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4" name="TextBox 43">
              <a:extLst>
                <a:ext uri="{FF2B5EF4-FFF2-40B4-BE49-F238E27FC236}">
                  <a16:creationId xmlns:a16="http://schemas.microsoft.com/office/drawing/2014/main" id="{339B3915-C9B3-41DC-9EBD-88F83021435C}"/>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5" name="Freeform 48">
              <a:extLst>
                <a:ext uri="{FF2B5EF4-FFF2-40B4-BE49-F238E27FC236}">
                  <a16:creationId xmlns:a16="http://schemas.microsoft.com/office/drawing/2014/main" id="{E06E5CB5-8882-49C8-B5D4-757CFC4EDCDE}"/>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2354136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5142443" y="4200192"/>
            <a:ext cx="1440797" cy="2622120"/>
          </a:xfrm>
          <a:prstGeom prst="rect">
            <a:avLst/>
          </a:prstGeom>
        </p:spPr>
      </p:pic>
      <p:pic>
        <p:nvPicPr>
          <p:cNvPr id="34" name="Picture 33" descr="A picture containing text, toy, doll&#10;&#10;Description automatically generated">
            <a:extLst>
              <a:ext uri="{FF2B5EF4-FFF2-40B4-BE49-F238E27FC236}">
                <a16:creationId xmlns:a16="http://schemas.microsoft.com/office/drawing/2014/main" id="{076C9FDC-C8AB-425F-95A2-9DFFDDFB8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4643" y="1599029"/>
            <a:ext cx="3298125" cy="3754021"/>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20602" y="1743008"/>
            <a:ext cx="5771398"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7088789" y="2178799"/>
            <a:ext cx="4720743" cy="1077218"/>
            <a:chOff x="7254516" y="2260282"/>
            <a:chExt cx="4720743"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7060557" y="3614213"/>
            <a:ext cx="4746408" cy="1113814"/>
            <a:chOff x="7228851" y="3429000"/>
            <a:chExt cx="4746408" cy="1113814"/>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7060557" y="5007252"/>
            <a:ext cx="4989320" cy="1652334"/>
            <a:chOff x="7226284" y="5088735"/>
            <a:chExt cx="4656692" cy="1652334"/>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extLst>
              <a:ext uri="{FF2B5EF4-FFF2-40B4-BE49-F238E27FC236}">
                <a16:creationId xmlns:a16="http://schemas.microsoft.com/office/drawing/2014/main" id="{77132576-87E7-4710-9D68-4603390C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25" y="1625257"/>
            <a:ext cx="3667125" cy="5088260"/>
          </a:xfrm>
          <a:prstGeom prst="rect">
            <a:avLst/>
          </a:prstGeom>
        </p:spPr>
      </p:pic>
      <p:sp>
        <p:nvSpPr>
          <p:cNvPr id="13" name="矩形 3">
            <a:extLst>
              <a:ext uri="{FF2B5EF4-FFF2-40B4-BE49-F238E27FC236}">
                <a16:creationId xmlns:a16="http://schemas.microsoft.com/office/drawing/2014/main" id="{47DC4A77-8143-412A-A662-E19C7A6B4096}"/>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4" name="Picture 13">
            <a:extLst>
              <a:ext uri="{FF2B5EF4-FFF2-40B4-BE49-F238E27FC236}">
                <a16:creationId xmlns:a16="http://schemas.microsoft.com/office/drawing/2014/main" id="{CB2211AF-18CF-4548-B14C-2F19E9316D05}"/>
              </a:ext>
            </a:extLst>
          </p:cNvPr>
          <p:cNvPicPr>
            <a:picLocks noChangeAspect="1"/>
          </p:cNvPicPr>
          <p:nvPr/>
        </p:nvPicPr>
        <p:blipFill>
          <a:blip r:embed="rId4"/>
          <a:stretch>
            <a:fillRect/>
          </a:stretch>
        </p:blipFill>
        <p:spPr>
          <a:xfrm>
            <a:off x="2945641" y="144483"/>
            <a:ext cx="7010400" cy="943704"/>
          </a:xfrm>
          <a:prstGeom prst="rect">
            <a:avLst/>
          </a:prstGeom>
        </p:spPr>
      </p:pic>
      <p:sp>
        <p:nvSpPr>
          <p:cNvPr id="17" name="矩形 4">
            <a:extLst>
              <a:ext uri="{FF2B5EF4-FFF2-40B4-BE49-F238E27FC236}">
                <a16:creationId xmlns:a16="http://schemas.microsoft.com/office/drawing/2014/main" id="{93D43C1F-9B93-4F2D-B72E-10BFDF5FDCA4}"/>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8" name="图片 5">
            <a:extLst>
              <a:ext uri="{FF2B5EF4-FFF2-40B4-BE49-F238E27FC236}">
                <a16:creationId xmlns:a16="http://schemas.microsoft.com/office/drawing/2014/main" id="{4206793E-0A51-4DE3-BBC6-3F11C6FBE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36203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75143" y="4303459"/>
            <a:ext cx="1440797" cy="2622120"/>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115607" y="1445926"/>
            <a:ext cx="10001250"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3239594" y="1617166"/>
            <a:ext cx="8142808" cy="1077218"/>
            <a:chOff x="7307858" y="2260282"/>
            <a:chExt cx="4667401"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307858" y="2298339"/>
              <a:ext cx="414658"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761010" y="2260282"/>
              <a:ext cx="421240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để xin vào Đội Thiếu niên tiền phong Hồ Chí Minh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3349461" y="2920766"/>
            <a:ext cx="8357894" cy="1606256"/>
            <a:chOff x="7110680" y="3429000"/>
            <a:chExt cx="8357894" cy="1606256"/>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7655616" cy="156471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72666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Đơn trên được gửi cho Ban phụ trách Đội trường Tiểu học Nguyễn Thái Học và Ban chỉ huy Liên đội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110680" y="3429000"/>
              <a:ext cx="586171" cy="56741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3218337" y="4576177"/>
            <a:ext cx="8495204" cy="1569660"/>
            <a:chOff x="7383843" y="4938524"/>
            <a:chExt cx="4499133" cy="1569660"/>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4957025"/>
              <a:ext cx="4070019" cy="140969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20132" y="4938524"/>
              <a:ext cx="3915621" cy="1569660"/>
            </a:xfrm>
            <a:prstGeom prst="rect">
              <a:avLst/>
            </a:prstGeom>
            <a:noFill/>
          </p:spPr>
          <p:txBody>
            <a:bodyPr wrap="square" rtlCol="0">
              <a:spAutoFit/>
            </a:bodyPr>
            <a:lstStyle/>
            <a:p>
              <a:pPr algn="just"/>
              <a:r>
                <a:rPr lang="vi-VN" sz="3200" b="0" i="0" dirty="0">
                  <a:solidFill>
                    <a:srgbClr val="000000"/>
                  </a:solidFill>
                  <a:effectLst/>
                  <a:latin typeface="OpenSans"/>
                </a:rPr>
                <a:t>- Người viết đơn đã hứa 3 điều:</a:t>
              </a:r>
              <a:r>
                <a:rPr lang="en-US" sz="3200" b="0" i="0" dirty="0">
                  <a:solidFill>
                    <a:srgbClr val="000000"/>
                  </a:solidFill>
                  <a:effectLst/>
                  <a:latin typeface="OpenSans"/>
                </a:rPr>
                <a:t> </a:t>
              </a:r>
              <a:r>
                <a:rPr lang="vi-VN" sz="3200" b="0" i="0" dirty="0">
                  <a:solidFill>
                    <a:srgbClr val="000000"/>
                  </a:solidFill>
                  <a:effectLst/>
                  <a:latin typeface="OpenSans"/>
                </a:rPr>
                <a:t>Thực hiện 5 điều Bác Hồ dạy</a:t>
              </a:r>
              <a:r>
                <a:rPr lang="en-US" sz="3200" b="0" i="0" dirty="0">
                  <a:solidFill>
                    <a:srgbClr val="000000"/>
                  </a:solidFill>
                  <a:effectLst/>
                  <a:latin typeface="OpenSans"/>
                </a:rPr>
                <a:t>, </a:t>
              </a:r>
              <a:r>
                <a:rPr lang="vi-VN" sz="3200" b="0" i="0" dirty="0">
                  <a:solidFill>
                    <a:srgbClr val="000000"/>
                  </a:solidFill>
                  <a:effectLst/>
                  <a:latin typeface="OpenSans"/>
                </a:rPr>
                <a:t>Tuân theo Điều lệ Đội</a:t>
              </a:r>
              <a:r>
                <a:rPr lang="en-US" sz="3200" b="0" i="0" dirty="0">
                  <a:solidFill>
                    <a:srgbClr val="000000"/>
                  </a:solidFill>
                  <a:effectLst/>
                  <a:latin typeface="OpenSans"/>
                </a:rPr>
                <a:t>, </a:t>
              </a:r>
              <a:r>
                <a:rPr lang="vi-VN" sz="3200" b="0" i="0" dirty="0">
                  <a:solidFill>
                    <a:srgbClr val="000000"/>
                  </a:solidFill>
                  <a:effectLst/>
                  <a:latin typeface="OpenSans"/>
                </a:rPr>
                <a:t>Giữ gìn danh dự Đội</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383843" y="5088735"/>
              <a:ext cx="310441"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1454483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02</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397768" y="2859191"/>
            <a:ext cx="5794232" cy="1323439"/>
          </a:xfrm>
          <a:prstGeom prst="rect">
            <a:avLst/>
          </a:prstGeom>
          <a:noFill/>
        </p:spPr>
        <p:txBody>
          <a:bodyPr wrap="square" rtlCol="0">
            <a:spAutoFit/>
          </a:bodyPr>
          <a:lstStyle/>
          <a:p>
            <a:pPr lvl="0" algn="ctr"/>
            <a:r>
              <a:rPr lang="vi-VN" sz="4000" dirty="0">
                <a:solidFill>
                  <a:prstClr val="white"/>
                </a:solidFill>
                <a:latin typeface="Coiny" panose="02000903060500060000" pitchFamily="2" charset="0"/>
              </a:rPr>
              <a:t>Điền thông tin vào mẫu đơn xin vào Đội</a:t>
            </a:r>
          </a:p>
        </p:txBody>
      </p:sp>
    </p:spTree>
    <p:extLst>
      <p:ext uri="{BB962C8B-B14F-4D97-AF65-F5344CB8AC3E}">
        <p14:creationId xmlns:p14="http://schemas.microsoft.com/office/powerpoint/2010/main" val="3773936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10.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ags/tag11.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OTHERS"/>
  <p:tag name="ID" val="626775"/>
  <p:tag name="MH_ORDER" val="NUMBER"/>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6.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7.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8.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9.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677</Words>
  <Application>Microsoft Office PowerPoint</Application>
  <PresentationFormat>Widescreen</PresentationFormat>
  <Paragraphs>85</Paragraphs>
  <Slides>16</Slides>
  <Notes>12</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16</vt:i4>
      </vt:variant>
    </vt:vector>
  </HeadingPairs>
  <TitlesOfParts>
    <vt:vector size="29" baseType="lpstr">
      <vt:lpstr>Microsoft YaHei</vt:lpstr>
      <vt:lpstr>SimHei</vt:lpstr>
      <vt:lpstr>Arial</vt:lpstr>
      <vt:lpstr>Arial-Rounded</vt:lpstr>
      <vt:lpstr>Calibri</vt:lpstr>
      <vt:lpstr>Coiny</vt:lpstr>
      <vt:lpstr>等线</vt:lpstr>
      <vt:lpstr>OpenSans</vt:lpstr>
      <vt:lpstr>Times New Roman</vt:lpstr>
      <vt:lpstr>字魂36号-正文宋楷</vt:lpstr>
      <vt:lpstr>方正卡通简体</vt:lpstr>
      <vt:lpstr>www.jpppt.com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2022-06-25T08:30:54Z</dcterms:created>
  <dcterms:modified xsi:type="dcterms:W3CDTF">2022-10-14T02:24:17Z</dcterms:modified>
</cp:coreProperties>
</file>