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694" r:id="rId3"/>
    <p:sldMasterId id="2147483707" r:id="rId4"/>
    <p:sldMasterId id="2147483720" r:id="rId5"/>
    <p:sldMasterId id="2147483777" r:id="rId6"/>
  </p:sldMasterIdLst>
  <p:notesMasterIdLst>
    <p:notesMasterId r:id="rId25"/>
  </p:notesMasterIdLst>
  <p:sldIdLst>
    <p:sldId id="286" r:id="rId7"/>
    <p:sldId id="298" r:id="rId8"/>
    <p:sldId id="300" r:id="rId9"/>
    <p:sldId id="299" r:id="rId10"/>
    <p:sldId id="265" r:id="rId11"/>
    <p:sldId id="301" r:id="rId12"/>
    <p:sldId id="278" r:id="rId13"/>
    <p:sldId id="302" r:id="rId14"/>
    <p:sldId id="303" r:id="rId15"/>
    <p:sldId id="268" r:id="rId16"/>
    <p:sldId id="304" r:id="rId17"/>
    <p:sldId id="305" r:id="rId18"/>
    <p:sldId id="279" r:id="rId19"/>
    <p:sldId id="289" r:id="rId20"/>
    <p:sldId id="334" r:id="rId21"/>
    <p:sldId id="336" r:id="rId22"/>
    <p:sldId id="337" r:id="rId23"/>
    <p:sldId id="33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792" autoAdjust="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1F5F7-D63B-4784-BF1F-012863F15532}" type="datetimeFigureOut">
              <a:rPr lang="en-US" smtClean="0"/>
              <a:t>05/10/2023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9D10F2-9854-45BB-9993-F9B997F8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81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993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769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4669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5" name="Google Shape;116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6" name="Google Shape;116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6477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0" name="Google Shape;10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34029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9279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2CD908-B056-4B80-8112-888AE7EE60A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4886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08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17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75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271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967" name="Google Shape;96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829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4" name="Google Shape;1154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2" name="Google Shape;107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- GV </a:t>
            </a:r>
            <a:r>
              <a:rPr lang="en-US" dirty="0" err="1"/>
              <a:t>cung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baseline="0" dirty="0"/>
              <a:t> them </a:t>
            </a:r>
            <a:r>
              <a:rPr lang="en-US" baseline="0" dirty="0" err="1"/>
              <a:t>thông</a:t>
            </a:r>
            <a:r>
              <a:rPr lang="en-US" baseline="0" dirty="0"/>
              <a:t> tin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đường</a:t>
            </a:r>
            <a:r>
              <a:rPr lang="en-US" baseline="0" dirty="0"/>
              <a:t> hang </a:t>
            </a:r>
            <a:r>
              <a:rPr lang="en-US" baseline="0" dirty="0" err="1"/>
              <a:t>không</a:t>
            </a:r>
            <a:endParaRPr dirty="0"/>
          </a:p>
        </p:txBody>
      </p:sp>
      <p:sp>
        <p:nvSpPr>
          <p:cNvPr id="1073" name="Google Shape;107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683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A8B35-59C6-4B61-AD68-5A0ADACE56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501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421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09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>
  <p:cSld name="1_空白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2195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6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6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52" name="Google Shape;252;p6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3" name="Google Shape;253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418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6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60" name="Google Shape;260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86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6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146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竖排标题与文本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6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6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046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853"/>
              </a:spcBef>
              <a:spcAft>
                <a:spcPts val="0"/>
              </a:spcAft>
              <a:buClr>
                <a:srgbClr val="888888"/>
              </a:buClr>
              <a:buSzPts val="4267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3733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21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6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6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6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6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5889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9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3"/>
              <a:buFont typeface="Calibri"/>
              <a:buNone/>
              <a:defRPr sz="5333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9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 sz="2667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 sz="2133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6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6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6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3459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70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2" name="Google Shape;312;p70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•"/>
              <a:defRPr sz="3733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313" name="Google Shape;313;p7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7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7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272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标题幻灯片">
  <p:cSld name="2_标题幻灯片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5" name="Google Shape;195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826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71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19" name="Google Shape;319;p71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0" name="Google Shape;320;p71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None/>
              <a:defRPr sz="2667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9pPr>
          </a:lstStyle>
          <a:p>
            <a:endParaRPr/>
          </a:p>
        </p:txBody>
      </p:sp>
      <p:sp>
        <p:nvSpPr>
          <p:cNvPr id="321" name="Google Shape;321;p71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4pPr>
            <a:lvl5pPr marL="2286000" lvl="4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»"/>
              <a:defRPr sz="2133"/>
            </a:lvl5pPr>
            <a:lvl6pPr marL="2743200" lvl="5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6pPr>
            <a:lvl7pPr marL="3200400" lvl="6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7pPr>
            <a:lvl8pPr marL="3657600" lvl="7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8pPr>
            <a:lvl9pPr marL="4114800" lvl="8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9pPr>
          </a:lstStyle>
          <a:p>
            <a:endParaRPr/>
          </a:p>
        </p:txBody>
      </p:sp>
      <p:sp>
        <p:nvSpPr>
          <p:cNvPr id="322" name="Google Shape;322;p7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7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4012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7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7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118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3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554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Char char="•"/>
              <a:defRPr sz="4267"/>
            </a:lvl1pPr>
            <a:lvl2pPr marL="914400" lvl="1" indent="-465645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Char char="–"/>
              <a:defRPr sz="3733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–"/>
              <a:defRPr sz="2667"/>
            </a:lvl4pPr>
            <a:lvl5pPr marL="2286000" lvl="4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»"/>
              <a:defRPr sz="2667"/>
            </a:lvl5pPr>
            <a:lvl6pPr marL="2743200" lvl="5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6pPr>
            <a:lvl7pPr marL="3200400" lvl="6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7pPr>
            <a:lvl8pPr marL="3657600" lvl="7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8pPr>
            <a:lvl9pPr marL="4114800" lvl="8" indent="-397954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9pPr>
          </a:lstStyle>
          <a:p>
            <a:endParaRPr/>
          </a:p>
        </p:txBody>
      </p:sp>
      <p:sp>
        <p:nvSpPr>
          <p:cNvPr id="333" name="Google Shape;333;p73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34" name="Google Shape;334;p7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5856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7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None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None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None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7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None/>
              <a:defRPr sz="1867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41" name="Google Shape;341;p7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7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746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5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7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7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846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垂直排列标题与文本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76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6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3" name="Google Shape;353;p7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8867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3" name="Google Shape;363;p4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3907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66" name="Google Shape;366;p1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67" name="Google Shape;367;p1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1532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70" name="Google Shape;370;p12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1744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4" name="Google Shape;374;p1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120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标题幻灯片">
  <p:cSld name="1_标题幻灯片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1" name="Google Shape;20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05901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8" name="Google Shape;378;p1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9" name="Google Shape;379;p1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2014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96404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85" name="Google Shape;385;p1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6" name="Google Shape;386;p12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24300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89" name="Google Shape;389;p13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8151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93" name="Google Shape;393;p1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4" name="Google Shape;394;p1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5" name="Google Shape;395;p1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3596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8" name="Google Shape;398;p13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7812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3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  <p:sp>
        <p:nvSpPr>
          <p:cNvPr id="401" name="Google Shape;401;p1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2" name="Google Shape;402;p13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05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52560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81271"/>
      </p:ext>
    </p:extLst>
  </p:cSld>
  <p:clrMapOvr>
    <a:masterClrMapping/>
  </p:clrMapOvr>
  <p:transition spd="slow" advTm="12737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080411"/>
      </p:ext>
    </p:extLst>
  </p:cSld>
  <p:clrMapOvr>
    <a:masterClrMapping/>
  </p:clrMapOvr>
  <p:transition spd="slow" advTm="12737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标题和内容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4095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763618"/>
      </p:ext>
    </p:extLst>
  </p:cSld>
  <p:clrMapOvr>
    <a:masterClrMapping/>
  </p:clrMapOvr>
  <p:transition spd="slow" advTm="12737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602005"/>
      </p:ext>
    </p:extLst>
  </p:cSld>
  <p:clrMapOvr>
    <a:masterClrMapping/>
  </p:clrMapOvr>
  <p:transition spd="slow" advTm="12737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88794"/>
      </p:ext>
    </p:extLst>
  </p:cSld>
  <p:clrMapOvr>
    <a:masterClrMapping/>
  </p:clrMapOvr>
  <p:transition spd="slow" advTm="12737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021776"/>
      </p:ext>
    </p:extLst>
  </p:cSld>
  <p:clrMapOvr>
    <a:masterClrMapping/>
  </p:clrMapOvr>
  <p:transition spd="slow" advTm="12737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371322"/>
      </p:ext>
    </p:extLst>
  </p:cSld>
  <p:clrMapOvr>
    <a:masterClrMapping/>
  </p:clrMapOvr>
  <p:transition spd="slow" advTm="12737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0741625"/>
      </p:ext>
    </p:extLst>
  </p:cSld>
  <p:clrMapOvr>
    <a:masterClrMapping/>
  </p:clrMapOvr>
  <p:transition spd="slow" advTm="12737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515124"/>
      </p:ext>
    </p:extLst>
  </p:cSld>
  <p:clrMapOvr>
    <a:masterClrMapping/>
  </p:clrMapOvr>
  <p:transition spd="slow" advTm="12737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500732"/>
      </p:ext>
    </p:extLst>
  </p:cSld>
  <p:clrMapOvr>
    <a:masterClrMapping/>
  </p:clrMapOvr>
  <p:transition spd="slow" advTm="12737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60520"/>
      </p:ext>
    </p:extLst>
  </p:cSld>
  <p:clrMapOvr>
    <a:masterClrMapping/>
  </p:clrMapOvr>
  <p:transition spd="slow" advTm="12737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3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节标题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1034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2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20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自定义版式">
  <p:cSld name="3_自定义版式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80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698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自定义版式">
  <p:cSld name="2_自定义版式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1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0" y="-27821"/>
            <a:ext cx="2538413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0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187297"/>
      </p:ext>
    </p:extLst>
  </p:cSld>
  <p:clrMapOvr>
    <a:masterClrMapping/>
  </p:clrMapOvr>
  <p:transition spd="slow" advTm="12737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2092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412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4438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372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7338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56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两栏内容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5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03174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29967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1180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651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6965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432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比较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5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6" name="Google Shape;226;p5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5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8" name="Google Shape;228;p5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67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仅标题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3939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空白">
  <p:cSld name="3_空白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853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0723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7"/>
              <a:buFont typeface="Calibri"/>
              <a:buNone/>
              <a:defRPr sz="5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554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7"/>
              <a:buFont typeface="Arial"/>
              <a:buChar char="•"/>
              <a:defRPr sz="42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645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3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95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50267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333"/>
              <a:buFont typeface="Arial"/>
              <a:buNone/>
              <a:defRPr sz="1333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33302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3FB761-B3F0-4EEF-A476-27C2809F41E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8A0BAA-A705-45A5-B4A0-0B5EB858F19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7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6" r:id="rId8"/>
    <p:sldLayoutId id="2147483717" r:id="rId9"/>
    <p:sldLayoutId id="2147483718" r:id="rId10"/>
    <p:sldLayoutId id="2147483719" r:id="rId11"/>
  </p:sldLayoutIdLst>
  <p:transition spd="slow" advTm="12737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30" y="-7374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46421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6" r:id="rId3"/>
    <p:sldLayoutId id="2147483727" r:id="rId4"/>
    <p:sldLayoutId id="2147483729" r:id="rId5"/>
  </p:sldLayoutIdLst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1861BF-276B-4CFD-8851-6A2BE50954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2023/10/5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C1CA6-1F32-4A00-88D7-4DC6D16416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字魂36号-正文宋楷" panose="020F0502020204030204"/>
                <a:ea typeface="字魂36号-正文宋楷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字魂36号-正文宋楷" panose="020F0502020204030204"/>
              <a:ea typeface="字魂36号-正文宋楷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20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4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0.xml"/><Relationship Id="rId6" Type="http://schemas.openxmlformats.org/officeDocument/2006/relationships/image" Target="../media/image48.png"/><Relationship Id="rId5" Type="http://schemas.openxmlformats.org/officeDocument/2006/relationships/image" Target="../media/image45.jp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49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826747"/>
            <a:ext cx="11220576" cy="59196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694" y="999928"/>
            <a:ext cx="10361468" cy="560067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862" y="3587226"/>
            <a:ext cx="2275493" cy="3558572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7526375" y="3632548"/>
            <a:ext cx="1969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方正稚艺简体" panose="03000509000000000000" pitchFamily="65" charset="-122"/>
                <a:ea typeface="方正稚艺简体" panose="03000509000000000000" pitchFamily="65" charset="-122"/>
                <a:cs typeface="Arial"/>
                <a:sym typeface="Arial"/>
              </a:rPr>
              <a:t>走人行道，靠路右边走</a:t>
            </a:r>
          </a:p>
        </p:txBody>
      </p:sp>
      <p:sp>
        <p:nvSpPr>
          <p:cNvPr id="15" name="Google Shape;1045;p15"/>
          <p:cNvSpPr/>
          <p:nvPr/>
        </p:nvSpPr>
        <p:spPr>
          <a:xfrm>
            <a:off x="1310694" y="1067191"/>
            <a:ext cx="5506666" cy="2396456"/>
          </a:xfrm>
          <a:prstGeom prst="wedgeRoundRectCallout">
            <a:avLst>
              <a:gd name="adj1" fmla="val 39707"/>
              <a:gd name="adj2" fmla="val 80074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Có cánh không biết bay</a:t>
            </a:r>
          </a:p>
          <a:p>
            <a:pPr lvl="0" algn="just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Chỉ quay như chong chóng</a:t>
            </a:r>
          </a:p>
          <a:p>
            <a:pPr lvl="0" algn="just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Làn gió xua cái nóng</a:t>
            </a:r>
          </a:p>
          <a:p>
            <a:pPr lvl="0" algn="just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Mất điện là hết quay</a:t>
            </a:r>
          </a:p>
          <a:p>
            <a:pPr lvl="0" algn="r">
              <a:buClr>
                <a:srgbClr val="000000"/>
              </a:buClr>
            </a:pPr>
            <a:r>
              <a:rPr lang="vi-VN" sz="3200" kern="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(Là cái gì)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12D438-CB2B-48AC-9E6C-F4D3448604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779" y="-52415"/>
            <a:ext cx="3840813" cy="1182727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E6A3C02-9B97-4175-AFD3-73E65AFD55A3}"/>
              </a:ext>
            </a:extLst>
          </p:cNvPr>
          <p:cNvGrpSpPr/>
          <p:nvPr/>
        </p:nvGrpSpPr>
        <p:grpSpPr>
          <a:xfrm>
            <a:off x="7213893" y="1219205"/>
            <a:ext cx="3960813" cy="1881703"/>
            <a:chOff x="4312920" y="2700338"/>
            <a:chExt cx="6823393" cy="3106102"/>
          </a:xfrm>
        </p:grpSpPr>
        <p:grpSp>
          <p:nvGrpSpPr>
            <p:cNvPr id="24" name="组合 6">
              <a:extLst>
                <a:ext uri="{FF2B5EF4-FFF2-40B4-BE49-F238E27FC236}">
                  <a16:creationId xmlns:a16="http://schemas.microsoft.com/office/drawing/2014/main" id="{F3DE2995-DE81-4861-BAAC-A107823719C9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26" name="矩形 5">
                <a:extLst>
                  <a:ext uri="{FF2B5EF4-FFF2-40B4-BE49-F238E27FC236}">
                    <a16:creationId xmlns:a16="http://schemas.microsoft.com/office/drawing/2014/main" id="{DB8BFACD-622B-4CFA-A8EB-4C5A5999CF1C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27" name="矩形 7">
                <a:extLst>
                  <a:ext uri="{FF2B5EF4-FFF2-40B4-BE49-F238E27FC236}">
                    <a16:creationId xmlns:a16="http://schemas.microsoft.com/office/drawing/2014/main" id="{750F9E37-9A5A-45E0-8CA3-0E49B06E1936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52A57B-9131-4380-9816-5CF768FE19A5}"/>
                </a:ext>
              </a:extLst>
            </p:cNvPr>
            <p:cNvSpPr txBox="1"/>
            <p:nvPr/>
          </p:nvSpPr>
          <p:spPr>
            <a:xfrm>
              <a:off x="5014913" y="3152923"/>
              <a:ext cx="5458474" cy="241698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Đáp</a:t>
              </a:r>
              <a:r>
                <a:rPr lang="en-US" sz="4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án</a:t>
              </a:r>
              <a:r>
                <a:rPr lang="en-US" sz="4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: 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Cái</a:t>
              </a:r>
              <a:r>
                <a:rPr lang="en-US" sz="4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quạt</a:t>
              </a:r>
              <a:r>
                <a:rPr lang="en-US" sz="4000" b="1" kern="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000" b="1" kern="0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điện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617E6E22-61FA-4C4B-949D-FC5CF74C61F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375" y="3473004"/>
            <a:ext cx="2862713" cy="28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43466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96433"/>
            <a:ext cx="5578475" cy="7509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335281"/>
            <a:ext cx="11729554" cy="64110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640" y="660400"/>
            <a:ext cx="10617200" cy="563880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20" y="4239425"/>
            <a:ext cx="1577614" cy="24671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9FC180E-E7C5-4481-A7A4-6914E2B78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465" y="863662"/>
            <a:ext cx="6507867" cy="488905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F037610-19FB-4781-B6C1-B65B4F6A850D}"/>
              </a:ext>
            </a:extLst>
          </p:cNvPr>
          <p:cNvSpPr txBox="1"/>
          <p:nvPr/>
        </p:nvSpPr>
        <p:spPr>
          <a:xfrm>
            <a:off x="1928344" y="1301704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Lồng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081AF-8EE5-4348-8B54-5A45F7ACE507}"/>
              </a:ext>
            </a:extLst>
          </p:cNvPr>
          <p:cNvSpPr txBox="1"/>
          <p:nvPr/>
        </p:nvSpPr>
        <p:spPr>
          <a:xfrm>
            <a:off x="1846447" y="2420838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4CF6CC-934C-4730-ABCC-F5D5AA47DF56}"/>
              </a:ext>
            </a:extLst>
          </p:cNvPr>
          <p:cNvSpPr txBox="1"/>
          <p:nvPr/>
        </p:nvSpPr>
        <p:spPr>
          <a:xfrm>
            <a:off x="1293467" y="3514807"/>
            <a:ext cx="26609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Các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nút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điều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khiển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F21CEC-6AF8-4340-87A9-B6B61F5BB2E7}"/>
              </a:ext>
            </a:extLst>
          </p:cNvPr>
          <p:cNvSpPr txBox="1"/>
          <p:nvPr/>
        </p:nvSpPr>
        <p:spPr>
          <a:xfrm>
            <a:off x="2216076" y="4959176"/>
            <a:ext cx="177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Đế</a:t>
            </a:r>
            <a:r>
              <a:rPr lang="en-US" sz="3200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7B9CCD-18C9-4497-A807-69501B256027}"/>
              </a:ext>
            </a:extLst>
          </p:cNvPr>
          <p:cNvSpPr txBox="1"/>
          <p:nvPr/>
        </p:nvSpPr>
        <p:spPr>
          <a:xfrm>
            <a:off x="9434615" y="1141318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Tuốc</a:t>
            </a:r>
            <a:r>
              <a:rPr lang="en-US" sz="3200" kern="0" noProof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noProof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năng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5FA6C93-A7CB-405F-87B6-B51044D309EA}"/>
              </a:ext>
            </a:extLst>
          </p:cNvPr>
          <p:cNvSpPr txBox="1"/>
          <p:nvPr/>
        </p:nvSpPr>
        <p:spPr>
          <a:xfrm>
            <a:off x="9434615" y="2297746"/>
            <a:ext cx="2267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Hộp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động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cơ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41310F-4C31-4B3D-A7D9-2636A5D18D90}"/>
              </a:ext>
            </a:extLst>
          </p:cNvPr>
          <p:cNvSpPr txBox="1"/>
          <p:nvPr/>
        </p:nvSpPr>
        <p:spPr>
          <a:xfrm>
            <a:off x="9149246" y="3514807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Thân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quạt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72A7E4A-9EF0-479C-A3A1-2E9367E0DC95}"/>
              </a:ext>
            </a:extLst>
          </p:cNvPr>
          <p:cNvSpPr txBox="1"/>
          <p:nvPr/>
        </p:nvSpPr>
        <p:spPr>
          <a:xfrm>
            <a:off x="9114718" y="4901380"/>
            <a:ext cx="22677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Dây</a:t>
            </a:r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nguồn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217276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  <p:bldP spid="32" grpId="0"/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223644"/>
            <a:ext cx="11749874" cy="6522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8880" y="1270000"/>
            <a:ext cx="10474960" cy="502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0AFA25-FBAE-416B-81A0-F1AA7B9059EB}"/>
              </a:ext>
            </a:extLst>
          </p:cNvPr>
          <p:cNvSpPr txBox="1"/>
          <p:nvPr/>
        </p:nvSpPr>
        <p:spPr>
          <a:xfrm>
            <a:off x="1300480" y="208213"/>
            <a:ext cx="9794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2. </a:t>
            </a:r>
            <a:r>
              <a:rPr lang="vi-VN" sz="3200" dirty="0"/>
              <a:t>Những mô tả nào sau đây tương ứng với bộ phận nào của quạt điện?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EB4C7-9DD5-42D9-8FAD-5383C3256C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246" y="1365096"/>
            <a:ext cx="8074090" cy="332661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D9F9CF-1DFA-4515-A294-13110B6AC25B}"/>
              </a:ext>
            </a:extLst>
          </p:cNvPr>
          <p:cNvGrpSpPr/>
          <p:nvPr/>
        </p:nvGrpSpPr>
        <p:grpSpPr>
          <a:xfrm>
            <a:off x="7871131" y="3340890"/>
            <a:ext cx="4320869" cy="3192491"/>
            <a:chOff x="465799" y="3405499"/>
            <a:chExt cx="4665577" cy="326645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249AE5F-C9F2-4EBE-B48F-6FC1B0281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B1DB5D-8228-43F8-A1D6-401D78CCCE2E}"/>
                </a:ext>
              </a:extLst>
            </p:cNvPr>
            <p:cNvSpPr txBox="1"/>
            <p:nvPr/>
          </p:nvSpPr>
          <p:spPr>
            <a:xfrm>
              <a:off x="1327073" y="3405499"/>
              <a:ext cx="3532514" cy="12281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444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24"/>
          <p:cNvSpPr/>
          <p:nvPr/>
        </p:nvSpPr>
        <p:spPr>
          <a:xfrm>
            <a:off x="1953306" y="1902678"/>
            <a:ext cx="8285387" cy="1265064"/>
          </a:xfrm>
          <a:prstGeom prst="flowChartAlternateProcess">
            <a:avLst/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Thực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hành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quan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tên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bộ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phận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chính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chiếc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quạt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điện</a:t>
            </a:r>
            <a:r>
              <a:rPr lang="en-US" sz="36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endParaRPr kumimoji="0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2" name="Google Shape;1234;p27">
            <a:extLst>
              <a:ext uri="{FF2B5EF4-FFF2-40B4-BE49-F238E27FC236}">
                <a16:creationId xmlns:a16="http://schemas.microsoft.com/office/drawing/2014/main" id="{C79D258B-A156-4A56-8E31-298FF603BF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0307" y="3287457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464C8602-0286-46CD-A93F-2BEC5E85C36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26971"/>
            <a:ext cx="2637692" cy="3428999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864430" y="1320943"/>
            <a:ext cx="7014436" cy="2147314"/>
            <a:chOff x="4312920" y="2700338"/>
            <a:chExt cx="6885907" cy="3106102"/>
          </a:xfrm>
        </p:grpSpPr>
        <p:grpSp>
          <p:nvGrpSpPr>
            <p:cNvPr id="7" name="组合 6"/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75434" y="2911884"/>
              <a:ext cx="6823393" cy="194095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nl-NL" sz="3600" b="1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 cùng bạn quan sát và gọi tên những bộ phận chính của một chiếc quạt điện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F2F61D-BB3B-476C-8EB2-F8D2A4110353}"/>
              </a:ext>
            </a:extLst>
          </p:cNvPr>
          <p:cNvGrpSpPr/>
          <p:nvPr/>
        </p:nvGrpSpPr>
        <p:grpSpPr>
          <a:xfrm>
            <a:off x="-365447" y="3342169"/>
            <a:ext cx="4564066" cy="2748347"/>
            <a:chOff x="203200" y="3859933"/>
            <a:chExt cx="4928176" cy="281201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94D7B3A-7D21-4030-B7F7-79232E325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799" y="4003780"/>
              <a:ext cx="4665577" cy="26681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DAAD2E-8AE6-419C-B449-41D8580464E8}"/>
                </a:ext>
              </a:extLst>
            </p:cNvPr>
            <p:cNvSpPr txBox="1"/>
            <p:nvPr/>
          </p:nvSpPr>
          <p:spPr>
            <a:xfrm>
              <a:off x="203200" y="3859933"/>
              <a:ext cx="4928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Thảo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luận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nhóm</a:t>
              </a:r>
              <a:r>
                <a:rPr kumimoji="0" lang="en-US" sz="3600" b="0" i="0" u="none" strike="noStrike" kern="1200" cap="none" spc="0" normalizeH="0" baseline="0" noProof="0" dirty="0">
                  <a:ln>
                    <a:solidFill>
                      <a:srgbClr val="C00000"/>
                    </a:solidFill>
                  </a:ln>
                  <a:solidFill>
                    <a:srgbClr val="E35A5D"/>
                  </a:solidFill>
                  <a:effectLst>
                    <a:glow rad="101600">
                      <a:srgbClr val="ED7D31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4</a:t>
              </a:r>
              <a:endParaRPr kumimoji="0" lang="en-US" sz="5400" b="0" i="0" u="none" strike="noStrike" kern="1200" cap="none" spc="0" normalizeH="0" baseline="0" noProof="0" dirty="0">
                <a:ln>
                  <a:solidFill>
                    <a:srgbClr val="C00000"/>
                  </a:solidFill>
                </a:ln>
                <a:solidFill>
                  <a:srgbClr val="E35A5D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8DF9EC2D-CD56-484A-8B91-B777F34F6DC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99" y="3670164"/>
            <a:ext cx="3331029" cy="333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2" name="Google Shape;100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" y="-7329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9" name="Google Shape;1009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0" name="Google Shape;1010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1" name="Google Shape;1011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57525" y="1114146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12" name="Google Shape;1012;p13"/>
          <p:cNvSpPr txBox="1"/>
          <p:nvPr/>
        </p:nvSpPr>
        <p:spPr>
          <a:xfrm>
            <a:off x="3331565" y="1347936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67"/>
              <a:buFont typeface="Arial"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019" name="Google Shape;1019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 rot="420713">
            <a:off x="8210538" y="2763596"/>
            <a:ext cx="1326145" cy="297239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0" name="Google Shape;1020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958337" y="3691544"/>
            <a:ext cx="1858273" cy="274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FA12A74-0DD3-4C9E-911F-5F883C2248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4141" y="2096433"/>
            <a:ext cx="5578475" cy="75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917A87-114A-4C7A-83D0-AF9A6CBC69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757" y="2031461"/>
            <a:ext cx="5444200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942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94" y="0"/>
            <a:ext cx="4176906" cy="4328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79CF75-0A1D-4923-9266-EF315229EAA4}"/>
              </a:ext>
            </a:extLst>
          </p:cNvPr>
          <p:cNvSpPr txBox="1"/>
          <p:nvPr/>
        </p:nvSpPr>
        <p:spPr>
          <a:xfrm>
            <a:off x="2394859" y="468086"/>
            <a:ext cx="9329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Cùng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đọc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bài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thơ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Cái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quạt</a:t>
            </a:r>
            <a:r>
              <a:rPr lang="en-US" sz="4400" dirty="0"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4400" dirty="0" err="1">
                <a:latin typeface="Pattaya" panose="00000500000000000000" pitchFamily="2" charset="-34"/>
                <a:cs typeface="Pattaya" panose="00000500000000000000" pitchFamily="2" charset="-34"/>
              </a:rPr>
              <a:t>điện</a:t>
            </a:r>
            <a:endParaRPr lang="en-US" sz="4400" dirty="0"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0E11903-2C2A-407D-8517-EBAD969D8AFA}"/>
              </a:ext>
            </a:extLst>
          </p:cNvPr>
          <p:cNvGrpSpPr/>
          <p:nvPr/>
        </p:nvGrpSpPr>
        <p:grpSpPr>
          <a:xfrm>
            <a:off x="2124994" y="1527298"/>
            <a:ext cx="8289258" cy="5040930"/>
            <a:chOff x="4312920" y="2700338"/>
            <a:chExt cx="7019449" cy="3106102"/>
          </a:xfrm>
        </p:grpSpPr>
        <p:grpSp>
          <p:nvGrpSpPr>
            <p:cNvPr id="16" name="组合 6">
              <a:extLst>
                <a:ext uri="{FF2B5EF4-FFF2-40B4-BE49-F238E27FC236}">
                  <a16:creationId xmlns:a16="http://schemas.microsoft.com/office/drawing/2014/main" id="{A2020C78-7C34-4641-8167-40B7A5DD6E64}"/>
                </a:ext>
              </a:extLst>
            </p:cNvPr>
            <p:cNvGrpSpPr/>
            <p:nvPr/>
          </p:nvGrpSpPr>
          <p:grpSpPr>
            <a:xfrm>
              <a:off x="4312920" y="2700338"/>
              <a:ext cx="6823393" cy="3106102"/>
              <a:chOff x="4312920" y="2438400"/>
              <a:chExt cx="6823393" cy="3368040"/>
            </a:xfrm>
          </p:grpSpPr>
          <p:sp>
            <p:nvSpPr>
              <p:cNvPr id="18" name="矩形 5">
                <a:extLst>
                  <a:ext uri="{FF2B5EF4-FFF2-40B4-BE49-F238E27FC236}">
                    <a16:creationId xmlns:a16="http://schemas.microsoft.com/office/drawing/2014/main" id="{3553A6D4-F3A3-4E98-8E19-B74E16E61FDE}"/>
                  </a:ext>
                </a:extLst>
              </p:cNvPr>
              <p:cNvSpPr/>
              <p:nvPr/>
            </p:nvSpPr>
            <p:spPr>
              <a:xfrm>
                <a:off x="4312920" y="2438400"/>
                <a:ext cx="6823393" cy="336804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  <p:sp>
            <p:nvSpPr>
              <p:cNvPr id="19" name="矩形 7">
                <a:extLst>
                  <a:ext uri="{FF2B5EF4-FFF2-40B4-BE49-F238E27FC236}">
                    <a16:creationId xmlns:a16="http://schemas.microsoft.com/office/drawing/2014/main" id="{00A30A77-345C-46CB-ABD7-AF7264A477EC}"/>
                  </a:ext>
                </a:extLst>
              </p:cNvPr>
              <p:cNvSpPr/>
              <p:nvPr/>
            </p:nvSpPr>
            <p:spPr>
              <a:xfrm>
                <a:off x="4508976" y="2535174"/>
                <a:ext cx="6431280" cy="3174492"/>
              </a:xfrm>
              <a:prstGeom prst="roundRect">
                <a:avLst/>
              </a:prstGeom>
              <a:noFill/>
              <a:ln w="38100">
                <a:solidFill>
                  <a:srgbClr val="FF6699"/>
                </a:solidFill>
                <a:prstDash val="sysDas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36号-正文宋楷" panose="020F0502020204030204"/>
                  <a:ea typeface="字魂36号-正文宋楷"/>
                  <a:cs typeface="+mn-ea"/>
                  <a:sym typeface="+mn-lt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239B60E-3D61-4D3A-A567-A0C1E9E537EA}"/>
                </a:ext>
              </a:extLst>
            </p:cNvPr>
            <p:cNvSpPr txBox="1"/>
            <p:nvPr/>
          </p:nvSpPr>
          <p:spPr>
            <a:xfrm>
              <a:off x="4901089" y="2929251"/>
              <a:ext cx="6431280" cy="2832565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Quay tít ngày đêm chẳng nghỉ ngơi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Xua tan nóng nực giúp cho đời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Không lo mỏi cánh, mòn bi trục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Chỉ muốn bình tâm, rạng nụ cười.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Nâng giấc ngủ sâu khi dưỡng sức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Đắp bồi sinh lực lúc trời oi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Nhắc ai bảo dưỡng, tra dầu mỡ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vi-VN" sz="33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Đừng để quạt hư bảo quạt tồi.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67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4DBA0-EE8D-414E-9652-7FF1263F9A44}"/>
              </a:ext>
            </a:extLst>
          </p:cNvPr>
          <p:cNvSpPr txBox="1"/>
          <p:nvPr/>
        </p:nvSpPr>
        <p:spPr>
          <a:xfrm>
            <a:off x="1740724" y="2875002"/>
            <a:ext cx="84097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iny" panose="02000903060500060000" pitchFamily="2" charset="0"/>
                <a:cs typeface="Arial"/>
                <a:sym typeface="Arial"/>
              </a:rPr>
              <a:t>TẠM BIỆT CÁC EM</a:t>
            </a:r>
          </a:p>
        </p:txBody>
      </p:sp>
      <p:pic>
        <p:nvPicPr>
          <p:cNvPr id="3" name="Picture 2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28606D83-DE0C-4992-A79B-09E8431F02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1251"/>
            <a:ext cx="2485292" cy="323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520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202649"/>
            <a:ext cx="9621520" cy="48266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4E267-6E4E-4F22-B207-957F179B1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4918" y="991705"/>
            <a:ext cx="3023878" cy="963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E64CD9-DF6C-454E-9906-55D09909AD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686" y="2344854"/>
            <a:ext cx="8949704" cy="1700931"/>
          </a:xfrm>
          <a:prstGeom prst="rect">
            <a:avLst/>
          </a:prstGeom>
        </p:spPr>
      </p:pic>
      <p:pic>
        <p:nvPicPr>
          <p:cNvPr id="24" name="图片 8">
            <a:extLst>
              <a:ext uri="{FF2B5EF4-FFF2-40B4-BE49-F238E27FC236}">
                <a16:creationId xmlns:a16="http://schemas.microsoft.com/office/drawing/2014/main" id="{C455A5B1-D805-4A2E-8E21-2DCCB5A5B5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79" y="3042032"/>
            <a:ext cx="2275493" cy="355857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7AA1C609-25FC-4E0D-B398-1B2A67437AD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3" y="3429000"/>
            <a:ext cx="2545582" cy="33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85740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826747"/>
            <a:ext cx="11220576" cy="5919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3200" y="1209040"/>
            <a:ext cx="9743440" cy="5090160"/>
          </a:xfrm>
          <a:prstGeom prst="rect">
            <a:avLst/>
          </a:prstGeom>
        </p:spPr>
      </p:pic>
      <p:pic>
        <p:nvPicPr>
          <p:cNvPr id="19" name="图片 8">
            <a:extLst>
              <a:ext uri="{FF2B5EF4-FFF2-40B4-BE49-F238E27FC236}">
                <a16:creationId xmlns:a16="http://schemas.microsoft.com/office/drawing/2014/main" id="{44B6190E-F2D0-482D-BA49-D3D49AF198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6560" y="3718398"/>
            <a:ext cx="1934741" cy="30256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37DAB80-9768-453F-8EF2-FA52DA5B7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3936" y="48588"/>
            <a:ext cx="4980864" cy="96325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9F9CA9D-08E6-457C-9F32-83A7FF4EE1CB}"/>
              </a:ext>
            </a:extLst>
          </p:cNvPr>
          <p:cNvGrpSpPr/>
          <p:nvPr/>
        </p:nvGrpSpPr>
        <p:grpSpPr>
          <a:xfrm>
            <a:off x="1058452" y="1034620"/>
            <a:ext cx="10158188" cy="1913881"/>
            <a:chOff x="1216001" y="1209039"/>
            <a:chExt cx="8604546" cy="191388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6839425-9785-48A4-BE55-F438FF779079}"/>
                </a:ext>
              </a:extLst>
            </p:cNvPr>
            <p:cNvSpPr txBox="1"/>
            <p:nvPr/>
          </p:nvSpPr>
          <p:spPr>
            <a:xfrm>
              <a:off x="2174240" y="1653920"/>
              <a:ext cx="76463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Nêu được tác dụng và mô tả được các bộ phận chính của quạt điện</a:t>
              </a:r>
              <a:endParaRPr lang="en-US" sz="3200" dirty="0"/>
            </a:p>
          </p:txBody>
        </p:sp>
        <p:pic>
          <p:nvPicPr>
            <p:cNvPr id="21" name="Google Shape;1161;p23">
              <a:extLst>
                <a:ext uri="{FF2B5EF4-FFF2-40B4-BE49-F238E27FC236}">
                  <a16:creationId xmlns:a16="http://schemas.microsoft.com/office/drawing/2014/main" id="{178FA99B-C90F-472A-9EDF-883DB7CC93D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D3D4CCE-5494-4D42-9647-DF03683460BB}"/>
              </a:ext>
            </a:extLst>
          </p:cNvPr>
          <p:cNvGrpSpPr/>
          <p:nvPr/>
        </p:nvGrpSpPr>
        <p:grpSpPr>
          <a:xfrm>
            <a:off x="998297" y="2388419"/>
            <a:ext cx="10905044" cy="1913881"/>
            <a:chOff x="1216001" y="1209039"/>
            <a:chExt cx="9237174" cy="191388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383EB6A-3FD7-4BC7-9FC5-38059BF8B76B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Nhận biết được một số loại quạt điện thông dụng.</a:t>
              </a:r>
              <a:endParaRPr lang="en-US" sz="3200" dirty="0"/>
            </a:p>
          </p:txBody>
        </p:sp>
        <p:pic>
          <p:nvPicPr>
            <p:cNvPr id="25" name="Google Shape;1161;p23">
              <a:extLst>
                <a:ext uri="{FF2B5EF4-FFF2-40B4-BE49-F238E27FC236}">
                  <a16:creationId xmlns:a16="http://schemas.microsoft.com/office/drawing/2014/main" id="{91EAA8AB-F6C7-4485-AD4C-55C223AF2663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AFB760-9EB3-4175-98E3-82C9FC3D8F85}"/>
              </a:ext>
            </a:extLst>
          </p:cNvPr>
          <p:cNvGrpSpPr/>
          <p:nvPr/>
        </p:nvGrpSpPr>
        <p:grpSpPr>
          <a:xfrm>
            <a:off x="1072229" y="3345359"/>
            <a:ext cx="10905044" cy="1913881"/>
            <a:chOff x="1216001" y="1209039"/>
            <a:chExt cx="9237174" cy="191388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5C99FC-2F65-42F3-8067-5BCD36116957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Xác định vị trí đặt quạt; bật, tắt, điều chỉnh được tốc độ quạt phù hợp với yêu cầu sử dụng.</a:t>
              </a:r>
              <a:endParaRPr lang="en-US" sz="3200" dirty="0"/>
            </a:p>
          </p:txBody>
        </p:sp>
        <p:pic>
          <p:nvPicPr>
            <p:cNvPr id="30" name="Google Shape;1161;p23">
              <a:extLst>
                <a:ext uri="{FF2B5EF4-FFF2-40B4-BE49-F238E27FC236}">
                  <a16:creationId xmlns:a16="http://schemas.microsoft.com/office/drawing/2014/main" id="{C522E012-634D-40B9-984F-41EED5BE622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E3CD6A-94A5-4C63-8E02-0EF53912FAE0}"/>
              </a:ext>
            </a:extLst>
          </p:cNvPr>
          <p:cNvGrpSpPr/>
          <p:nvPr/>
        </p:nvGrpSpPr>
        <p:grpSpPr>
          <a:xfrm>
            <a:off x="1037551" y="4699158"/>
            <a:ext cx="10905044" cy="1913881"/>
            <a:chOff x="1216001" y="1209039"/>
            <a:chExt cx="9237174" cy="191388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A297BA9-43E4-4036-83D4-C5E27715FF8A}"/>
                </a:ext>
              </a:extLst>
            </p:cNvPr>
            <p:cNvSpPr txBox="1"/>
            <p:nvPr/>
          </p:nvSpPr>
          <p:spPr>
            <a:xfrm>
              <a:off x="2174240" y="1653920"/>
              <a:ext cx="82789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/>
                <a:t>Nhận biết và phòng tránh được những tình huống mất an toàn khi sử dụng quạt điện.</a:t>
              </a:r>
              <a:endParaRPr lang="en-US" sz="3200" dirty="0"/>
            </a:p>
          </p:txBody>
        </p:sp>
        <p:pic>
          <p:nvPicPr>
            <p:cNvPr id="35" name="Google Shape;1161;p23">
              <a:extLst>
                <a:ext uri="{FF2B5EF4-FFF2-40B4-BE49-F238E27FC236}">
                  <a16:creationId xmlns:a16="http://schemas.microsoft.com/office/drawing/2014/main" id="{7FAB141B-5F30-47D5-A77F-705672A34BA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78832"/>
            <a:stretch/>
          </p:blipFill>
          <p:spPr>
            <a:xfrm>
              <a:off x="1216001" y="1209039"/>
              <a:ext cx="1144433" cy="1913881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5874988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303883" y="3256410"/>
            <a:ext cx="4077107" cy="317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E84B9-055E-400F-A98C-0BA7357F76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9885" y="1558410"/>
            <a:ext cx="7638950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93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9600" y="-1275523"/>
            <a:ext cx="812800" cy="8128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382228" y="305464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hình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1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và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biết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đang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sử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dụng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làm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kern="0" dirty="0" err="1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gì</a:t>
            </a:r>
            <a:r>
              <a:rPr lang="en-US" sz="3200" b="1" kern="0" dirty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4" name="Google Shape;974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2718" y="4377298"/>
            <a:ext cx="1244525" cy="2402939"/>
          </a:xfrm>
          <a:prstGeom prst="rect">
            <a:avLst/>
          </a:prstGeom>
          <a:noFill/>
          <a:ln>
            <a:noFill/>
          </a:ln>
        </p:spPr>
      </p:pic>
      <p:sp>
        <p:nvSpPr>
          <p:cNvPr id="979" name="Google Shape;979;p10"/>
          <p:cNvSpPr/>
          <p:nvPr/>
        </p:nvSpPr>
        <p:spPr>
          <a:xfrm>
            <a:off x="114816" y="2680883"/>
            <a:ext cx="5290303" cy="1589899"/>
          </a:xfrm>
          <a:prstGeom prst="wedgeRoundRectCallout">
            <a:avLst>
              <a:gd name="adj1" fmla="val -30026"/>
              <a:gd name="adj2" fmla="val 69759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Bạn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dùng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để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bớt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nóng</a:t>
            </a:r>
            <a:r>
              <a:rPr lang="en-US" sz="40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964D8-3FD8-480B-BE2A-B79DAFDBE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8042" y="1908182"/>
            <a:ext cx="4303078" cy="34733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" name="Google Shape;969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9224682" y="-659952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0" name="Google Shape;970;p10"/>
          <p:cNvPicPr preferRelativeResize="0"/>
          <p:nvPr/>
        </p:nvPicPr>
        <p:blipFill rotWithShape="1">
          <a:blip r:embed="rId3">
            <a:alphaModFix/>
          </a:blip>
          <a:srcRect l="2915" t="12037" r="70209" b="60370"/>
          <a:stretch/>
        </p:blipFill>
        <p:spPr>
          <a:xfrm>
            <a:off x="-584200" y="-361159"/>
            <a:ext cx="3276600" cy="18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10"/>
          <p:cNvPicPr preferRelativeResize="0"/>
          <p:nvPr/>
        </p:nvPicPr>
        <p:blipFill rotWithShape="1">
          <a:blip r:embed="rId4">
            <a:alphaModFix/>
          </a:blip>
          <a:srcRect t="80593"/>
          <a:stretch/>
        </p:blipFill>
        <p:spPr>
          <a:xfrm>
            <a:off x="0" y="5527040"/>
            <a:ext cx="12192000" cy="133096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10"/>
          <p:cNvSpPr/>
          <p:nvPr/>
        </p:nvSpPr>
        <p:spPr>
          <a:xfrm>
            <a:off x="1170063" y="54992"/>
            <a:ext cx="9851873" cy="1191771"/>
          </a:xfrm>
          <a:prstGeom prst="roundRect">
            <a:avLst>
              <a:gd name="adj" fmla="val 16667"/>
            </a:avLst>
          </a:prstGeom>
          <a:solidFill>
            <a:srgbClr val="E5F7B3"/>
          </a:solidFill>
          <a:ln w="38100" cap="sq" cmpd="sng">
            <a:solidFill>
              <a:schemeClr val="dk1">
                <a:alpha val="76862"/>
              </a:schemeClr>
            </a:solidFill>
            <a:prstDash val="lgDash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000000"/>
              </a:buClr>
            </a:pPr>
            <a:r>
              <a:rPr lang="vi-VN" sz="3200" b="1" kern="0">
                <a:solidFill>
                  <a:srgbClr val="244061"/>
                </a:solidFill>
                <a:latin typeface="Calibri"/>
                <a:ea typeface="Calibri"/>
                <a:cs typeface="Calibri"/>
                <a:sym typeface="Calibri"/>
              </a:rPr>
              <a:t>Em hãy sắp xếp các thẻ tên dưới đây tương ứng với mỗi loại quạt trong hình 2. 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24406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C6D28-D174-440A-A35E-D6FB87CEA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2228" y="2388048"/>
            <a:ext cx="9718993" cy="277685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3CCF3B-C547-446C-8B96-A892154F8AAC}"/>
              </a:ext>
            </a:extLst>
          </p:cNvPr>
          <p:cNvSpPr/>
          <p:nvPr/>
        </p:nvSpPr>
        <p:spPr>
          <a:xfrm>
            <a:off x="371308" y="1649311"/>
            <a:ext cx="2021840" cy="6546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hộp</a:t>
            </a:r>
            <a:endParaRPr lang="en-US" sz="32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C4C6F2F-E621-46B7-9ACC-11EA9A4327BB}"/>
              </a:ext>
            </a:extLst>
          </p:cNvPr>
          <p:cNvSpPr/>
          <p:nvPr/>
        </p:nvSpPr>
        <p:spPr>
          <a:xfrm>
            <a:off x="2895600" y="1659213"/>
            <a:ext cx="2021840" cy="65468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trần</a:t>
            </a:r>
            <a:endParaRPr lang="en-US" sz="32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60696F5-6F36-43C1-B054-E1A67F511C7F}"/>
              </a:ext>
            </a:extLst>
          </p:cNvPr>
          <p:cNvSpPr/>
          <p:nvPr/>
        </p:nvSpPr>
        <p:spPr>
          <a:xfrm>
            <a:off x="5831560" y="1531141"/>
            <a:ext cx="1976400" cy="84249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Quạt</a:t>
            </a:r>
            <a:r>
              <a:rPr lang="en-US" sz="2800" dirty="0"/>
              <a:t> </a:t>
            </a:r>
            <a:r>
              <a:rPr lang="en-US" sz="2800" dirty="0" err="1"/>
              <a:t>treo</a:t>
            </a:r>
            <a:r>
              <a:rPr lang="en-US" sz="2800" dirty="0"/>
              <a:t> </a:t>
            </a:r>
            <a:r>
              <a:rPr lang="en-US" sz="2800" dirty="0" err="1"/>
              <a:t>tường</a:t>
            </a:r>
            <a:endParaRPr lang="en-US" sz="28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2EDE21-16A8-409E-8CD3-073194599C39}"/>
              </a:ext>
            </a:extLst>
          </p:cNvPr>
          <p:cNvSpPr/>
          <p:nvPr/>
        </p:nvSpPr>
        <p:spPr>
          <a:xfrm>
            <a:off x="8722081" y="1763805"/>
            <a:ext cx="1976399" cy="62424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Quạt</a:t>
            </a:r>
            <a:r>
              <a:rPr lang="en-US" sz="3200" dirty="0"/>
              <a:t> </a:t>
            </a:r>
            <a:r>
              <a:rPr lang="en-US" sz="3200" dirty="0" err="1"/>
              <a:t>bàn</a:t>
            </a:r>
            <a:endParaRPr lang="en-US" sz="3200" dirty="0"/>
          </a:p>
        </p:txBody>
      </p:sp>
      <p:sp>
        <p:nvSpPr>
          <p:cNvPr id="16" name="Google Shape;1213;p26">
            <a:extLst>
              <a:ext uri="{FF2B5EF4-FFF2-40B4-BE49-F238E27FC236}">
                <a16:creationId xmlns:a16="http://schemas.microsoft.com/office/drawing/2014/main" id="{3CF5F6BB-F8C0-4B68-89DA-10C436DF39A9}"/>
              </a:ext>
            </a:extLst>
          </p:cNvPr>
          <p:cNvSpPr/>
          <p:nvPr/>
        </p:nvSpPr>
        <p:spPr>
          <a:xfrm>
            <a:off x="1757679" y="5825833"/>
            <a:ext cx="9702801" cy="947005"/>
          </a:xfrm>
          <a:prstGeom prst="wedgeRoundRectCallout">
            <a:avLst>
              <a:gd name="adj1" fmla="val -34222"/>
              <a:gd name="adj2" fmla="val -91293"/>
              <a:gd name="adj3" fmla="val 16667"/>
            </a:avLst>
          </a:prstGeom>
          <a:solidFill>
            <a:schemeClr val="lt1"/>
          </a:solidFill>
          <a:ln w="38100" cap="flat" cmpd="sng">
            <a:solidFill>
              <a:srgbClr val="FF0000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Clr>
                <a:srgbClr val="000000"/>
              </a:buClr>
            </a:pP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hãy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kiểu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dáng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trên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nêu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vị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trí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lắp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đặt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của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mỗi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loại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quạt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điện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trong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gia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kern="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đình</a:t>
            </a:r>
            <a:r>
              <a:rPr lang="en-US" sz="32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69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1.25E-6 0.00024 C 0.00221 0.00741 0.00352 0.01621 0.00664 0.02269 C 0.03138 0.07408 0.06966 0.0875 0.10508 0.10278 C 0.13802 0.11713 0.17214 0.11991 0.20534 0.13056 C 0.24115 0.1419 0.27656 0.15672 0.31237 0.16899 C 0.3457 0.18056 0.37943 0.1882 0.4125 0.20139 C 0.45886 0.21945 0.50469 0.24213 0.55078 0.26274 C 0.62748 0.29723 0.52552 0.25 0.61719 0.30602 L 0.6349 0.31667 C 0.6388 0.31899 0.64284 0.32014 0.64662 0.32292 C 0.66458 0.33473 0.65104 0.33056 0.66445 0.33357 C 0.66823 0.3382 0.67253 0.34422 0.67708 0.34584 C 0.68112 0.34723 0.68555 0.34676 0.68971 0.34723 C 0.69909 0.35162 0.68464 0.34491 0.70404 0.35672 C 0.70703 0.35857 0.70573 0.35741 0.70833 0.35996 " pathEditMode="relative" rAng="0" ptsTypes="AAAAAAAAAAAAAA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17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33333E-6 L -2.70833E-6 0.00023 C -0.00052 0.0125 -0.00052 0.02639 -0.0013 0.03889 C -0.00221 0.05023 -0.00351 0.06088 -0.00521 0.0713 C -0.01263 0.11945 -0.01367 0.11412 -0.02239 0.15741 C -0.0263 0.17778 -0.03073 0.19792 -0.03411 0.21945 C -0.03698 0.2382 -0.03984 0.25718 -0.04271 0.2757 C -0.04375 0.28195 -0.04453 0.28866 -0.04583 0.29445 C -0.047 0.30023 -0.04843 0.30556 -0.04948 0.31158 C -0.05104 0.31875 -0.05169 0.32848 -0.0539 0.33403 C -0.06028 0.35023 -0.07461 0.35 -0.07461 0.37547 L -0.07461 0.40394 " pathEditMode="relative" rAng="0" ptsTypes="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4.79167E-6 0.00023 C 0.00079 0.0037 0.00183 0.00764 0.00261 0.0125 C 0.0043 0.02292 0.00495 0.03843 0.00639 0.04861 C 0.00743 0.05903 0.00873 0.06875 0.01003 0.0787 C 0.01055 0.08264 0.01107 0.08657 0.01198 0.08982 C 0.02344 0.13889 0.01498 0.09838 0.02891 0.14861 C 0.03165 0.1588 0.03855 0.18958 0.04115 0.20232 C 0.04362 0.2162 0.04701 0.2294 0.04857 0.24375 C 0.04909 0.25 0.04974 0.25648 0.0504 0.2625 C 0.05066 0.26759 0.05105 0.27222 0.05131 0.27708 C 0.0517 0.28056 0.05196 0.28449 0.05222 0.28796 C 0.05274 0.30949 0.05209 0.33148 0.05326 0.35301 C 0.05339 0.35602 0.05508 0.35833 0.05599 0.36088 C 0.05639 0.3625 0.05639 0.36435 0.05704 0.36574 C 0.05886 0.37083 0.06029 0.37755 0.06355 0.38009 C 0.07136 0.38588 0.06771 0.38357 0.07409 0.38681 " pathEditMode="relative" rAng="0" ptsTypes="AAAAAAAAAAAAAAA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L -4.16667E-6 0.00023 C -0.0125 0.01527 -0.02643 0.02453 -0.03671 0.04629 C -0.04843 0.07199 -0.0539 0.1118 -0.0651 0.13912 C -0.08776 0.19351 -0.09466 0.21365 -0.1194 0.25995 C -0.12474 0.26967 -0.13046 0.27754 -0.13606 0.28634 C -0.13658 0.28842 -0.13671 0.29143 -0.13763 0.29213 C -0.14336 0.29699 -0.14947 0.29722 -0.15494 0.30162 C -0.16237 0.30764 -0.16888 0.31851 -0.1763 0.3243 C -0.18268 0.32916 -0.18958 0.33032 -0.19596 0.33356 C -0.21132 0.34236 -0.22617 0.35578 -0.24166 0.36041 L -0.26783 0.36782 C -0.27226 0.36875 -0.28684 0.37106 -0.29062 0.37129 C -0.29622 0.37407 -0.30195 0.37523 -0.30729 0.37893 C -0.32382 0.39097 -0.31145 0.39236 -0.32304 0.38889 C -0.34283 0.39097 -0.33307 0.39097 -0.35182 0.39097 " pathEditMode="relative" rAng="0" ptsTypes="AAAAAAAAAAAAAA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91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6" name="Google Shape;1156;p23"/>
          <p:cNvPicPr preferRelativeResize="0"/>
          <p:nvPr/>
        </p:nvPicPr>
        <p:blipFill rotWithShape="1">
          <a:blip r:embed="rId3">
            <a:alphaModFix/>
          </a:blip>
          <a:srcRect t="27083" b="45000"/>
          <a:stretch/>
        </p:blipFill>
        <p:spPr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5094" y="0"/>
            <a:ext cx="4176906" cy="4328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0" y="1900851"/>
            <a:ext cx="10081625" cy="4380777"/>
            <a:chOff x="299504" y="1991447"/>
            <a:chExt cx="10081625" cy="4380777"/>
          </a:xfrm>
        </p:grpSpPr>
        <p:pic>
          <p:nvPicPr>
            <p:cNvPr id="1159" name="Google Shape;1159;p23"/>
            <p:cNvPicPr preferRelativeResize="0"/>
            <p:nvPr/>
          </p:nvPicPr>
          <p:blipFill rotWithShape="1">
            <a:blip r:embed="rId5">
              <a:alphaModFix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99504" y="1991447"/>
              <a:ext cx="10081625" cy="43807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0" name="Google Shape;1160;p23"/>
            <p:cNvSpPr/>
            <p:nvPr/>
          </p:nvSpPr>
          <p:spPr>
            <a:xfrm>
              <a:off x="614464" y="2033072"/>
              <a:ext cx="8849359" cy="33239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+mj-lt"/>
                  <a:ea typeface="Times New Roman" panose="02020603050405020304" pitchFamily="18" charset="0"/>
                </a:rPr>
                <a:t>Quạt điện tạo ra gió, giúp làm mát. Quạt điện có nhiều loại với nhiều kiểu dáng khác nhau. </a:t>
              </a:r>
            </a:p>
            <a:p>
              <a:pPr marL="742950" marR="0" lvl="1" indent="-28575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2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2800" i="1" dirty="0">
                  <a:effectLst/>
                  <a:latin typeface="+mj-lt"/>
                  <a:ea typeface="Times New Roman" panose="02020603050405020304" pitchFamily="18" charset="0"/>
                </a:rPr>
                <a:t>Ngoài ra, những chiếc quạt  có kiểu dáng đẹp còn được dùng trang trí cho không gian phòng khách (phòng ăn, phòng ngủ,… thêm sang trọng.</a:t>
              </a:r>
              <a:endParaRPr kumimoji="0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1161" name="Google Shape;1161;p23"/>
          <p:cNvPicPr preferRelativeResize="0"/>
          <p:nvPr/>
        </p:nvPicPr>
        <p:blipFill rotWithShape="1">
          <a:blip r:embed="rId7">
            <a:alphaModFix/>
          </a:blip>
          <a:srcRect r="78832"/>
          <a:stretch/>
        </p:blipFill>
        <p:spPr>
          <a:xfrm>
            <a:off x="-209825" y="-68350"/>
            <a:ext cx="1124225" cy="153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2" name="Google Shape;1162;p23"/>
          <p:cNvPicPr preferRelativeResize="0"/>
          <p:nvPr/>
        </p:nvPicPr>
        <p:blipFill rotWithShape="1">
          <a:blip r:embed="rId7">
            <a:alphaModFix/>
          </a:blip>
          <a:srcRect l="20745"/>
          <a:stretch/>
        </p:blipFill>
        <p:spPr>
          <a:xfrm>
            <a:off x="914400" y="-208076"/>
            <a:ext cx="4209190" cy="153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fan, device&#10;&#10;Description automatically generated">
            <a:extLst>
              <a:ext uri="{FF2B5EF4-FFF2-40B4-BE49-F238E27FC236}">
                <a16:creationId xmlns:a16="http://schemas.microsoft.com/office/drawing/2014/main" id="{0E5695F9-3F42-4A31-AD3F-CCCC2295FAA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86" y="2496434"/>
            <a:ext cx="3853543" cy="38535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" name="Google Shape;1075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8" name="Google Shape;1078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40265" y="3203732"/>
            <a:ext cx="2613610" cy="3282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FBF857-08C6-41C0-9CF2-45E833047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539" y="1702704"/>
            <a:ext cx="10077561" cy="2578832"/>
          </a:xfrm>
          <a:prstGeom prst="rect">
            <a:avLst/>
          </a:prstGeom>
        </p:spPr>
      </p:pic>
      <p:pic>
        <p:nvPicPr>
          <p:cNvPr id="4" name="Picture 3" descr="A tennis racket with a ball&#10;&#10;Description automatically generated with low confidence">
            <a:extLst>
              <a:ext uri="{FF2B5EF4-FFF2-40B4-BE49-F238E27FC236}">
                <a16:creationId xmlns:a16="http://schemas.microsoft.com/office/drawing/2014/main" id="{E33E1A9A-48EE-4B7C-B112-7572C61E87E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654" y="2678975"/>
            <a:ext cx="3214635" cy="417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09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98" y="203200"/>
            <a:ext cx="11220576" cy="665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CF93C-ACC5-4C17-9393-A2184AC67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8338" y="1340437"/>
            <a:ext cx="9743440" cy="53774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9F8849-6559-4D86-A576-B9CD401702B3}"/>
              </a:ext>
            </a:extLst>
          </p:cNvPr>
          <p:cNvSpPr txBox="1"/>
          <p:nvPr/>
        </p:nvSpPr>
        <p:spPr>
          <a:xfrm>
            <a:off x="1910080" y="140109"/>
            <a:ext cx="9011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hãy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 tên các bộ phận tương ứng của quạt điện theo bảng dưới đây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5DE6C-4388-49F6-B9DA-A0E18C52B2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2957" y="1416523"/>
            <a:ext cx="8543925" cy="1466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C0176-637A-47BA-BCB3-7BAC7641B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57" y="2820282"/>
            <a:ext cx="5374640" cy="40377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02C012B-B5AC-40D1-9AF2-A9BF6CC9A3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1574" y="3115299"/>
            <a:ext cx="3697959" cy="300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396479"/>
      </p:ext>
    </p:extLst>
  </p:cSld>
  <p:clrMapOvr>
    <a:masterClrMapping/>
  </p:clrMapOvr>
  <p:transition spd="slow" advTm="1273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kcrjo3s">
      <a:majorFont>
        <a:latin typeface="字魂36号-正文宋楷" panose="020F0302020204030204"/>
        <a:ea typeface="字魂36号-正文宋楷"/>
        <a:cs typeface=""/>
      </a:majorFont>
      <a:minorFont>
        <a:latin typeface="字魂36号-正文宋楷" panose="020F0502020204030204"/>
        <a:ea typeface="字魂36号-正文宋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462</Words>
  <Application>Microsoft Office PowerPoint</Application>
  <PresentationFormat>Widescreen</PresentationFormat>
  <Paragraphs>64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Coiny</vt:lpstr>
      <vt:lpstr>等线</vt:lpstr>
      <vt:lpstr>Georgia</vt:lpstr>
      <vt:lpstr>Pattaya</vt:lpstr>
      <vt:lpstr>Times New Roman</vt:lpstr>
      <vt:lpstr>字魂36号-正文宋楷</vt:lpstr>
      <vt:lpstr>方正稚艺简体</vt:lpstr>
      <vt:lpstr>Office 主题​​</vt:lpstr>
      <vt:lpstr>2_Office 主题​​</vt:lpstr>
      <vt:lpstr>1_Simple Light</vt:lpstr>
      <vt:lpstr>1_Office 主题</vt:lpstr>
      <vt:lpstr>3_Office 主题​​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60</cp:revision>
  <dcterms:created xsi:type="dcterms:W3CDTF">2022-07-17T05:49:10Z</dcterms:created>
  <dcterms:modified xsi:type="dcterms:W3CDTF">2023-10-05T00:51:18Z</dcterms:modified>
</cp:coreProperties>
</file>