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22"/>
  </p:notesMasterIdLst>
  <p:sldIdLst>
    <p:sldId id="264" r:id="rId6"/>
    <p:sldId id="289" r:id="rId7"/>
    <p:sldId id="266" r:id="rId8"/>
    <p:sldId id="283" r:id="rId9"/>
    <p:sldId id="258" r:id="rId10"/>
    <p:sldId id="284" r:id="rId11"/>
    <p:sldId id="285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90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3300"/>
    <a:srgbClr val="CCECFF"/>
    <a:srgbClr val="FFFFCC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1281" autoAdjust="0"/>
  </p:normalViewPr>
  <p:slideViewPr>
    <p:cSldViewPr snapToGrid="0">
      <p:cViewPr varScale="1">
        <p:scale>
          <a:sx n="60" d="100"/>
          <a:sy n="60" d="100"/>
        </p:scale>
        <p:origin x="4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36070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66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16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bay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9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93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baseline="0" dirty="0"/>
          </a:p>
          <a:p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endParaRPr lang="en-US" baseline="0" dirty="0"/>
          </a:p>
          <a:p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cuối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8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Đ/S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6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6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8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5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0F518-02DA-4AB3-A903-37A02954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5C3725-AC60-4F91-8C75-62F7373C9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73A7EC-4867-4A55-BFBD-0C32B984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124CE6-EAA6-4D64-9B9B-19006765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A6101A-18BA-41F0-979D-A9ED02AF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BFF83-FCBA-4792-A3D4-81F5E4F5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6913DB-E681-4EC1-9B25-EF04FF37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C2E018-E2AD-47B1-B0D5-E2C9714A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4B2B8A-D2C4-4F5C-A30D-BA93DFF5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EFBE5-5C1B-4934-BD95-485CF028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40F75-9586-4B6A-9218-22BD57B7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37AF66-1318-44F7-A567-F685106F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30986-AD36-4B45-9FF7-AE661E8E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51433-6154-4E3D-ADD5-D1A65FDB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BFE095-8D01-4D43-AB00-8551002C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8B694-3967-4281-84FD-0A816ECF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99A9B9-0B65-422D-BC49-23F751F73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1FD93-2275-46D2-BDC9-7EF86E24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D8C81E-6122-4670-9DA3-ABB84B37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CDD3A6-0EE0-4480-A1B1-EB157C76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F660F0-D8DE-4C9B-962A-1E786DA0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1A232-4BC8-4F05-A2B2-0F2EC0CB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4054C2-7459-471A-B657-F3A3AB4B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E1EFC2-D304-4B1C-8480-F7DA28DC6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E7F874-00C5-4911-B2C9-9E4487E2D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4D7B2F-C4AD-4AB8-826B-43AE777C2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6071C0-94BA-4EBA-B7E5-31038F63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2F1EDA-C997-4C07-81DA-49A25866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0A51DA-F540-4CB1-B631-18B17B6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9FD24-C5C3-45C1-A863-D3499FE2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71906A-54F6-46EC-986A-C80E0E1D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4B7F0A-FBFF-4D0C-85DB-CF2CF1BF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26C04D-D296-4024-B4B3-1B38FA2E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390FD3-4C58-48F7-8462-4F0E1C23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8D6D25-C3C4-4E8F-A512-78D08A08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9BFA70-7890-4D38-B527-1A1295D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56D12-D426-40BD-982A-F805204B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732EC9-7C75-43B0-B125-BE1E2BECF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5C597B-9BD2-46D7-A679-6998BF584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69756-3DF8-4872-A666-EFFA19B3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466FA6-8B38-4462-BEC5-8FB8483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274D11-8F7B-41C4-A363-D562F9B9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D46C4-8B36-40F7-92B7-399FF23C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729440-972E-4FEC-9976-99D9D589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EEDFAB-E90B-4F49-B483-D8DFC1687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96C89D-3133-4722-9C9C-DAB0B39D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456A5-811F-4C84-8B4F-8445A6DD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0E23BE-16F6-4FEC-8C45-D6F25DD4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621A1-D0C8-4F8A-92B2-4D2B2B32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D89EBE-2A6A-4CF9-A288-A2F9749D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1FE291-DB11-4622-8AD5-9E6A99E1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E74D20-4C74-4971-B256-49EEEC9F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56BED9-107E-4C8C-9A93-38EEAC14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BE657B-08AE-4943-A159-9FAB6BBB8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16D504-8CB9-4F1D-B04E-8A1BE9B68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756371-643D-4F2A-AFEF-B6263CD5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FD93C7-678C-4D6F-9EF4-B21ACF9F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75CDF-5125-409F-A2CD-20CC8BC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29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76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44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76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19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9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6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06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02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5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22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0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22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47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7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1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25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966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054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28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683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4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385891-BD90-4CBC-8E15-D9517005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5AD9C5-5E3E-428D-9C02-719572B8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EBA8B-3746-4A50-9269-D1971A368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B33E8-4C13-4CAE-9F65-91CC456A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B0E85-AEAC-4F27-B48E-10BEA7B5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slide" Target="slide9.xml"/><Relationship Id="rId5" Type="http://schemas.openxmlformats.org/officeDocument/2006/relationships/audio" Target="../media/audio3.wav"/><Relationship Id="rId15" Type="http://schemas.openxmlformats.org/officeDocument/2006/relationships/image" Target="../media/image48.pn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4.png"/><Relationship Id="rId1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jpeg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41.png"/><Relationship Id="rId5" Type="http://schemas.openxmlformats.org/officeDocument/2006/relationships/image" Target="../media/image42.png"/><Relationship Id="rId15" Type="http://schemas.microsoft.com/office/2007/relationships/hdphoto" Target="../media/hdphoto7.wdp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jpeg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41.png"/><Relationship Id="rId5" Type="http://schemas.openxmlformats.org/officeDocument/2006/relationships/image" Target="../media/image42.png"/><Relationship Id="rId15" Type="http://schemas.microsoft.com/office/2007/relationships/hdphoto" Target="../media/hdphoto8.wdp"/><Relationship Id="rId10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1.png"/><Relationship Id="rId7" Type="http://schemas.openxmlformats.org/officeDocument/2006/relationships/image" Target="../media/image47.jpeg"/><Relationship Id="rId12" Type="http://schemas.microsoft.com/office/2007/relationships/hdphoto" Target="../media/hdphoto9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5.png"/><Relationship Id="rId5" Type="http://schemas.openxmlformats.org/officeDocument/2006/relationships/image" Target="../media/image41.png"/><Relationship Id="rId10" Type="http://schemas.openxmlformats.org/officeDocument/2006/relationships/slide" Target="slide9.xml"/><Relationship Id="rId4" Type="http://schemas.openxmlformats.org/officeDocument/2006/relationships/image" Target="../media/image40.jpe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10" Type="http://schemas.openxmlformats.org/officeDocument/2006/relationships/image" Target="../media/image2.emf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1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9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slide" Target="slide10.xml"/><Relationship Id="rId4" Type="http://schemas.openxmlformats.org/officeDocument/2006/relationships/image" Target="../media/image36.jpeg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61578" y="2298081"/>
            <a:ext cx="11971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4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5293531" y="4033545"/>
            <a:ext cx="1926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2)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246213" y="5001441"/>
            <a:ext cx="5999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trang 77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698174" y="673672"/>
            <a:ext cx="111807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NGỌC LÂM </a:t>
            </a:r>
          </a:p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LỚP 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2139940" y="108391"/>
            <a:ext cx="8494375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+ 12 =  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95538" y="33054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31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00888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22320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21 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4890069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104383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22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77964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59939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32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922752" y="1904796"/>
            <a:ext cx="2297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1072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318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0050" y="2376402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150858" y="919541"/>
            <a:ext cx="681119" cy="59594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4167" l="803" r="100000">
                        <a14:foregroundMark x1="37615" y1="12778" x2="39679" y2="18889"/>
                        <a14:backgroundMark x1="6863" y1="8703" x2="6863" y2="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92" y="2284897"/>
            <a:ext cx="2122227" cy="26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40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3448050" y="5466"/>
            <a:ext cx="5442052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23 + 17 = ?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93446" y="50187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40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024" y="389334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8766" y="41076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30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754" y="3069305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69496" y="3283619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50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598" y="566410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619246" y="57943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41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51748" y="1924692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054" y="48205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36094" y="2536025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167" l="803" r="100000">
                        <a14:foregroundMark x1="37615" y1="12778" x2="39679" y2="1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55" y="1963193"/>
            <a:ext cx="1962177" cy="24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37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1699660" y="5466"/>
            <a:ext cx="824444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Mai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bi, Minh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88058" y="5886028"/>
            <a:ext cx="4439194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636" y="3929066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3378" y="4143380"/>
            <a:ext cx="446938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2026" y="481024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79768" y="5024562"/>
            <a:ext cx="447299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43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660" y="3099054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67402" y="3313368"/>
            <a:ext cx="4485358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34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6360" y="196041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666" y="568777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30706" y="257174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596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167" l="803" r="100000">
                        <a14:foregroundMark x1="37615" y1="12778" x2="39679" y2="1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92" y="2284897"/>
            <a:ext cx="2122227" cy="26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706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3"/>
          <a:srcRect l="2343" t="2513" r="1562"/>
          <a:stretch>
            <a:fillRect/>
          </a:stretch>
        </p:blipFill>
        <p:spPr>
          <a:xfrm flipH="1">
            <a:off x="0" y="28136"/>
            <a:ext cx="1216152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6970" y="3143249"/>
            <a:ext cx="5401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hoạch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xong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Cảm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nhé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729215" y="541112"/>
            <a:ext cx="2563400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iga-520x384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-133350"/>
            <a:ext cx="12192000" cy="69913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5162" y="714151"/>
            <a:ext cx="2571768" cy="1489035"/>
            <a:chOff x="3387886" y="1857364"/>
            <a:chExt cx="2571768" cy="1489035"/>
          </a:xfrm>
        </p:grpSpPr>
        <p:pic>
          <p:nvPicPr>
            <p:cNvPr id="7" name="Picture 6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4964" y="141336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055" y="1428531"/>
            <a:ext cx="212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 descr="ee376867b6edb2b7f8a1c93f2ceb4b1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44" y="2788254"/>
            <a:ext cx="1008000" cy="100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3875" y="3029607"/>
            <a:ext cx="211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nút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9048" y="382767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9048" y="4625743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9048" y="5452839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072" y="6265710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9445" y="3029607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chủ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 descr="images (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3395423" y="4625742"/>
            <a:ext cx="607500" cy="648000"/>
          </a:xfrm>
          <a:prstGeom prst="rect">
            <a:avLst/>
          </a:prstGeom>
        </p:spPr>
      </p:pic>
      <p:pic>
        <p:nvPicPr>
          <p:cNvPr id="19" name="Picture 18" descr="images (7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246" y="5381400"/>
            <a:ext cx="792000" cy="792000"/>
          </a:xfrm>
          <a:prstGeom prst="rect">
            <a:avLst/>
          </a:prstGeom>
        </p:spPr>
      </p:pic>
      <p:pic>
        <p:nvPicPr>
          <p:cNvPr id="20" name="Picture 19" descr="images (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3342446" y="3771402"/>
            <a:ext cx="648000" cy="648000"/>
          </a:xfrm>
          <a:prstGeom prst="rect">
            <a:avLst/>
          </a:prstGeom>
        </p:spPr>
      </p:pic>
      <p:pic>
        <p:nvPicPr>
          <p:cNvPr id="21" name="Picture 20" descr="images (5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3275708" y="6115374"/>
            <a:ext cx="720000" cy="72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09379" y="3899113"/>
            <a:ext cx="407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940" y="4697181"/>
            <a:ext cx="438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7941" y="5452839"/>
            <a:ext cx="242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1527" y="6265710"/>
            <a:ext cx="298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thoát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8" descr="images (10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41304" r="4348" b="7471"/>
          <a:stretch>
            <a:fillRect/>
          </a:stretch>
        </p:blipFill>
        <p:spPr>
          <a:xfrm>
            <a:off x="5381620" y="0"/>
            <a:ext cx="1785950" cy="9286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1996" y="2029269"/>
            <a:ext cx="764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chuột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" name="Picture 32" descr="tải xuống (6)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5156" l="1563" r="90625">
                        <a14:foregroundMark x1="42188" y1="50781" x2="82813" y2="53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9900" y="591450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67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680" y="432087"/>
            <a:ext cx="605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5569-27AC-4AAE-9B4D-5CF6D1124494}"/>
              </a:ext>
            </a:extLst>
          </p:cNvPr>
          <p:cNvSpPr txBox="1"/>
          <p:nvPr/>
        </p:nvSpPr>
        <p:spPr>
          <a:xfrm>
            <a:off x="842963" y="1498240"/>
            <a:ext cx="10729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đặt tính rồi tính phép cộng (có nhớ) số có hai chữ số với số có hai chữ số.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842962" y="2995281"/>
            <a:ext cx="1072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phép cộng (có nhớ) với đơn vị đo.</a:t>
            </a:r>
            <a:endParaRPr lang="en-US" sz="360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1233" y="1534871"/>
            <a:ext cx="581729" cy="5635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1232" y="3010989"/>
            <a:ext cx="581729" cy="5635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842962" y="4215323"/>
            <a:ext cx="1072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giải bài toán có lời văn.</a:t>
            </a:r>
            <a:endParaRPr lang="en-US" sz="36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232" y="4231031"/>
            <a:ext cx="581729" cy="5635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18" y="-255646"/>
            <a:ext cx="1833669" cy="201431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63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43813" y="1273550"/>
            <a:ext cx="8181841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1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680" y="432087"/>
            <a:ext cx="605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5569-27AC-4AAE-9B4D-5CF6D1124494}"/>
              </a:ext>
            </a:extLst>
          </p:cNvPr>
          <p:cNvSpPr txBox="1"/>
          <p:nvPr/>
        </p:nvSpPr>
        <p:spPr>
          <a:xfrm>
            <a:off x="842963" y="1498240"/>
            <a:ext cx="10729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đặt tính rồi tính phép cộng (có nhớ) số có hai chữ số với số có hai chữ số.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842962" y="2995281"/>
            <a:ext cx="1072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phép cộng (có nhớ) với đơn vị đo.</a:t>
            </a:r>
            <a:endParaRPr lang="en-US" sz="360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1233" y="1534871"/>
            <a:ext cx="581729" cy="5635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1232" y="3010989"/>
            <a:ext cx="581729" cy="5635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842962" y="4215323"/>
            <a:ext cx="1072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giải bài toán có lời văn.</a:t>
            </a:r>
            <a:endParaRPr lang="en-US" sz="36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232" y="4231031"/>
            <a:ext cx="581729" cy="5635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18" y="-255646"/>
            <a:ext cx="1833669" cy="201431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15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33" y="0"/>
            <a:ext cx="3122571" cy="1159114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667706" cy="566914"/>
            <a:chOff x="97654" y="1454784"/>
            <a:chExt cx="3667706" cy="566914"/>
          </a:xfrm>
        </p:grpSpPr>
        <p:sp>
          <p:nvSpPr>
            <p:cNvPr id="32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1726312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+ 36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1726312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 + 17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1726312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+ 53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1711798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+ 35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27041" y="2645801"/>
            <a:ext cx="7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27041" y="3292132"/>
            <a:ext cx="7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81540" y="2950948"/>
            <a:ext cx="7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27041" y="3970787"/>
            <a:ext cx="7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33276" y="3938463"/>
            <a:ext cx="863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539765" y="2645801"/>
            <a:ext cx="7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39765" y="3292132"/>
            <a:ext cx="7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94264" y="2950948"/>
            <a:ext cx="7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39765" y="3970787"/>
            <a:ext cx="7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4446000" y="3938463"/>
            <a:ext cx="863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646459" y="2645801"/>
            <a:ext cx="7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46459" y="3292132"/>
            <a:ext cx="7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00958" y="2950948"/>
            <a:ext cx="7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46459" y="3970787"/>
            <a:ext cx="7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7552694" y="3938463"/>
            <a:ext cx="863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0327463" y="2645801"/>
            <a:ext cx="7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327463" y="3292132"/>
            <a:ext cx="7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912555" y="2950948"/>
            <a:ext cx="7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327463" y="3970787"/>
            <a:ext cx="7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10233698" y="3938463"/>
            <a:ext cx="863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090" y="4880413"/>
            <a:ext cx="1150381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/>
              <a:t>Em có nhận xét gì về các phép cộng ở bài 1?</a:t>
            </a:r>
            <a:endParaRPr lang="vi-VN" sz="3600"/>
          </a:p>
        </p:txBody>
      </p:sp>
      <p:sp>
        <p:nvSpPr>
          <p:cNvPr id="52" name="TextBox 51"/>
          <p:cNvSpPr txBox="1"/>
          <p:nvPr/>
        </p:nvSpPr>
        <p:spPr>
          <a:xfrm>
            <a:off x="549701" y="4617118"/>
            <a:ext cx="1150381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/>
              <a:t>Muốn cộng số có hai chữ số với số có hai chữ số em thực hiện như thế nào? </a:t>
            </a:r>
            <a:endParaRPr lang="vi-VN" sz="3600"/>
          </a:p>
        </p:txBody>
      </p:sp>
      <p:sp>
        <p:nvSpPr>
          <p:cNvPr id="53" name="TextBox 52"/>
          <p:cNvSpPr txBox="1"/>
          <p:nvPr/>
        </p:nvSpPr>
        <p:spPr>
          <a:xfrm>
            <a:off x="454479" y="4485176"/>
            <a:ext cx="11503817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C0099"/>
                </a:solidFill>
              </a:rPr>
              <a:t>Muốn cộng số có hai chữ số với số có hai chữ số cần làm theo 2 bước:</a:t>
            </a:r>
          </a:p>
          <a:p>
            <a:r>
              <a:rPr lang="en-US" sz="3200" smtClean="0">
                <a:solidFill>
                  <a:srgbClr val="CC0099"/>
                </a:solidFill>
              </a:rPr>
              <a:t>- </a:t>
            </a:r>
            <a:r>
              <a:rPr lang="en-US" sz="3200" smtClean="0">
                <a:solidFill>
                  <a:srgbClr val="002060"/>
                </a:solidFill>
              </a:rPr>
              <a:t>Bước 1: </a:t>
            </a:r>
            <a:r>
              <a:rPr lang="en-US" sz="3200" smtClean="0">
                <a:solidFill>
                  <a:srgbClr val="FF0000"/>
                </a:solidFill>
              </a:rPr>
              <a:t>Đặt tính </a:t>
            </a:r>
            <a:r>
              <a:rPr lang="en-US" sz="3200" smtClean="0">
                <a:solidFill>
                  <a:srgbClr val="CC0099"/>
                </a:solidFill>
              </a:rPr>
              <a:t>cột dọc sao cho hàng đơn vị thẳng hàng đơn vị, hàng chục thẳng hàng chục.</a:t>
            </a:r>
          </a:p>
          <a:p>
            <a:r>
              <a:rPr lang="en-US" sz="3200" smtClean="0">
                <a:solidFill>
                  <a:srgbClr val="CC0099"/>
                </a:solidFill>
              </a:rPr>
              <a:t>- </a:t>
            </a:r>
            <a:r>
              <a:rPr lang="en-US" sz="3200" smtClean="0">
                <a:solidFill>
                  <a:srgbClr val="002060"/>
                </a:solidFill>
              </a:rPr>
              <a:t>Bước 2: </a:t>
            </a:r>
            <a:r>
              <a:rPr lang="en-US" sz="3200" smtClean="0">
                <a:solidFill>
                  <a:srgbClr val="FF0000"/>
                </a:solidFill>
              </a:rPr>
              <a:t>Tính</a:t>
            </a:r>
            <a:r>
              <a:rPr lang="en-US" sz="3200" smtClean="0">
                <a:solidFill>
                  <a:srgbClr val="CC0099"/>
                </a:solidFill>
              </a:rPr>
              <a:t> từ phải sang trái, hàng đơn vị trước, hàng chục sau.</a:t>
            </a:r>
            <a:endParaRPr lang="vi-VN" sz="3200">
              <a:solidFill>
                <a:srgbClr val="CC0099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2090" y="4584794"/>
            <a:ext cx="1150381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Đều là các phép cộng (có nhớ) số có hai chữ số với số có hai chữ số.</a:t>
            </a:r>
            <a:endParaRPr 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4" grpId="0"/>
      <p:bldP spid="85" grpId="0"/>
      <p:bldP spid="86" grpId="0"/>
      <p:bldP spid="87" grpId="0"/>
      <p:bldP spid="89" grpId="0"/>
      <p:bldP spid="90" grpId="0"/>
      <p:bldP spid="91" grpId="0"/>
      <p:bldP spid="92" grpId="0"/>
      <p:bldP spid="3" grpId="0" animBg="1"/>
      <p:bldP spid="3" grpId="1" animBg="1"/>
      <p:bldP spid="52" grpId="0" animBg="1"/>
      <p:bldP spid="52" grpId="1" animBg="1"/>
      <p:bldP spid="53" grpId="0" animBg="1"/>
      <p:bldP spid="54" grpId="0" animBg="1"/>
      <p:bldP spid="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E5F5C8D-6D86-42A8-8E34-C96C7F98E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D44E7377-6147-4700-9E94-00611C5E45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" y="1621602"/>
            <a:ext cx="786511" cy="58439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6C820D5-1BE9-444C-86F4-FCB6B8C95F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413" y="2625622"/>
            <a:ext cx="725465" cy="5390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50" y="108330"/>
            <a:ext cx="1242640" cy="9020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230" y="1236840"/>
            <a:ext cx="1331922" cy="102078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8E17587-7AE8-4FBE-BBF1-9D66FAAD2E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34" y="151864"/>
            <a:ext cx="1535541" cy="123654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2D8BD9B-BCF2-41C6-B093-E7B31D8B4C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3" y="336392"/>
            <a:ext cx="1185863" cy="100342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14" y="292598"/>
            <a:ext cx="823892" cy="133816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19" y="-97"/>
            <a:ext cx="731361" cy="1180151"/>
          </a:xfrm>
          <a:prstGeom prst="rect">
            <a:avLst/>
          </a:prstGeom>
        </p:spPr>
      </p:pic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E352B16A-1EBF-4945-BAA2-18B62B5D3E0E}"/>
              </a:ext>
            </a:extLst>
          </p:cNvPr>
          <p:cNvSpPr/>
          <p:nvPr/>
        </p:nvSpPr>
        <p:spPr>
          <a:xfrm>
            <a:off x="1314277" y="163076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F1A3905C-6629-4CAB-849D-C37E637783DE}"/>
              </a:ext>
            </a:extLst>
          </p:cNvPr>
          <p:cNvSpPr/>
          <p:nvPr/>
        </p:nvSpPr>
        <p:spPr>
          <a:xfrm>
            <a:off x="1146009" y="58151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6375612F-9913-4387-BC70-B9FD0AC82E77}"/>
              </a:ext>
            </a:extLst>
          </p:cNvPr>
          <p:cNvSpPr/>
          <p:nvPr/>
        </p:nvSpPr>
        <p:spPr>
          <a:xfrm>
            <a:off x="11655959" y="350820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22725F46-1202-427B-9538-6F6FBDA184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2" y="2678419"/>
            <a:ext cx="1242640" cy="902018"/>
          </a:xfrm>
          <a:prstGeom prst="rect">
            <a:avLst/>
          </a:prstGeom>
        </p:spPr>
      </p:pic>
      <p:pic>
        <p:nvPicPr>
          <p:cNvPr id="61" name="5c40741ee2086">
            <a:hlinkClick r:id="" action="ppaction://media"/>
            <a:extLst>
              <a:ext uri="{FF2B5EF4-FFF2-40B4-BE49-F238E27FC236}">
                <a16:creationId xmlns:a16="http://schemas.microsoft.com/office/drawing/2014/main" id="{574ECA4D-84FF-4B26-94F8-E33CD28D5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137" y="-90301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50" y="2061380"/>
            <a:ext cx="13436717" cy="475056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88C03C12-53DC-4809-9654-61508330D3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932"/>
            <a:ext cx="12192000" cy="11980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8E97C23A-17D6-4D74-9246-66F7A2C78ED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0" y="4927296"/>
            <a:ext cx="2578561" cy="221169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72422" y="770134"/>
            <a:ext cx="6642879" cy="566914"/>
            <a:chOff x="97654" y="1454784"/>
            <a:chExt cx="6642879" cy="566914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6121" y="1498478"/>
              <a:ext cx="5814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6837219" y="2479962"/>
            <a:ext cx="4612345" cy="2405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8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133667"/>
            <a:ext cx="501090" cy="813873"/>
          </a:xfrm>
          <a:prstGeom prst="rect">
            <a:avLst/>
          </a:prstGeom>
        </p:spPr>
      </p:pic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49087" y="2604655"/>
            <a:ext cx="2163088" cy="43506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31652" r="22072" b="9091"/>
          <a:stretch/>
        </p:blipFill>
        <p:spPr bwMode="auto">
          <a:xfrm>
            <a:off x="2160592" y="2225970"/>
            <a:ext cx="7105504" cy="442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76 + 1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7" t="31627" r="34236" b="51687"/>
          <a:stretch/>
        </p:blipFill>
        <p:spPr bwMode="auto">
          <a:xfrm>
            <a:off x="5511318" y="2064286"/>
            <a:ext cx="2249715" cy="1352316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1 + 3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2" t="42222" r="46923" b="41122"/>
          <a:stretch/>
        </p:blipFill>
        <p:spPr bwMode="auto">
          <a:xfrm>
            <a:off x="3696840" y="2941784"/>
            <a:ext cx="2279749" cy="1349830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+ 2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8" t="41624" r="21845" b="41721"/>
          <a:stretch/>
        </p:blipFill>
        <p:spPr bwMode="auto">
          <a:xfrm>
            <a:off x="7170419" y="2857336"/>
            <a:ext cx="2249715" cy="1349829"/>
          </a:xfrm>
          <a:prstGeom prst="flowChartManualOpe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05" y="228908"/>
            <a:ext cx="543391" cy="876835"/>
          </a:xfrm>
          <a:prstGeom prst="rect">
            <a:avLst/>
          </a:prstGeom>
        </p:spPr>
      </p:pic>
      <p:pic>
        <p:nvPicPr>
          <p:cNvPr id="36" name="Picture 3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080903" y="0"/>
            <a:ext cx="2357522" cy="1759527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8" y="-34763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Freeform 3"/>
          <p:cNvSpPr/>
          <p:nvPr/>
        </p:nvSpPr>
        <p:spPr>
          <a:xfrm>
            <a:off x="4170219" y="3823855"/>
            <a:ext cx="678873" cy="1066800"/>
          </a:xfrm>
          <a:custGeom>
            <a:avLst/>
            <a:gdLst>
              <a:gd name="connsiteX0" fmla="*/ 678873 w 678873"/>
              <a:gd name="connsiteY0" fmla="*/ 0 h 1066800"/>
              <a:gd name="connsiteX1" fmla="*/ 512618 w 678873"/>
              <a:gd name="connsiteY1" fmla="*/ 595745 h 1066800"/>
              <a:gd name="connsiteX2" fmla="*/ 13855 w 678873"/>
              <a:gd name="connsiteY2" fmla="*/ 1052945 h 1066800"/>
              <a:gd name="connsiteX3" fmla="*/ 13855 w 678873"/>
              <a:gd name="connsiteY3" fmla="*/ 1052945 h 1066800"/>
              <a:gd name="connsiteX4" fmla="*/ 13855 w 678873"/>
              <a:gd name="connsiteY4" fmla="*/ 1052945 h 1066800"/>
              <a:gd name="connsiteX5" fmla="*/ 0 w 678873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873" h="1066800">
                <a:moveTo>
                  <a:pt x="678873" y="0"/>
                </a:moveTo>
                <a:cubicBezTo>
                  <a:pt x="651163" y="210127"/>
                  <a:pt x="623454" y="420254"/>
                  <a:pt x="512618" y="595745"/>
                </a:cubicBezTo>
                <a:cubicBezTo>
                  <a:pt x="401782" y="771236"/>
                  <a:pt x="13855" y="1052945"/>
                  <a:pt x="13855" y="1052945"/>
                </a:cubicBezTo>
                <a:lnTo>
                  <a:pt x="13855" y="1052945"/>
                </a:lnTo>
                <a:lnTo>
                  <a:pt x="13855" y="1052945"/>
                </a:lnTo>
                <a:lnTo>
                  <a:pt x="0" y="106680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05600" y="2978727"/>
            <a:ext cx="1801091" cy="2194560"/>
          </a:xfrm>
          <a:custGeom>
            <a:avLst/>
            <a:gdLst>
              <a:gd name="connsiteX0" fmla="*/ 0 w 1967346"/>
              <a:gd name="connsiteY0" fmla="*/ 0 h 2382982"/>
              <a:gd name="connsiteX1" fmla="*/ 651164 w 1967346"/>
              <a:gd name="connsiteY1" fmla="*/ 1288473 h 2382982"/>
              <a:gd name="connsiteX2" fmla="*/ 1967346 w 1967346"/>
              <a:gd name="connsiteY2" fmla="*/ 2382982 h 2382982"/>
              <a:gd name="connsiteX3" fmla="*/ 1967346 w 1967346"/>
              <a:gd name="connsiteY3" fmla="*/ 2382982 h 23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346" h="2382982">
                <a:moveTo>
                  <a:pt x="0" y="0"/>
                </a:moveTo>
                <a:cubicBezTo>
                  <a:pt x="161636" y="445654"/>
                  <a:pt x="323273" y="891309"/>
                  <a:pt x="651164" y="1288473"/>
                </a:cubicBezTo>
                <a:cubicBezTo>
                  <a:pt x="979055" y="1685637"/>
                  <a:pt x="1967346" y="2382982"/>
                  <a:pt x="1967346" y="2382982"/>
                </a:cubicBezTo>
                <a:lnTo>
                  <a:pt x="1967346" y="2382982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图片 31758" descr="封面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65" y="5482773"/>
            <a:ext cx="2047462" cy="13589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" name="Group 38"/>
          <p:cNvGrpSpPr/>
          <p:nvPr/>
        </p:nvGrpSpPr>
        <p:grpSpPr>
          <a:xfrm>
            <a:off x="248915" y="877237"/>
            <a:ext cx="8521479" cy="566914"/>
            <a:chOff x="97654" y="1454784"/>
            <a:chExt cx="8521479" cy="566914"/>
          </a:xfrm>
        </p:grpSpPr>
        <p:sp>
          <p:nvSpPr>
            <p:cNvPr id="40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3716" y="1498478"/>
              <a:ext cx="784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thùng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42" name="图片 25"/>
          <p:cNvPicPr>
            <a:picLocks noChangeAspect="1"/>
          </p:cNvPicPr>
          <p:nvPr/>
        </p:nvPicPr>
        <p:blipFill rotWithShape="1">
          <a:blip r:embed="rId12"/>
          <a:srcRect l="47707" r="21459"/>
          <a:stretch/>
        </p:blipFill>
        <p:spPr>
          <a:xfrm>
            <a:off x="10039536" y="6092526"/>
            <a:ext cx="2243066" cy="945589"/>
          </a:xfrm>
          <a:prstGeom prst="chord">
            <a:avLst>
              <a:gd name="adj1" fmla="val 9656557"/>
              <a:gd name="adj2" fmla="val 1795487"/>
            </a:avLst>
          </a:prstGeom>
        </p:spPr>
      </p:pic>
      <p:sp>
        <p:nvSpPr>
          <p:cNvPr id="8" name="Freeform 7"/>
          <p:cNvSpPr/>
          <p:nvPr/>
        </p:nvSpPr>
        <p:spPr>
          <a:xfrm>
            <a:off x="5444836" y="3893127"/>
            <a:ext cx="2895600" cy="1413164"/>
          </a:xfrm>
          <a:custGeom>
            <a:avLst/>
            <a:gdLst>
              <a:gd name="connsiteX0" fmla="*/ 2895600 w 2895600"/>
              <a:gd name="connsiteY0" fmla="*/ 0 h 1413164"/>
              <a:gd name="connsiteX1" fmla="*/ 2535382 w 2895600"/>
              <a:gd name="connsiteY1" fmla="*/ 526473 h 1413164"/>
              <a:gd name="connsiteX2" fmla="*/ 845128 w 2895600"/>
              <a:gd name="connsiteY2" fmla="*/ 637309 h 1413164"/>
              <a:gd name="connsiteX3" fmla="*/ 0 w 2895600"/>
              <a:gd name="connsiteY3" fmla="*/ 1413164 h 1413164"/>
              <a:gd name="connsiteX4" fmla="*/ 0 w 2895600"/>
              <a:gd name="connsiteY4" fmla="*/ 1413164 h 1413164"/>
              <a:gd name="connsiteX5" fmla="*/ 27709 w 2895600"/>
              <a:gd name="connsiteY5" fmla="*/ 1413164 h 14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5600" h="1413164">
                <a:moveTo>
                  <a:pt x="2895600" y="0"/>
                </a:moveTo>
                <a:cubicBezTo>
                  <a:pt x="2886363" y="210127"/>
                  <a:pt x="2877127" y="420255"/>
                  <a:pt x="2535382" y="526473"/>
                </a:cubicBezTo>
                <a:cubicBezTo>
                  <a:pt x="2193637" y="632691"/>
                  <a:pt x="1267692" y="489527"/>
                  <a:pt x="845128" y="637309"/>
                </a:cubicBezTo>
                <a:cubicBezTo>
                  <a:pt x="422564" y="785091"/>
                  <a:pt x="0" y="1413164"/>
                  <a:pt x="0" y="1413164"/>
                </a:cubicBezTo>
                <a:lnTo>
                  <a:pt x="0" y="1413164"/>
                </a:lnTo>
                <a:lnTo>
                  <a:pt x="27709" y="1413164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10162691" y="-88901"/>
            <a:ext cx="1659269" cy="1238389"/>
          </a:xfrm>
          <a:prstGeom prst="rect">
            <a:avLst/>
          </a:prstGeom>
        </p:spPr>
      </p:pic>
      <p:pic>
        <p:nvPicPr>
          <p:cNvPr id="20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20" y="-407956"/>
            <a:ext cx="1444761" cy="15870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261256" y="148524"/>
            <a:ext cx="11321143" cy="1758202"/>
            <a:chOff x="97653" y="1454784"/>
            <a:chExt cx="14666507" cy="1758202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3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19" y="1498478"/>
              <a:ext cx="13838041" cy="1714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29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31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Text Box 1"/>
          <p:cNvSpPr txBox="1"/>
          <p:nvPr/>
        </p:nvSpPr>
        <p:spPr>
          <a:xfrm>
            <a:off x="4191655" y="6522063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https://www.facebook.com/nhat.linh.3557440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278143" y="1346297"/>
            <a:ext cx="4907995" cy="2152870"/>
            <a:chOff x="7942238" y="2843236"/>
            <a:chExt cx="5175794" cy="20356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146" b="37760" l="59517" r="80015">
                          <a14:foregroundMark x1="66837" y1="23698" x2="73426" y2="235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0" t="16395" r="21467" b="62103"/>
            <a:stretch/>
          </p:blipFill>
          <p:spPr bwMode="auto">
            <a:xfrm>
              <a:off x="7942238" y="3113999"/>
              <a:ext cx="2654602" cy="176486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68452" y="2843236"/>
              <a:ext cx="3949580" cy="1877430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6241576" y="769257"/>
            <a:ext cx="275728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32549" y="769257"/>
            <a:ext cx="2377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26508" y="769257"/>
            <a:ext cx="21945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96565" y="1306285"/>
            <a:ext cx="3017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804321" y="1306285"/>
            <a:ext cx="21031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4050" y="3522817"/>
            <a:ext cx="5117106" cy="1772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1     </a:t>
            </a:r>
            <a:r>
              <a:rPr lang="vi-VN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vi-VN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vi-VN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ngày</a:t>
            </a:r>
            <a:r>
              <a:rPr lang="vi-VN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...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thiếp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71728" y="3603236"/>
            <a:ext cx="8475877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hai ngày Mai làm được số tấm bưu thiếp </a:t>
            </a:r>
            <a:r>
              <a:rPr lang="en-US" sz="2800" b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29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vi-VN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(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vi-VN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Đáp 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số: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thiếp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10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25"/>
            <p:cNvPicPr>
              <a:picLocks noChangeAspect="1"/>
            </p:cNvPicPr>
            <p:nvPr/>
          </p:nvPicPr>
          <p:blipFill rotWithShape="1">
            <a:blip r:embed="rId10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1413500" y="2027891"/>
            <a:ext cx="535189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/>
              <a:t>Bài toán cho biết gì?</a:t>
            </a:r>
            <a:endParaRPr lang="vi-VN" sz="3600"/>
          </a:p>
        </p:txBody>
      </p:sp>
      <p:sp>
        <p:nvSpPr>
          <p:cNvPr id="22" name="TextBox 21"/>
          <p:cNvSpPr txBox="1"/>
          <p:nvPr/>
        </p:nvSpPr>
        <p:spPr>
          <a:xfrm>
            <a:off x="1413500" y="2029711"/>
            <a:ext cx="535189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/>
              <a:t>Bài toán hỏi gì?</a:t>
            </a:r>
            <a:endParaRPr lang="vi-VN" sz="360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986327" y="1890572"/>
            <a:ext cx="41790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66618" y="2968869"/>
            <a:ext cx="1639417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4008" y="3090895"/>
            <a:ext cx="1639417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6122" y="5325070"/>
            <a:ext cx="1045322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/>
              <a:t>Khi giải bài toán có lời văn cần thực hiện mấy bước?</a:t>
            </a:r>
            <a:endParaRPr lang="vi-VN" sz="3600"/>
          </a:p>
        </p:txBody>
      </p:sp>
      <p:sp>
        <p:nvSpPr>
          <p:cNvPr id="35" name="TextBox 34"/>
          <p:cNvSpPr txBox="1"/>
          <p:nvPr/>
        </p:nvSpPr>
        <p:spPr>
          <a:xfrm>
            <a:off x="124050" y="5187217"/>
            <a:ext cx="1045322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Khi giải bài toán có lời văn cần thực hiện 3 bước: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- Bước 1: Phân tích, tóm tắt đề bài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- Bước 2: Tìm phép tính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- Bước 3: Trình bày bài giải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050" y="5200189"/>
            <a:ext cx="1045322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/>
              <a:t>Khi trình bày bài giải cần viết mấy phần?</a:t>
            </a:r>
            <a:endParaRPr lang="vi-VN" sz="3600"/>
          </a:p>
        </p:txBody>
      </p:sp>
      <p:sp>
        <p:nvSpPr>
          <p:cNvPr id="37" name="TextBox 36"/>
          <p:cNvSpPr txBox="1"/>
          <p:nvPr/>
        </p:nvSpPr>
        <p:spPr>
          <a:xfrm>
            <a:off x="111978" y="5206251"/>
            <a:ext cx="1045322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Khi trình bày bài giải cần viết 3 phần: 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- Viết câu lời giải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- Phép tính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- Đáp số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  <p:bldP spid="32" grpId="0"/>
      <p:bldP spid="33" grpId="0"/>
      <p:bldP spid="21" grpId="0" animBg="1"/>
      <p:bldP spid="21" grpId="1" animBg="1"/>
      <p:bldP spid="22" grpId="0" animBg="1"/>
      <p:bldP spid="22" grpId="1" animBg="1"/>
      <p:bldP spid="25" grpId="0"/>
      <p:bldP spid="26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625" b="66667" l="55564" r="75183">
                        <a14:foregroundMark x1="60542" y1="46354" x2="64861" y2="48438"/>
                        <a14:foregroundMark x1="68448" y1="52474" x2="69912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08" t="41282" r="22662" b="30499"/>
          <a:stretch/>
        </p:blipFill>
        <p:spPr bwMode="auto">
          <a:xfrm>
            <a:off x="7973721" y="-145814"/>
            <a:ext cx="46904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642" y="785213"/>
            <a:ext cx="782414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kẹo.</a:t>
            </a:r>
          </a:p>
          <a:p>
            <a:pPr algn="just">
              <a:lnSpc>
                <a:spcPct val="150000"/>
              </a:lnSpc>
            </a:pP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đỏ phải bò          cm.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9804" y="220796"/>
            <a:ext cx="1786462" cy="597184"/>
            <a:chOff x="238537" y="208174"/>
            <a:chExt cx="1786462" cy="597184"/>
          </a:xfrm>
        </p:grpSpPr>
        <p:sp>
          <p:nvSpPr>
            <p:cNvPr id="8" name="Rounded Rectangle 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415334" y="1442306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25273" y="1462683"/>
            <a:ext cx="817453" cy="6417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3908" y="3564846"/>
            <a:ext cx="6140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+ 54 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(cm)</a:t>
            </a:r>
          </a:p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Đáp </a:t>
            </a:r>
            <a:r>
              <a:rPr lang="vi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91cm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9712945" y="4762500"/>
            <a:ext cx="2297760" cy="19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5" y="5372100"/>
            <a:ext cx="1843099" cy="12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6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7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2934" y="2199840"/>
            <a:ext cx="763087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smtClean="0"/>
              <a:t>Kiến đỏ đã bò qua những đoạn đường nào?</a:t>
            </a:r>
            <a:endParaRPr lang="vi-VN" sz="3200"/>
          </a:p>
        </p:txBody>
      </p:sp>
      <p:sp>
        <p:nvSpPr>
          <p:cNvPr id="23" name="TextBox 22"/>
          <p:cNvSpPr txBox="1"/>
          <p:nvPr/>
        </p:nvSpPr>
        <p:spPr>
          <a:xfrm>
            <a:off x="0" y="2227906"/>
            <a:ext cx="864216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Kiến đỏ đã bò qua đoạn đường dài 37cm và 54cm.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8168" y="3008805"/>
            <a:ext cx="19537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2800" b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 animBg="1"/>
      <p:bldP spid="20" grpId="1" animBg="1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1524000" y="1071546"/>
            <a:ext cx="2786082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024694" y="-500090"/>
            <a:ext cx="2722598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193" y="-65353"/>
            <a:ext cx="9319062" cy="7734822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52" y="4857760"/>
            <a:ext cx="1000112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595803" y="4357694"/>
            <a:ext cx="744459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51438" y="4143381"/>
            <a:ext cx="2643174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24000" y="3695700"/>
            <a:ext cx="390525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45428" y="413439"/>
            <a:ext cx="53112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810" y="5715016"/>
            <a:ext cx="939152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3"/>
          <a:srcRect l="2320" t="3180" r="1020" b="17314"/>
          <a:stretch>
            <a:fillRect/>
          </a:stretch>
        </p:blipFill>
        <p:spPr>
          <a:xfrm flipH="1">
            <a:off x="0" y="-82600"/>
            <a:ext cx="1199896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182" y="3695700"/>
            <a:ext cx="390525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25305" y="1265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11886" y="1857365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53586" y="2535866"/>
              <a:ext cx="1435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đầu</a:t>
              </a:r>
              <a:endParaRPr 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09690" y="3172483"/>
            <a:ext cx="2571768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rId8" action="ppaction://hlinksldjump"/>
            </p:cNvPr>
            <p:cNvSpPr txBox="1"/>
            <p:nvPr/>
          </p:nvSpPr>
          <p:spPr>
            <a:xfrm>
              <a:off x="3574064" y="2730483"/>
              <a:ext cx="2069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endParaRPr 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ight Arrow 1">
            <a:hlinkClick r:id="rId9" action="ppaction://hlinksldjump"/>
          </p:cNvPr>
          <p:cNvSpPr/>
          <p:nvPr/>
        </p:nvSpPr>
        <p:spPr>
          <a:xfrm>
            <a:off x="11072813" y="6315075"/>
            <a:ext cx="357187" cy="328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939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980</Words>
  <Application>Microsoft Office PowerPoint</Application>
  <PresentationFormat>Widescreen</PresentationFormat>
  <Paragraphs>154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Calibri Light</vt:lpstr>
      <vt:lpstr>等线</vt:lpstr>
      <vt:lpstr>Tahoma</vt:lpstr>
      <vt:lpstr>Office Theme</vt:lpstr>
      <vt:lpstr>1_Office Theme</vt:lpstr>
      <vt:lpstr>Office 主题​​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174</cp:revision>
  <dcterms:created xsi:type="dcterms:W3CDTF">2021-05-26T03:43:33Z</dcterms:created>
  <dcterms:modified xsi:type="dcterms:W3CDTF">2023-11-16T09:47:12Z</dcterms:modified>
</cp:coreProperties>
</file>