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78" r:id="rId2"/>
    <p:sldId id="279" r:id="rId3"/>
    <p:sldId id="280" r:id="rId4"/>
    <p:sldId id="281" r:id="rId5"/>
    <p:sldId id="282" r:id="rId6"/>
    <p:sldId id="283" r:id="rId7"/>
    <p:sldId id="284" r:id="rId8"/>
    <p:sldId id="285" r:id="rId9"/>
    <p:sldId id="287" r:id="rId10"/>
    <p:sldId id="288" r:id="rId11"/>
    <p:sldId id="289" r:id="rId12"/>
    <p:sldId id="290" r:id="rId13"/>
    <p:sldId id="294" r:id="rId14"/>
    <p:sldId id="295" r:id="rId15"/>
    <p:sldId id="291" r:id="rId16"/>
    <p:sldId id="292" r:id="rId17"/>
    <p:sldId id="293" r:id="rId18"/>
    <p:sldId id="27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009A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532" autoAdjust="0"/>
    <p:restoredTop sz="94660"/>
  </p:normalViewPr>
  <p:slideViewPr>
    <p:cSldViewPr snapToGrid="0">
      <p:cViewPr varScale="1">
        <p:scale>
          <a:sx n="73" d="100"/>
          <a:sy n="73" d="100"/>
        </p:scale>
        <p:origin x="67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10B57C-FEBE-447A-B79F-4874F110207F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D02426-3548-4C13-A320-7506F5052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342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93297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11C3E-8D59-4B87-B56C-E94D4BA2B6F8}" type="slidenum">
              <a:rPr lang="vi-VN" smtClean="0"/>
              <a:pPr/>
              <a:t>2</a:t>
            </a:fld>
            <a:endParaRPr lang="vi-V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93297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93297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3ECCC-0296-4594-BA2B-D36ACA421B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F0023F-2DE4-41B4-B8F6-A9C8DBE34A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65CAB3-D2E4-468E-A039-A4E05BAFE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457E21-3A75-4858-B3F4-856A6D5D9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6DDD0C-AE5A-4DFE-B98D-F5C88B8F1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552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doors dir="vert"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BA270-C409-4DDC-A2C2-6DAFAA0DD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10E633-54AC-4456-A58E-85B477C16E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BD107D-9AE9-49F1-9BD3-9E93A1F4F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DAC717-06FF-4819-9D64-A1CCDB8FF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26A8C4-9EB6-4AC3-AF74-80092F2EE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978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doors dir="vert"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7456C37-2749-463D-8E37-003EFDAE4E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9A3BDF-0FFD-4651-BC63-959C147F58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B69486-E700-4B54-9252-759E13A46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4D2AE4-B555-4E49-B2D9-09F08F14B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A0FE48-1D24-4DDF-94F7-DD08A2B6E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823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doors dir="vert"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0EE86A-DA83-4050-A13B-5453CFB7F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F18CE6-8ADA-410D-9FA6-4E0A1B2CF5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DF2C10-FA3C-4FF6-A78B-BE8BBB6AD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88D0F0-C72C-460E-9EC1-12C0DAE55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3B324D-58C1-430C-94F0-8D70C66AB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090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doors dir="vert"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D32FD-B4BB-477D-A2C4-24A801B63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DE20EA-F162-4E16-976D-EB7A2A6DD9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52FB49-0F92-4CEF-B854-6DCB3AB59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4D1BC8-6A75-4460-B117-EC8E65733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1CC5D6-C95B-4107-B9CA-9539E50E6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105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doors dir="vert"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B7556-A5D6-4596-B23E-C46FCA259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32A752-656E-42F4-9ED8-257977AF16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B7EA88-B17A-485D-9E28-E5BC8EB390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456417-63DA-4859-A1BD-1A57A941F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32224F-E022-41C4-9C6A-3BD9AF8BD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3F3108-F308-44C8-91CA-672A6A1F0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08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doors dir="vert"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51BD66-DD12-40C6-882F-4D36B4AC0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AC20F4-7363-414A-AAF7-5C4AB5E5F8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E52205-C0AC-4C27-B203-B95A1C216E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4C826C-8C11-4822-BE38-F725CDFE9A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A43CFD-7519-4FEC-B601-2049B7BCDC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AA5A734-A759-4D7A-9DB6-475BF904F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F0BD2DE-19F3-4D76-98AA-D4FEF30EF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16A67F2-63C9-4A7B-9BF3-78E65F0CF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277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doors dir="vert"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28AD4-F1A9-40F2-940D-19D647859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E78766-02BB-4F1A-8249-968A4F3682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3731E0-C883-4A99-9086-F12BEE8D5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B34C84-1F4E-44FF-A77F-556D6782D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050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doors dir="vert"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586479F-27A6-4848-949E-606777108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9BDC96-F012-43E5-8641-AB5BAE1A4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C06FB2-3F56-46B2-8CA3-353CF9AE8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901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doors dir="vert"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4BADA-5F98-4AB2-B525-3D400271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175454-4CB7-4FC6-8DED-93EC08CA99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E180BB-4A96-4568-9FDF-7030C83750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5D8EC8-4EE9-4022-80BB-971A55DAD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82F3E6-1DD7-4B83-9C99-5B05F211A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1ABCAE-27D0-49E1-B982-E79154967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126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doors dir="vert"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C7E1F4-C8CE-4368-9ED7-2CA1B93A4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614941-DA48-4980-9EB8-A0C1CCDCA1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3D5022-C563-4052-A1F1-47EC6DC627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54B4A9-676C-4084-951A-0261FC67D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0301B0-1D12-452A-8D01-724094710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93BE88-77C1-4368-918D-2418DDCE7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843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doors dir="vert"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2B5C82-01BC-40C3-A4AD-1A88909B6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FF05C4-7E48-4A7B-A34A-4B67E7E170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2B33DE-7462-43E4-A5AB-0E6C135BE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063078-B8E4-4336-9CAF-476170A3E53F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2880DB-D362-469C-9B60-1B65DB69DA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980AF-6AA6-4B7C-8882-EA26176256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348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p14:dur="10">
        <p14:doors dir="vert"/>
      </p:transition>
    </mc:Choice>
    <mc:Fallback xmlns="">
      <p:transition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2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jpe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12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Relationship Id="rId14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slide" Target="slide3.xml"/><Relationship Id="rId4" Type="http://schemas.openxmlformats.org/officeDocument/2006/relationships/image" Target="../media/image2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audio" Target="../media/audio2.wav"/><Relationship Id="rId7" Type="http://schemas.openxmlformats.org/officeDocument/2006/relationships/image" Target="../media/image2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7.jpeg"/><Relationship Id="rId5" Type="http://schemas.openxmlformats.org/officeDocument/2006/relationships/image" Target="../media/image22.png"/><Relationship Id="rId10" Type="http://schemas.openxmlformats.org/officeDocument/2006/relationships/image" Target="../media/image26.jpeg"/><Relationship Id="rId4" Type="http://schemas.openxmlformats.org/officeDocument/2006/relationships/image" Target="../media/image19.jpeg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9.jpeg"/><Relationship Id="rId7" Type="http://schemas.openxmlformats.org/officeDocument/2006/relationships/image" Target="../media/image2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27.jpeg"/><Relationship Id="rId4" Type="http://schemas.openxmlformats.org/officeDocument/2006/relationships/image" Target="../media/image22.png"/><Relationship Id="rId9" Type="http://schemas.openxmlformats.org/officeDocument/2006/relationships/image" Target="../media/image2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9.jpeg"/><Relationship Id="rId7" Type="http://schemas.openxmlformats.org/officeDocument/2006/relationships/image" Target="../media/image2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27.jpeg"/><Relationship Id="rId4" Type="http://schemas.openxmlformats.org/officeDocument/2006/relationships/image" Target="../media/image22.png"/><Relationship Id="rId9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9.jpeg"/><Relationship Id="rId7" Type="http://schemas.openxmlformats.org/officeDocument/2006/relationships/image" Target="../media/image2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27.jpeg"/><Relationship Id="rId4" Type="http://schemas.openxmlformats.org/officeDocument/2006/relationships/image" Target="../media/image22.png"/><Relationship Id="rId9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41" y="2844921"/>
            <a:ext cx="810409" cy="95692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35F6F12-CCEE-452A-A579-1E14567FB943}"/>
              </a:ext>
            </a:extLst>
          </p:cNvPr>
          <p:cNvSpPr txBox="1"/>
          <p:nvPr/>
        </p:nvSpPr>
        <p:spPr>
          <a:xfrm>
            <a:off x="1375167" y="1521482"/>
            <a:ext cx="94815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  <p:pic>
        <p:nvPicPr>
          <p:cNvPr id="10" name="图片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00" t="4741"/>
          <a:stretch/>
        </p:blipFill>
        <p:spPr>
          <a:xfrm>
            <a:off x="7117001" y="3081377"/>
            <a:ext cx="3929641" cy="3352918"/>
          </a:xfrm>
          <a:prstGeom prst="rect">
            <a:avLst/>
          </a:prstGeom>
        </p:spPr>
      </p:pic>
      <p:pic>
        <p:nvPicPr>
          <p:cNvPr id="11" name="图片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00" t="2371" b="22251"/>
          <a:stretch/>
        </p:blipFill>
        <p:spPr>
          <a:xfrm>
            <a:off x="8403789" y="3191926"/>
            <a:ext cx="2452897" cy="2653133"/>
          </a:xfrm>
          <a:prstGeom prst="rect">
            <a:avLst/>
          </a:prstGeom>
        </p:spPr>
      </p:pic>
      <p:pic>
        <p:nvPicPr>
          <p:cNvPr id="12" name="图片 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12" t="2133" r="10000" b="53305"/>
          <a:stretch/>
        </p:blipFill>
        <p:spPr>
          <a:xfrm>
            <a:off x="9504749" y="789281"/>
            <a:ext cx="2001416" cy="2292096"/>
          </a:xfrm>
          <a:prstGeom prst="rect">
            <a:avLst/>
          </a:prstGeom>
        </p:spPr>
      </p:pic>
      <p:pic>
        <p:nvPicPr>
          <p:cNvPr id="13" name="图片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" t="53333" r="77067" b="2104"/>
          <a:stretch/>
        </p:blipFill>
        <p:spPr>
          <a:xfrm>
            <a:off x="1375167" y="789281"/>
            <a:ext cx="1962912" cy="2292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197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doors dir="ver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44774" y="2401473"/>
            <a:ext cx="8279900" cy="12953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>
                <a:latin typeface="Arial" panose="020B0604020202020204" pitchFamily="34" charset="0"/>
                <a:cs typeface="Arial" pitchFamily="34" charset="0"/>
              </a:rPr>
              <a:t>Nhận </a:t>
            </a:r>
            <a:r>
              <a:rPr lang="en-US" sz="3200" smtClean="0">
                <a:latin typeface="Arial" panose="020B0604020202020204" pitchFamily="34" charset="0"/>
                <a:cs typeface="Arial" pitchFamily="34" charset="0"/>
              </a:rPr>
              <a:t>biết bài toán về thêm một số đơn vị, cách giải và trình bày bài giải bài toán đó.</a:t>
            </a:r>
            <a:endParaRPr lang="en-US" sz="3200" dirty="0"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604152" y="3851486"/>
            <a:ext cx="8747760" cy="8763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itchFamily="34" charset="0"/>
              </a:rPr>
              <a:t>Vận </a:t>
            </a:r>
            <a:r>
              <a:rPr lang="en-US">
                <a:latin typeface="Arial" panose="020B0604020202020204" pitchFamily="34" charset="0"/>
                <a:cs typeface="Arial" pitchFamily="34" charset="0"/>
              </a:rPr>
              <a:t>dụng </a:t>
            </a:r>
            <a:r>
              <a:rPr lang="en-US" smtClean="0">
                <a:latin typeface="Arial" panose="020B0604020202020204" pitchFamily="34" charset="0"/>
                <a:cs typeface="Arial" pitchFamily="34" charset="0"/>
              </a:rPr>
              <a:t>vào giải các bài toán thực tế về thêm một số đơn vị.</a:t>
            </a:r>
            <a:endParaRPr lang="en-US" dirty="0"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97721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5F6F12-CCEE-452A-A579-1E14567FB943}"/>
              </a:ext>
            </a:extLst>
          </p:cNvPr>
          <p:cNvSpPr txBox="1"/>
          <p:nvPr/>
        </p:nvSpPr>
        <p:spPr>
          <a:xfrm>
            <a:off x="2216747" y="802542"/>
            <a:ext cx="75209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YÊU CẦU CẦN ĐẠT</a:t>
            </a:r>
            <a:endParaRPr lang="en-US" sz="44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230" r="89549">
                        <a14:foregroundMark x1="20902" y1="23925" x2="9836" y2="45968"/>
                        <a14:foregroundMark x1="10861" y1="46774" x2="12705" y2="69892"/>
                        <a14:foregroundMark x1="16189" y1="36290" x2="23361" y2="69086"/>
                        <a14:foregroundMark x1="13934" y1="40860" x2="13320" y2="75538"/>
                        <a14:foregroundMark x1="15779" y1="69892" x2="29918" y2="87634"/>
                        <a14:foregroundMark x1="22336" y1="70699" x2="37500" y2="82527"/>
                        <a14:foregroundMark x1="18033" y1="37097" x2="40164" y2="23387"/>
                        <a14:foregroundMark x1="17418" y1="32796" x2="37705" y2="21774"/>
                        <a14:foregroundMark x1="22131" y1="24194" x2="37500" y2="18548"/>
                        <a14:foregroundMark x1="42828" y1="23118" x2="52869" y2="36290"/>
                        <a14:foregroundMark x1="41189" y1="45699" x2="33402" y2="66129"/>
                        <a14:foregroundMark x1="34631" y1="41667" x2="31762" y2="62097"/>
                        <a14:foregroundMark x1="68443" y1="9140" x2="65984" y2="13172"/>
                        <a14:foregroundMark x1="69467" y1="9409" x2="62090" y2="209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975" y="2517585"/>
            <a:ext cx="911736" cy="6951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230" r="89549">
                        <a14:foregroundMark x1="20902" y1="23925" x2="9836" y2="45968"/>
                        <a14:foregroundMark x1="10861" y1="46774" x2="12705" y2="69892"/>
                        <a14:foregroundMark x1="16189" y1="36290" x2="23361" y2="69086"/>
                        <a14:foregroundMark x1="13934" y1="40860" x2="13320" y2="75538"/>
                        <a14:foregroundMark x1="15779" y1="69892" x2="29918" y2="87634"/>
                        <a14:foregroundMark x1="22336" y1="70699" x2="37500" y2="82527"/>
                        <a14:foregroundMark x1="18033" y1="37097" x2="40164" y2="23387"/>
                        <a14:foregroundMark x1="17418" y1="32796" x2="37705" y2="21774"/>
                        <a14:foregroundMark x1="22131" y1="24194" x2="37500" y2="18548"/>
                        <a14:foregroundMark x1="42828" y1="23118" x2="52869" y2="36290"/>
                        <a14:foregroundMark x1="41189" y1="45699" x2="33402" y2="66129"/>
                        <a14:foregroundMark x1="34631" y1="41667" x2="31762" y2="62097"/>
                        <a14:foregroundMark x1="68443" y1="9140" x2="65984" y2="13172"/>
                        <a14:foregroundMark x1="69467" y1="9409" x2="62090" y2="209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975" y="3851486"/>
            <a:ext cx="911736" cy="695113"/>
          </a:xfrm>
          <a:prstGeom prst="rect">
            <a:avLst/>
          </a:prstGeom>
        </p:spPr>
      </p:pic>
      <p:pic>
        <p:nvPicPr>
          <p:cNvPr id="11" name="图片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12" t="2133" r="10000" b="53305"/>
          <a:stretch/>
        </p:blipFill>
        <p:spPr>
          <a:xfrm>
            <a:off x="9712105" y="586146"/>
            <a:ext cx="2001416" cy="2292096"/>
          </a:xfrm>
          <a:prstGeom prst="rect">
            <a:avLst/>
          </a:prstGeom>
        </p:spPr>
      </p:pic>
      <p:pic>
        <p:nvPicPr>
          <p:cNvPr id="12" name="图片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" t="53333" r="77067" b="2104"/>
          <a:stretch/>
        </p:blipFill>
        <p:spPr>
          <a:xfrm>
            <a:off x="739919" y="425935"/>
            <a:ext cx="1962912" cy="2292096"/>
          </a:xfrm>
          <a:prstGeom prst="rect">
            <a:avLst/>
          </a:prstGeom>
        </p:spPr>
      </p:pic>
      <p:pic>
        <p:nvPicPr>
          <p:cNvPr id="13" name="图片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12" t="2133" r="10000" b="53305"/>
          <a:stretch/>
        </p:blipFill>
        <p:spPr>
          <a:xfrm>
            <a:off x="9737687" y="547043"/>
            <a:ext cx="2001416" cy="2292096"/>
          </a:xfrm>
          <a:prstGeom prst="rect">
            <a:avLst/>
          </a:prstGeom>
        </p:spPr>
      </p:pic>
      <p:pic>
        <p:nvPicPr>
          <p:cNvPr id="14" name="图片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" t="53333" r="77067" b="2104"/>
          <a:stretch/>
        </p:blipFill>
        <p:spPr>
          <a:xfrm>
            <a:off x="765501" y="386832"/>
            <a:ext cx="1962912" cy="2292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381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doors dir="ver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656" y="559453"/>
            <a:ext cx="2804667" cy="113344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76631" y="1936750"/>
            <a:ext cx="68826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itchFamily="34" charset="0"/>
                <a:cs typeface="Arial" pitchFamily="34" charset="0"/>
              </a:rPr>
              <a:t>Bài toán: Trên khay có 8 quả trứng, Mai cho thêm 2 quả trứng. Hỏi có tất cả bao nhiêu </a:t>
            </a:r>
            <a:r>
              <a:rPr lang="en-US" sz="3200">
                <a:latin typeface="Arial" pitchFamily="34" charset="0"/>
                <a:cs typeface="Arial" pitchFamily="34" charset="0"/>
              </a:rPr>
              <a:t>quả trứng?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089" b="51823" l="66397" r="89412">
                        <a14:foregroundMark x1="83750" y1="37630" x2="83750" y2="37630"/>
                        <a14:foregroundMark x1="82941" y1="37630" x2="82941" y2="37630"/>
                        <a14:foregroundMark x1="84926" y1="37240" x2="84926" y2="37240"/>
                        <a14:foregroundMark x1="84632" y1="36198" x2="84632" y2="36198"/>
                        <a14:foregroundMark x1="84412" y1="36068" x2="84412" y2="36068"/>
                        <a14:foregroundMark x1="83162" y1="35026" x2="83162" y2="35026"/>
                        <a14:foregroundMark x1="83088" y1="34896" x2="83088" y2="34896"/>
                        <a14:foregroundMark x1="82794" y1="34896" x2="82794" y2="34896"/>
                        <a14:foregroundMark x1="82353" y1="30469" x2="82353" y2="30469"/>
                        <a14:foregroundMark x1="80882" y1="29167" x2="80882" y2="29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361" t="28894" r="10454" b="45553"/>
          <a:stretch/>
        </p:blipFill>
        <p:spPr bwMode="auto">
          <a:xfrm>
            <a:off x="9031856" y="1126178"/>
            <a:ext cx="2426848" cy="1635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54" t="45817" r="53837" b="27091"/>
          <a:stretch/>
        </p:blipFill>
        <p:spPr bwMode="auto">
          <a:xfrm>
            <a:off x="1070200" y="3583625"/>
            <a:ext cx="3478695" cy="1906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6680967" y="3416037"/>
            <a:ext cx="4747845" cy="3063217"/>
            <a:chOff x="6471139" y="691099"/>
            <a:chExt cx="4747845" cy="3063217"/>
          </a:xfrm>
        </p:grpSpPr>
        <p:pic>
          <p:nvPicPr>
            <p:cNvPr id="16" name="Picture 2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457" t="48654" r="23873" b="25673"/>
            <a:stretch/>
          </p:blipFill>
          <p:spPr bwMode="auto">
            <a:xfrm>
              <a:off x="6471139" y="691099"/>
              <a:ext cx="3713870" cy="18780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" name="Picture 4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050" t="69664" r="15285" b="9374"/>
            <a:stretch/>
          </p:blipFill>
          <p:spPr bwMode="auto">
            <a:xfrm>
              <a:off x="9966960" y="2220938"/>
              <a:ext cx="1252024" cy="15333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cxnSp>
        <p:nvCxnSpPr>
          <p:cNvPr id="20" name="Straight Connector 19"/>
          <p:cNvCxnSpPr/>
          <p:nvPr/>
        </p:nvCxnSpPr>
        <p:spPr>
          <a:xfrm flipV="1">
            <a:off x="5710485" y="2467525"/>
            <a:ext cx="2294484" cy="176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955543" y="2928245"/>
            <a:ext cx="390218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301480" y="3444479"/>
            <a:ext cx="382102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cxnSpLocks/>
          </p:cNvCxnSpPr>
          <p:nvPr/>
        </p:nvCxnSpPr>
        <p:spPr>
          <a:xfrm>
            <a:off x="7832035" y="2928245"/>
            <a:ext cx="88334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3268635" y="4536662"/>
            <a:ext cx="4233231" cy="1316044"/>
            <a:chOff x="3111852" y="4648640"/>
            <a:chExt cx="4233231" cy="1316044"/>
          </a:xfrm>
        </p:grpSpPr>
        <p:sp>
          <p:nvSpPr>
            <p:cNvPr id="2" name="TextBox 1"/>
            <p:cNvSpPr txBox="1"/>
            <p:nvPr/>
          </p:nvSpPr>
          <p:spPr>
            <a:xfrm>
              <a:off x="3425420" y="4902296"/>
              <a:ext cx="391966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Arial" pitchFamily="34" charset="0"/>
                  <a:cs typeface="Arial" pitchFamily="34" charset="0"/>
                </a:rPr>
                <a:t>Bài toán cho biết gì?</a:t>
              </a:r>
            </a:p>
          </p:txBody>
        </p:sp>
        <p:sp>
          <p:nvSpPr>
            <p:cNvPr id="3" name="Cloud 2"/>
            <p:cNvSpPr/>
            <p:nvPr/>
          </p:nvSpPr>
          <p:spPr>
            <a:xfrm>
              <a:off x="3111852" y="4648640"/>
              <a:ext cx="4233231" cy="1316044"/>
            </a:xfrm>
            <a:prstGeom prst="cloud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088798" y="4775326"/>
            <a:ext cx="4233231" cy="1316044"/>
            <a:chOff x="2824862" y="4602414"/>
            <a:chExt cx="4233231" cy="1316044"/>
          </a:xfrm>
        </p:grpSpPr>
        <p:sp>
          <p:nvSpPr>
            <p:cNvPr id="23" name="TextBox 22"/>
            <p:cNvSpPr txBox="1"/>
            <p:nvPr/>
          </p:nvSpPr>
          <p:spPr>
            <a:xfrm>
              <a:off x="3425420" y="4902296"/>
              <a:ext cx="303159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Arial" pitchFamily="34" charset="0"/>
                  <a:cs typeface="Arial" pitchFamily="34" charset="0"/>
                </a:rPr>
                <a:t>Bài toán hỏi gì?</a:t>
              </a:r>
            </a:p>
          </p:txBody>
        </p:sp>
        <p:sp>
          <p:nvSpPr>
            <p:cNvPr id="24" name="Cloud 23"/>
            <p:cNvSpPr/>
            <p:nvPr/>
          </p:nvSpPr>
          <p:spPr>
            <a:xfrm>
              <a:off x="2824862" y="4602414"/>
              <a:ext cx="4233231" cy="1316044"/>
            </a:xfrm>
            <a:prstGeom prst="cloud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Rounded Rectangle 25"/>
          <p:cNvSpPr/>
          <p:nvPr/>
        </p:nvSpPr>
        <p:spPr>
          <a:xfrm>
            <a:off x="1951326" y="1943968"/>
            <a:ext cx="7007961" cy="1562441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317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doors dir="ver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4089" b="51823" l="66397" r="89412">
                        <a14:foregroundMark x1="83750" y1="37630" x2="83750" y2="37630"/>
                        <a14:foregroundMark x1="82941" y1="37630" x2="82941" y2="37630"/>
                        <a14:foregroundMark x1="84926" y1="37240" x2="84926" y2="37240"/>
                        <a14:foregroundMark x1="84632" y1="36198" x2="84632" y2="36198"/>
                        <a14:foregroundMark x1="84412" y1="36068" x2="84412" y2="36068"/>
                        <a14:foregroundMark x1="83162" y1="35026" x2="83162" y2="35026"/>
                        <a14:foregroundMark x1="83088" y1="34896" x2="83088" y2="34896"/>
                        <a14:foregroundMark x1="82794" y1="34896" x2="82794" y2="34896"/>
                        <a14:foregroundMark x1="82353" y1="30469" x2="82353" y2="30469"/>
                        <a14:foregroundMark x1="80882" y1="29167" x2="80882" y2="29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361" t="28894" r="10454" b="45553"/>
          <a:stretch/>
        </p:blipFill>
        <p:spPr bwMode="auto">
          <a:xfrm>
            <a:off x="8554273" y="1042564"/>
            <a:ext cx="2917993" cy="1635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1372904" y="1340407"/>
            <a:ext cx="6937514" cy="1760601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33147" y="2851233"/>
            <a:ext cx="447940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         </a:t>
            </a:r>
            <a:r>
              <a:rPr lang="en-US" sz="3200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Tóm</a:t>
            </a: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tắt</a:t>
            </a: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Có          : 8 quả trứng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Thêm     : 2 quả trứng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Có tất cả: ... quả trứng?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12301" y="2863220"/>
            <a:ext cx="605996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Bài giải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Số quả trứng có tất cả là: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  8 + 2 = </a:t>
            </a:r>
            <a:r>
              <a:rPr lang="en-US" sz="320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10 </a:t>
            </a:r>
            <a:r>
              <a:rPr lang="en-US" sz="320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(quả</a:t>
            </a:r>
            <a:r>
              <a:rPr lang="en-US" sz="3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algn="ctr">
              <a:lnSpc>
                <a:spcPct val="150000"/>
              </a:lnSpc>
            </a:pPr>
            <a:r>
              <a:rPr lang="en-US" sz="320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sz="320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      Đáp </a:t>
            </a:r>
            <a:r>
              <a:rPr lang="en-US" sz="3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số: 10 quả trứng</a:t>
            </a:r>
          </a:p>
          <a:p>
            <a:pPr algn="ctr">
              <a:lnSpc>
                <a:spcPct val="150000"/>
              </a:lnSpc>
            </a:pPr>
            <a:endParaRPr lang="en-US" sz="32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11964" y="1340408"/>
            <a:ext cx="789416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Arial" pitchFamily="34" charset="0"/>
                <a:cs typeface="Arial" pitchFamily="34" charset="0"/>
              </a:rPr>
              <a:t>Bài toán: Trên khay có 8 quả trứng, </a:t>
            </a:r>
          </a:p>
          <a:p>
            <a:r>
              <a:rPr lang="en-US" sz="3200" dirty="0">
                <a:latin typeface="Arial" pitchFamily="34" charset="0"/>
                <a:cs typeface="Arial" pitchFamily="34" charset="0"/>
              </a:rPr>
              <a:t>Mai cho thêm 2 quả trứng. Hỏi có tất </a:t>
            </a:r>
          </a:p>
          <a:p>
            <a:r>
              <a:rPr lang="en-US" sz="3200" dirty="0">
                <a:latin typeface="Arial" pitchFamily="34" charset="0"/>
                <a:cs typeface="Arial" pitchFamily="34" charset="0"/>
              </a:rPr>
              <a:t>cả bao nhiêu quả trứng?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5412550" y="1860355"/>
            <a:ext cx="2294484" cy="176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172848" y="2319315"/>
            <a:ext cx="287014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495400" y="2851233"/>
            <a:ext cx="391715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7008718" y="2338365"/>
            <a:ext cx="92974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: Rounded Corners 20"/>
          <p:cNvSpPr/>
          <p:nvPr/>
        </p:nvSpPr>
        <p:spPr>
          <a:xfrm>
            <a:off x="6337517" y="4506014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19" name="Rectangle: Rounded Corners 20"/>
          <p:cNvSpPr/>
          <p:nvPr/>
        </p:nvSpPr>
        <p:spPr>
          <a:xfrm>
            <a:off x="7586879" y="4506014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20" name="Rectangle: Rounded Corners 20"/>
          <p:cNvSpPr/>
          <p:nvPr/>
        </p:nvSpPr>
        <p:spPr>
          <a:xfrm>
            <a:off x="8939429" y="4525064"/>
            <a:ext cx="533400" cy="46196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21" name="Rectangle: Rounded Corners 20"/>
          <p:cNvSpPr/>
          <p:nvPr/>
        </p:nvSpPr>
        <p:spPr>
          <a:xfrm>
            <a:off x="6964579" y="4506014"/>
            <a:ext cx="534988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+</a:t>
            </a:r>
          </a:p>
        </p:txBody>
      </p:sp>
      <p:sp>
        <p:nvSpPr>
          <p:cNvPr id="22" name="Rectangle: Rounded Corners 20"/>
          <p:cNvSpPr/>
          <p:nvPr/>
        </p:nvSpPr>
        <p:spPr>
          <a:xfrm>
            <a:off x="8253629" y="4502839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=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0865" y="420464"/>
            <a:ext cx="2276355" cy="919943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1407532" y="5895485"/>
            <a:ext cx="10365077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Đây là bài toán thuộc dạng </a:t>
            </a:r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thêm một số đơn vị</a:t>
            </a:r>
            <a:r>
              <a:rPr lang="en-US" sz="32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107189" y="5732667"/>
            <a:ext cx="10365077" cy="1077218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3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Vậy khi giải bài toán thuộc dạng </a:t>
            </a:r>
            <a:r>
              <a:rPr lang="en-US" sz="32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thêm một số đơn vị </a:t>
            </a:r>
            <a:r>
              <a:rPr lang="en-US" sz="3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thường làm phép tính gì?</a:t>
            </a:r>
            <a:endParaRPr lang="en-US" sz="32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07188" y="5736735"/>
            <a:ext cx="10365077" cy="1077218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Khi giải bài toán thuộc dạng </a:t>
            </a:r>
            <a:r>
              <a:rPr lang="en-US" sz="32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thêm một số đơn vị </a:t>
            </a:r>
            <a:endParaRPr lang="en-US" sz="3200" b="1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32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thường </a:t>
            </a:r>
            <a:r>
              <a:rPr lang="en-US" sz="32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làm phép tính </a:t>
            </a:r>
            <a:r>
              <a:rPr lang="en-US" sz="32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cộng</a:t>
            </a:r>
            <a:endParaRPr lang="en-US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8198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doors dir="ver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4" grpId="0" animBg="1"/>
      <p:bldP spid="24" grpId="1" animBg="1"/>
      <p:bldP spid="25" grpId="0" animBg="1"/>
      <p:bldP spid="25" grpId="1" animBg="1"/>
      <p:bldP spid="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894034" y="630448"/>
            <a:ext cx="6281931" cy="1419917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003525" y="801797"/>
            <a:ext cx="606294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Khi thực hiện giải bài toán có lời văn, cần làm theo mấy bước?</a:t>
            </a:r>
            <a:endParaRPr lang="en-US" sz="32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0865" y="420464"/>
            <a:ext cx="2276355" cy="919943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927167" y="2221211"/>
            <a:ext cx="9189325" cy="584775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r>
              <a:rPr lang="en-US" sz="3200" smtClean="0">
                <a:latin typeface="Arial" pitchFamily="34" charset="0"/>
                <a:cs typeface="Arial" pitchFamily="34" charset="0"/>
              </a:rPr>
              <a:t>+ Bước 1: Tìm hiểu, phân tích, tóm tắt đề bài 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927167" y="3120167"/>
            <a:ext cx="9189325" cy="1077218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r>
              <a:rPr lang="en-US" sz="3200" smtClean="0">
                <a:latin typeface="Arial" pitchFamily="34" charset="0"/>
                <a:cs typeface="Arial" pitchFamily="34" charset="0"/>
              </a:rPr>
              <a:t>+ Bước 2: Tìm cách giải bài toán </a:t>
            </a:r>
          </a:p>
          <a:p>
            <a:r>
              <a:rPr lang="en-US" sz="3200">
                <a:latin typeface="Arial" pitchFamily="34" charset="0"/>
                <a:cs typeface="Arial" pitchFamily="34" charset="0"/>
              </a:rPr>
              <a:t> </a:t>
            </a:r>
            <a:r>
              <a:rPr lang="en-US" sz="3200" smtClean="0">
                <a:latin typeface="Arial" pitchFamily="34" charset="0"/>
                <a:cs typeface="Arial" pitchFamily="34" charset="0"/>
              </a:rPr>
              <a:t>                (tìm phép tính, câu lời giải)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927166" y="4511566"/>
            <a:ext cx="9189325" cy="584775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r>
              <a:rPr lang="en-US" sz="3200" smtClean="0">
                <a:latin typeface="Arial" pitchFamily="34" charset="0"/>
                <a:cs typeface="Arial" pitchFamily="34" charset="0"/>
              </a:rPr>
              <a:t>+ Bước 3: Trình bày bài giải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8938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doors dir="ver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894034" y="630448"/>
            <a:ext cx="6281931" cy="1419917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925466" y="801797"/>
            <a:ext cx="632919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Khi trình bày bài giải của bài toán có lời văn, cần viết mấy phần?</a:t>
            </a:r>
            <a:endParaRPr lang="en-US" sz="32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0865" y="420464"/>
            <a:ext cx="2276355" cy="919943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4552803" y="2377965"/>
            <a:ext cx="5074524" cy="584775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r>
              <a:rPr lang="en-US" sz="3200" smtClean="0">
                <a:latin typeface="Arial" pitchFamily="34" charset="0"/>
                <a:cs typeface="Arial" pitchFamily="34" charset="0"/>
              </a:rPr>
              <a:t>1) Viết câu lời giải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552803" y="3276921"/>
            <a:ext cx="5074524" cy="584775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r>
              <a:rPr lang="en-US" sz="3200" smtClean="0">
                <a:latin typeface="Arial" pitchFamily="34" charset="0"/>
                <a:cs typeface="Arial" pitchFamily="34" charset="0"/>
              </a:rPr>
              <a:t>2) Phép tính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552802" y="4237245"/>
            <a:ext cx="5074524" cy="584775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r>
              <a:rPr lang="en-US" sz="3200" smtClean="0">
                <a:latin typeface="Arial" pitchFamily="34" charset="0"/>
                <a:cs typeface="Arial" pitchFamily="34" charset="0"/>
              </a:rPr>
              <a:t>3) Đáp số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596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doors dir="ver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386116E-C655-4397-81B3-C77AB8ADD2E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8269" y="355997"/>
            <a:ext cx="3122571" cy="1159114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363579" y="1515111"/>
            <a:ext cx="70984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itchFamily="34" charset="0"/>
                <a:cs typeface="Arial" pitchFamily="34" charset="0"/>
              </a:rPr>
              <a:t>Lọ hoa có 9 bông hoa, Việt cắm thêm 6 bông hoa. Hỏi lọ hoa có tất cả bao nhiêu bông hoa?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07344" y="2880823"/>
            <a:ext cx="472343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         </a:t>
            </a:r>
            <a:r>
              <a:rPr lang="en-US" sz="3200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Tóm</a:t>
            </a: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tắt</a:t>
            </a: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Có          </a:t>
            </a:r>
            <a:r>
              <a:rPr lang="en-US" sz="320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:  </a:t>
            </a:r>
            <a:r>
              <a:rPr lang="en-US" sz="320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?  </a:t>
            </a: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bông hoa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Thêm     </a:t>
            </a:r>
            <a:r>
              <a:rPr lang="en-US" sz="320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:  </a:t>
            </a:r>
            <a:r>
              <a:rPr lang="en-US" sz="320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?  bông </a:t>
            </a: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hoa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Có tất cả:  ... bông hoa? 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101797" y="3007288"/>
            <a:ext cx="672038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Bài giải</a:t>
            </a:r>
          </a:p>
          <a:p>
            <a:pPr>
              <a:lnSpc>
                <a:spcPct val="150000"/>
              </a:lnSpc>
            </a:pPr>
            <a:r>
              <a:rPr lang="en-US" sz="320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sz="320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Số </a:t>
            </a:r>
            <a:r>
              <a:rPr lang="en-US" sz="3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bông hoa có tất cả </a:t>
            </a:r>
            <a:r>
              <a:rPr lang="en-US" sz="320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320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320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          ?  +  ?  =  ? (bông)</a:t>
            </a:r>
          </a:p>
          <a:p>
            <a:pPr algn="ctr">
              <a:lnSpc>
                <a:spcPct val="150000"/>
              </a:lnSpc>
            </a:pPr>
            <a:r>
              <a:rPr lang="en-US" sz="320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                    Đáp </a:t>
            </a:r>
            <a:r>
              <a:rPr lang="en-US" sz="3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20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320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? </a:t>
            </a:r>
            <a:r>
              <a:rPr lang="en-US" sz="320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bông </a:t>
            </a:r>
            <a:r>
              <a:rPr lang="en-US" sz="320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hoa</a:t>
            </a:r>
            <a:endParaRPr lang="en-US" sz="32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Rectangle: Rounded Corners 25">
            <a:extLst>
              <a:ext uri="{FF2B5EF4-FFF2-40B4-BE49-F238E27FC236}">
                <a16:creationId xmlns:a16="http://schemas.microsoft.com/office/drawing/2014/main" id="{69F5DCBE-3AA9-4E4D-B048-EE3844F748DA}"/>
              </a:ext>
            </a:extLst>
          </p:cNvPr>
          <p:cNvSpPr/>
          <p:nvPr/>
        </p:nvSpPr>
        <p:spPr>
          <a:xfrm>
            <a:off x="2655845" y="4444015"/>
            <a:ext cx="759475" cy="672516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51" name="Rectangle: Rounded Corners 25">
            <a:extLst>
              <a:ext uri="{FF2B5EF4-FFF2-40B4-BE49-F238E27FC236}">
                <a16:creationId xmlns:a16="http://schemas.microsoft.com/office/drawing/2014/main" id="{69F5DCBE-3AA9-4E4D-B048-EE3844F748DA}"/>
              </a:ext>
            </a:extLst>
          </p:cNvPr>
          <p:cNvSpPr/>
          <p:nvPr/>
        </p:nvSpPr>
        <p:spPr>
          <a:xfrm>
            <a:off x="2724481" y="3711034"/>
            <a:ext cx="759475" cy="672516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1363579" y="1542132"/>
            <a:ext cx="7234989" cy="1502727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94" t="23281" r="13547" b="59183"/>
          <a:stretch/>
        </p:blipFill>
        <p:spPr bwMode="auto">
          <a:xfrm>
            <a:off x="8728687" y="1542132"/>
            <a:ext cx="2679542" cy="1634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2" name="Straight Connector 21"/>
          <p:cNvCxnSpPr>
            <a:cxnSpLocks/>
          </p:cNvCxnSpPr>
          <p:nvPr/>
        </p:nvCxnSpPr>
        <p:spPr>
          <a:xfrm>
            <a:off x="2837437" y="2033064"/>
            <a:ext cx="254906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515676" y="2511820"/>
            <a:ext cx="196828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7356784" y="2014014"/>
            <a:ext cx="83850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cxnSpLocks/>
          </p:cNvCxnSpPr>
          <p:nvPr/>
        </p:nvCxnSpPr>
        <p:spPr>
          <a:xfrm>
            <a:off x="5630779" y="2511820"/>
            <a:ext cx="228449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577002" y="2984779"/>
            <a:ext cx="2529777" cy="155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708134" y="1522388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384044" y="4444015"/>
            <a:ext cx="4612905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</a:t>
            </a:r>
            <a:r>
              <a:rPr lang="en-US" sz="320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+  </a:t>
            </a:r>
            <a:r>
              <a:rPr lang="en-US" sz="32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en-US" sz="320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=  </a:t>
            </a:r>
            <a:r>
              <a:rPr lang="en-US" sz="32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15</a:t>
            </a:r>
            <a:r>
              <a:rPr lang="en-US" sz="320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(bông)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604978" y="5155239"/>
            <a:ext cx="4051445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Đáp </a:t>
            </a:r>
            <a:r>
              <a:rPr lang="en-US" sz="3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20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32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15</a:t>
            </a:r>
            <a:r>
              <a:rPr lang="en-US" sz="320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bông </a:t>
            </a:r>
            <a:r>
              <a:rPr lang="en-US" sz="320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hoa</a:t>
            </a:r>
            <a:endParaRPr lang="en-US" sz="32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8473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doors dir="ver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38" grpId="0"/>
      <p:bldP spid="50" grpId="0"/>
      <p:bldP spid="51" grpId="0"/>
      <p:bldP spid="35" grpId="0" animBg="1"/>
      <p:bldP spid="3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386116E-C655-4397-81B3-C77AB8ADD2E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8269" y="355997"/>
            <a:ext cx="3122571" cy="1159114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668379" y="1515111"/>
            <a:ext cx="94487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itchFamily="34" charset="0"/>
                <a:cs typeface="Arial" pitchFamily="34" charset="0"/>
              </a:rPr>
              <a:t>Có 8 bạn đang chơi kéo co, có thêm 4 bạn chạy đến cùng chơi. Hỏi lúc đó có tất cả bao nhiêu bạn chơi kéo co?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1668379" y="1542132"/>
            <a:ext cx="9288379" cy="1502727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932722" y="1538430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>
            <a:off x="1828800" y="2043169"/>
            <a:ext cx="147234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459114" y="2038907"/>
            <a:ext cx="195537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6506614" y="2533234"/>
            <a:ext cx="4139615" cy="96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907344" y="2880823"/>
            <a:ext cx="472343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         </a:t>
            </a:r>
            <a:r>
              <a:rPr lang="en-US" sz="3200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Tóm</a:t>
            </a: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tắt</a:t>
            </a: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Có          </a:t>
            </a:r>
            <a:r>
              <a:rPr lang="en-US" sz="320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:  </a:t>
            </a:r>
            <a:r>
              <a:rPr lang="en-US" sz="320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?  bạn</a:t>
            </a:r>
            <a:endParaRPr lang="en-US" sz="32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Thêm     </a:t>
            </a:r>
            <a:r>
              <a:rPr lang="en-US" sz="320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:  </a:t>
            </a:r>
            <a:r>
              <a:rPr lang="en-US" sz="320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?  bạn</a:t>
            </a:r>
            <a:endParaRPr lang="en-US" sz="32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Có tất cả:  </a:t>
            </a:r>
            <a:r>
              <a:rPr lang="en-US" sz="320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... b</a:t>
            </a:r>
            <a:r>
              <a:rPr lang="en-US" sz="320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ạn? </a:t>
            </a:r>
            <a:endParaRPr lang="en-US" sz="32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101797" y="3007288"/>
            <a:ext cx="672038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Bài giải</a:t>
            </a:r>
          </a:p>
          <a:p>
            <a:pPr>
              <a:lnSpc>
                <a:spcPct val="150000"/>
              </a:lnSpc>
            </a:pPr>
            <a:r>
              <a:rPr lang="en-US" sz="320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sz="320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Số bạn chơi kéo co </a:t>
            </a:r>
            <a:r>
              <a:rPr lang="en-US" sz="3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có tất cả </a:t>
            </a:r>
            <a:r>
              <a:rPr lang="en-US" sz="320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320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320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          ?  +  ?  =  ? (bạn)</a:t>
            </a:r>
          </a:p>
          <a:p>
            <a:pPr algn="ctr">
              <a:lnSpc>
                <a:spcPct val="150000"/>
              </a:lnSpc>
            </a:pPr>
            <a:r>
              <a:rPr lang="en-US" sz="320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               Đáp </a:t>
            </a:r>
            <a:r>
              <a:rPr lang="en-US" sz="3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20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320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? bạn</a:t>
            </a:r>
            <a:endParaRPr lang="en-US" sz="32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: Rounded Corners 25">
            <a:extLst>
              <a:ext uri="{FF2B5EF4-FFF2-40B4-BE49-F238E27FC236}">
                <a16:creationId xmlns:a16="http://schemas.microsoft.com/office/drawing/2014/main" id="{69F5DCBE-3AA9-4E4D-B048-EE3844F748DA}"/>
              </a:ext>
            </a:extLst>
          </p:cNvPr>
          <p:cNvSpPr/>
          <p:nvPr/>
        </p:nvSpPr>
        <p:spPr>
          <a:xfrm>
            <a:off x="2712516" y="3718738"/>
            <a:ext cx="759475" cy="672516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: Rounded Corners 25">
            <a:extLst>
              <a:ext uri="{FF2B5EF4-FFF2-40B4-BE49-F238E27FC236}">
                <a16:creationId xmlns:a16="http://schemas.microsoft.com/office/drawing/2014/main" id="{69F5DCBE-3AA9-4E4D-B048-EE3844F748DA}"/>
              </a:ext>
            </a:extLst>
          </p:cNvPr>
          <p:cNvSpPr/>
          <p:nvPr/>
        </p:nvSpPr>
        <p:spPr>
          <a:xfrm>
            <a:off x="2712515" y="4446303"/>
            <a:ext cx="759475" cy="672516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384044" y="4444015"/>
            <a:ext cx="4612905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  <a:r>
              <a:rPr lang="en-US" sz="320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+  </a:t>
            </a:r>
            <a:r>
              <a:rPr lang="en-US" sz="32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n-US" sz="320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=  </a:t>
            </a:r>
            <a:r>
              <a:rPr lang="en-US" sz="32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12</a:t>
            </a:r>
            <a:r>
              <a:rPr lang="en-US" sz="320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(bạn)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604978" y="5155239"/>
            <a:ext cx="4051445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Đáp </a:t>
            </a:r>
            <a:r>
              <a:rPr lang="en-US" sz="3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20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32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12</a:t>
            </a:r>
            <a:r>
              <a:rPr lang="en-US" sz="320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bạn</a:t>
            </a:r>
            <a:endParaRPr lang="en-US" sz="32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3356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doors dir="ver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3" grpId="0" animBg="1"/>
      <p:bldP spid="29" grpId="0"/>
      <p:bldP spid="30" grpId="0"/>
      <p:bldP spid="31" grpId="0" animBg="1"/>
      <p:bldP spid="3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44774" y="2401473"/>
            <a:ext cx="8279900" cy="12953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>
                <a:latin typeface="Arial" panose="020B0604020202020204" pitchFamily="34" charset="0"/>
                <a:cs typeface="Arial" pitchFamily="34" charset="0"/>
              </a:rPr>
              <a:t>Nhận </a:t>
            </a:r>
            <a:r>
              <a:rPr lang="en-US" sz="3200" smtClean="0">
                <a:latin typeface="Arial" panose="020B0604020202020204" pitchFamily="34" charset="0"/>
                <a:cs typeface="Arial" pitchFamily="34" charset="0"/>
              </a:rPr>
              <a:t>biết bài toán về thêm một số đơn vị, cách giải và trình bày bài giải bài toán đó.</a:t>
            </a:r>
            <a:endParaRPr lang="en-US" sz="3200" dirty="0"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604152" y="3851486"/>
            <a:ext cx="8747760" cy="8763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itchFamily="34" charset="0"/>
              </a:rPr>
              <a:t>Vận </a:t>
            </a:r>
            <a:r>
              <a:rPr lang="en-US">
                <a:latin typeface="Arial" panose="020B0604020202020204" pitchFamily="34" charset="0"/>
                <a:cs typeface="Arial" pitchFamily="34" charset="0"/>
              </a:rPr>
              <a:t>dụng </a:t>
            </a:r>
            <a:r>
              <a:rPr lang="en-US" smtClean="0">
                <a:latin typeface="Arial" panose="020B0604020202020204" pitchFamily="34" charset="0"/>
                <a:cs typeface="Arial" pitchFamily="34" charset="0"/>
              </a:rPr>
              <a:t>vào giải các bài toán thực tế về thêm một số đơn vị.</a:t>
            </a:r>
            <a:endParaRPr lang="en-US" dirty="0"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97721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5F6F12-CCEE-452A-A579-1E14567FB943}"/>
              </a:ext>
            </a:extLst>
          </p:cNvPr>
          <p:cNvSpPr txBox="1"/>
          <p:nvPr/>
        </p:nvSpPr>
        <p:spPr>
          <a:xfrm>
            <a:off x="2216747" y="802542"/>
            <a:ext cx="75209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YÊU CẦU CẦN ĐẠT</a:t>
            </a:r>
            <a:endParaRPr lang="en-US" sz="44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230" r="89549">
                        <a14:foregroundMark x1="20902" y1="23925" x2="9836" y2="45968"/>
                        <a14:foregroundMark x1="10861" y1="46774" x2="12705" y2="69892"/>
                        <a14:foregroundMark x1="16189" y1="36290" x2="23361" y2="69086"/>
                        <a14:foregroundMark x1="13934" y1="40860" x2="13320" y2="75538"/>
                        <a14:foregroundMark x1="15779" y1="69892" x2="29918" y2="87634"/>
                        <a14:foregroundMark x1="22336" y1="70699" x2="37500" y2="82527"/>
                        <a14:foregroundMark x1="18033" y1="37097" x2="40164" y2="23387"/>
                        <a14:foregroundMark x1="17418" y1="32796" x2="37705" y2="21774"/>
                        <a14:foregroundMark x1="22131" y1="24194" x2="37500" y2="18548"/>
                        <a14:foregroundMark x1="42828" y1="23118" x2="52869" y2="36290"/>
                        <a14:foregroundMark x1="41189" y1="45699" x2="33402" y2="66129"/>
                        <a14:foregroundMark x1="34631" y1="41667" x2="31762" y2="62097"/>
                        <a14:foregroundMark x1="68443" y1="9140" x2="65984" y2="13172"/>
                        <a14:foregroundMark x1="69467" y1="9409" x2="62090" y2="209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975" y="2517585"/>
            <a:ext cx="911736" cy="6951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230" r="89549">
                        <a14:foregroundMark x1="20902" y1="23925" x2="9836" y2="45968"/>
                        <a14:foregroundMark x1="10861" y1="46774" x2="12705" y2="69892"/>
                        <a14:foregroundMark x1="16189" y1="36290" x2="23361" y2="69086"/>
                        <a14:foregroundMark x1="13934" y1="40860" x2="13320" y2="75538"/>
                        <a14:foregroundMark x1="15779" y1="69892" x2="29918" y2="87634"/>
                        <a14:foregroundMark x1="22336" y1="70699" x2="37500" y2="82527"/>
                        <a14:foregroundMark x1="18033" y1="37097" x2="40164" y2="23387"/>
                        <a14:foregroundMark x1="17418" y1="32796" x2="37705" y2="21774"/>
                        <a14:foregroundMark x1="22131" y1="24194" x2="37500" y2="18548"/>
                        <a14:foregroundMark x1="42828" y1="23118" x2="52869" y2="36290"/>
                        <a14:foregroundMark x1="41189" y1="45699" x2="33402" y2="66129"/>
                        <a14:foregroundMark x1="34631" y1="41667" x2="31762" y2="62097"/>
                        <a14:foregroundMark x1="68443" y1="9140" x2="65984" y2="13172"/>
                        <a14:foregroundMark x1="69467" y1="9409" x2="62090" y2="209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975" y="3851486"/>
            <a:ext cx="911736" cy="695113"/>
          </a:xfrm>
          <a:prstGeom prst="rect">
            <a:avLst/>
          </a:prstGeom>
        </p:spPr>
      </p:pic>
      <p:pic>
        <p:nvPicPr>
          <p:cNvPr id="11" name="图片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12" t="2133" r="10000" b="53305"/>
          <a:stretch/>
        </p:blipFill>
        <p:spPr>
          <a:xfrm>
            <a:off x="9712105" y="586146"/>
            <a:ext cx="2001416" cy="2292096"/>
          </a:xfrm>
          <a:prstGeom prst="rect">
            <a:avLst/>
          </a:prstGeom>
        </p:spPr>
      </p:pic>
      <p:pic>
        <p:nvPicPr>
          <p:cNvPr id="12" name="图片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" t="53333" r="77067" b="2104"/>
          <a:stretch/>
        </p:blipFill>
        <p:spPr>
          <a:xfrm>
            <a:off x="739919" y="425935"/>
            <a:ext cx="1962912" cy="2292096"/>
          </a:xfrm>
          <a:prstGeom prst="rect">
            <a:avLst/>
          </a:prstGeom>
        </p:spPr>
      </p:pic>
      <p:pic>
        <p:nvPicPr>
          <p:cNvPr id="13" name="图片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12" t="2133" r="10000" b="53305"/>
          <a:stretch/>
        </p:blipFill>
        <p:spPr>
          <a:xfrm>
            <a:off x="9737687" y="547043"/>
            <a:ext cx="2001416" cy="2292096"/>
          </a:xfrm>
          <a:prstGeom prst="rect">
            <a:avLst/>
          </a:prstGeom>
        </p:spPr>
      </p:pic>
      <p:pic>
        <p:nvPicPr>
          <p:cNvPr id="14" name="图片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" t="53333" r="77067" b="2104"/>
          <a:stretch/>
        </p:blipFill>
        <p:spPr>
          <a:xfrm>
            <a:off x="765501" y="386832"/>
            <a:ext cx="1962912" cy="2292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132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doors dir="ver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41" y="2844921"/>
            <a:ext cx="810409" cy="95692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38117" y="1952121"/>
            <a:ext cx="85812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iCiel Cadena" pitchFamily="2" charset="0"/>
              </a:rPr>
              <a:t>CHÀO TẠM BIỆT CÁC CON!</a:t>
            </a:r>
          </a:p>
        </p:txBody>
      </p:sp>
      <p:pic>
        <p:nvPicPr>
          <p:cNvPr id="17" name="图片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67" t="31526" r="6533" b="22726"/>
          <a:stretch/>
        </p:blipFill>
        <p:spPr>
          <a:xfrm>
            <a:off x="10559735" y="2336842"/>
            <a:ext cx="1592036" cy="1862200"/>
          </a:xfrm>
          <a:prstGeom prst="rect">
            <a:avLst/>
          </a:prstGeom>
        </p:spPr>
      </p:pic>
      <p:pic>
        <p:nvPicPr>
          <p:cNvPr id="19" name="图片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00" t="31289" r="22801" b="23674"/>
          <a:stretch/>
        </p:blipFill>
        <p:spPr>
          <a:xfrm>
            <a:off x="10012412" y="3413595"/>
            <a:ext cx="1575618" cy="1919151"/>
          </a:xfrm>
          <a:prstGeom prst="rect">
            <a:avLst/>
          </a:prstGeom>
        </p:spPr>
      </p:pic>
      <p:pic>
        <p:nvPicPr>
          <p:cNvPr id="22" name="图片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18" t="33778" r="36813" b="24385"/>
          <a:stretch/>
        </p:blipFill>
        <p:spPr>
          <a:xfrm>
            <a:off x="9370565" y="4261507"/>
            <a:ext cx="1429656" cy="1811788"/>
          </a:xfrm>
          <a:prstGeom prst="rect">
            <a:avLst/>
          </a:prstGeom>
        </p:spPr>
      </p:pic>
      <p:pic>
        <p:nvPicPr>
          <p:cNvPr id="23" name="图片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7" t="33778" r="52133" b="24148"/>
          <a:stretch/>
        </p:blipFill>
        <p:spPr>
          <a:xfrm>
            <a:off x="8059807" y="4726762"/>
            <a:ext cx="1721423" cy="1886127"/>
          </a:xfrm>
          <a:prstGeom prst="rect">
            <a:avLst/>
          </a:prstGeom>
        </p:spPr>
      </p:pic>
      <p:grpSp>
        <p:nvGrpSpPr>
          <p:cNvPr id="11" name="组合 8"/>
          <p:cNvGrpSpPr/>
          <p:nvPr/>
        </p:nvGrpSpPr>
        <p:grpSpPr>
          <a:xfrm>
            <a:off x="1738117" y="2627024"/>
            <a:ext cx="5588000" cy="3446271"/>
            <a:chOff x="2178756" y="1295062"/>
            <a:chExt cx="5588000" cy="3446271"/>
          </a:xfrm>
        </p:grpSpPr>
        <p:pic>
          <p:nvPicPr>
            <p:cNvPr id="12" name="图片 4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827" t="34897" r="15062" b="7820"/>
            <a:stretch/>
          </p:blipFill>
          <p:spPr>
            <a:xfrm>
              <a:off x="2178756" y="1794932"/>
              <a:ext cx="5588000" cy="2946401"/>
            </a:xfrm>
            <a:prstGeom prst="rect">
              <a:avLst/>
            </a:prstGeom>
          </p:spPr>
        </p:pic>
        <p:pic>
          <p:nvPicPr>
            <p:cNvPr id="13" name="图片 5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9912" y="1295062"/>
              <a:ext cx="1973070" cy="1973070"/>
            </a:xfrm>
            <a:prstGeom prst="rect">
              <a:avLst/>
            </a:prstGeom>
          </p:spPr>
        </p:pic>
        <p:pic>
          <p:nvPicPr>
            <p:cNvPr id="14" name="图片 6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478" t="38478" r="37870" b="37870"/>
            <a:stretch/>
          </p:blipFill>
          <p:spPr>
            <a:xfrm>
              <a:off x="4634088" y="2126684"/>
              <a:ext cx="329891" cy="329891"/>
            </a:xfrm>
            <a:prstGeom prst="rect">
              <a:avLst/>
            </a:prstGeom>
          </p:spPr>
        </p:pic>
      </p:grpSp>
      <p:pic>
        <p:nvPicPr>
          <p:cNvPr id="18" name="图片 3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06" t="71770" r="8149"/>
          <a:stretch/>
        </p:blipFill>
        <p:spPr>
          <a:xfrm>
            <a:off x="433445" y="5160856"/>
            <a:ext cx="7529689" cy="1452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292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doors dir="ver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 descr="18323720-tác-giả-của-một-con-gà-để-ấp-trứng-trong-một-hòn-đảo-trên-một-nền-trắng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7321"/>
          <a:stretch>
            <a:fillRect/>
          </a:stretch>
        </p:blipFill>
        <p:spPr>
          <a:xfrm>
            <a:off x="0" y="1071546"/>
            <a:ext cx="3714776" cy="2032000"/>
          </a:xfrm>
          <a:prstGeom prst="rect">
            <a:avLst/>
          </a:prstGeom>
        </p:spPr>
      </p:pic>
      <p:pic>
        <p:nvPicPr>
          <p:cNvPr id="40" name="Picture 39" descr="18323720-tác-giả-của-một-con-gà-để-ấp-trứng-trong-một-hòn-đảo-trên-một-nền-trắng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8749"/>
          <a:stretch>
            <a:fillRect/>
          </a:stretch>
        </p:blipFill>
        <p:spPr>
          <a:xfrm>
            <a:off x="7334259" y="-500090"/>
            <a:ext cx="3630131" cy="2032000"/>
          </a:xfrm>
          <a:prstGeom prst="rect">
            <a:avLst/>
          </a:prstGeom>
        </p:spPr>
      </p:pic>
      <p:pic>
        <p:nvPicPr>
          <p:cNvPr id="19" name="Picture 18" descr="2157d7f980cb831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49254" y="571492"/>
            <a:ext cx="11361185" cy="7072338"/>
          </a:xfrm>
          <a:prstGeom prst="rect">
            <a:avLst/>
          </a:prstGeom>
        </p:spPr>
      </p:pic>
      <p:pic>
        <p:nvPicPr>
          <p:cNvPr id="25" name="Picture 24" descr="1c98244e0147f1e783b3d16720741e69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l="6182" t="55208" r="53035" b="22917"/>
          <a:stretch>
            <a:fillRect/>
          </a:stretch>
        </p:blipFill>
        <p:spPr>
          <a:xfrm>
            <a:off x="3584040" y="3944233"/>
            <a:ext cx="1849347" cy="745115"/>
          </a:xfrm>
          <a:prstGeom prst="rect">
            <a:avLst/>
          </a:prstGeom>
        </p:spPr>
      </p:pic>
      <p:pic>
        <p:nvPicPr>
          <p:cNvPr id="23" name="Picture 22" descr="18053136-tác-giả-của-một-con-gà-mái-và-bảy-quả-trứng-của-cô-trên-một-nền-trắng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77002" y="4857760"/>
            <a:ext cx="1333483" cy="935660"/>
          </a:xfrm>
          <a:prstGeom prst="rect">
            <a:avLst/>
          </a:prstGeom>
        </p:spPr>
      </p:pic>
      <p:pic>
        <p:nvPicPr>
          <p:cNvPr id="28" name="Picture 27" descr="1c98244e0147f1e783b3d16720741e69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l="36438" t="37500" r="40610" b="42708"/>
          <a:stretch>
            <a:fillRect/>
          </a:stretch>
        </p:blipFill>
        <p:spPr>
          <a:xfrm>
            <a:off x="4095737" y="4357694"/>
            <a:ext cx="992612" cy="642942"/>
          </a:xfrm>
          <a:prstGeom prst="rect">
            <a:avLst/>
          </a:prstGeom>
        </p:spPr>
      </p:pic>
      <p:pic>
        <p:nvPicPr>
          <p:cNvPr id="29" name="Picture 28" descr="kuik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906027" y="3714752"/>
            <a:ext cx="1094907" cy="785818"/>
          </a:xfrm>
          <a:prstGeom prst="rect">
            <a:avLst/>
          </a:prstGeom>
        </p:spPr>
      </p:pic>
      <p:pic>
        <p:nvPicPr>
          <p:cNvPr id="30" name="Picture 29" descr="18013219-tác-giả-của-một-con-gà-gần-bảng-mũi-tên-trên-một-nền-trắng 2.jpg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8836584" y="4143381"/>
            <a:ext cx="3524232" cy="2543103"/>
          </a:xfrm>
          <a:prstGeom prst="rect">
            <a:avLst/>
          </a:prstGeom>
        </p:spPr>
      </p:pic>
      <p:pic>
        <p:nvPicPr>
          <p:cNvPr id="31" name="Picture 30" descr="349de0c82228b446ebd18bb653781d4e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t="45833" r="22500"/>
          <a:stretch>
            <a:fillRect/>
          </a:stretch>
        </p:blipFill>
        <p:spPr>
          <a:xfrm>
            <a:off x="11745294" y="6615550"/>
            <a:ext cx="371677" cy="214314"/>
          </a:xfrm>
          <a:prstGeom prst="rect">
            <a:avLst/>
          </a:prstGeom>
        </p:spPr>
      </p:pic>
      <p:pic>
        <p:nvPicPr>
          <p:cNvPr id="32" name="Picture 31" descr="Untitled.jpg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0" y="3695700"/>
            <a:ext cx="5207000" cy="3162300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 rot="21135566">
            <a:off x="916390" y="1116411"/>
            <a:ext cx="768277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THU HOẠCH TRỨNG GÀ</a:t>
            </a:r>
          </a:p>
        </p:txBody>
      </p:sp>
      <p:grpSp>
        <p:nvGrpSpPr>
          <p:cNvPr id="41" name="Group 40"/>
          <p:cNvGrpSpPr/>
          <p:nvPr/>
        </p:nvGrpSpPr>
        <p:grpSpPr>
          <a:xfrm>
            <a:off x="-406392" y="-14066"/>
            <a:ext cx="3165634" cy="1361603"/>
            <a:chOff x="-304794" y="1"/>
            <a:chExt cx="2214546" cy="1152510"/>
          </a:xfrm>
        </p:grpSpPr>
        <p:pic>
          <p:nvPicPr>
            <p:cNvPr id="37" name="Picture 36" descr="34302354-illustration-of-a-chicken-and-a-banner.jpg"/>
            <p:cNvPicPr>
              <a:picLocks noChangeAspect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0" y="1"/>
              <a:ext cx="1571604" cy="1152510"/>
            </a:xfrm>
            <a:prstGeom prst="rect">
              <a:avLst/>
            </a:prstGeom>
          </p:spPr>
        </p:pic>
        <p:sp>
          <p:nvSpPr>
            <p:cNvPr id="33" name="Rectangle 32"/>
            <p:cNvSpPr/>
            <p:nvPr/>
          </p:nvSpPr>
          <p:spPr>
            <a:xfrm>
              <a:off x="-304794" y="628404"/>
              <a:ext cx="2214546" cy="41970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b="1" dirty="0" err="1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Trò</a:t>
              </a:r>
              <a:r>
                <a:rPr lang="en-US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 </a:t>
              </a:r>
              <a:r>
                <a:rPr lang="en-US" b="1" dirty="0" err="1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Chơi</a:t>
              </a:r>
              <a:endPara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endParaRPr>
            </a:p>
          </p:txBody>
        </p:sp>
      </p:grpSp>
      <p:pic>
        <p:nvPicPr>
          <p:cNvPr id="43" name="Picture 42" descr="18789247-tác-giả-của-những-con-vịt-màu-nâu-và-bốn-con-vịt-con-màu-vàng-của-cô-trên-một-nền-trắng.jpg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19747" y="5715016"/>
            <a:ext cx="1252203" cy="964882"/>
          </a:xfrm>
          <a:prstGeom prst="rect">
            <a:avLst/>
          </a:prstGeom>
        </p:spPr>
      </p:pic>
      <p:pic>
        <p:nvPicPr>
          <p:cNvPr id="18" name="Picture 17" descr="9a12101c4398f4729d1cb617915a20f0.jpg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96264" y="6072206"/>
            <a:ext cx="1047725" cy="785794"/>
          </a:xfrm>
          <a:prstGeom prst="rect">
            <a:avLst/>
          </a:prstGeom>
        </p:spPr>
      </p:pic>
      <p:pic>
        <p:nvPicPr>
          <p:cNvPr id="20" name="Picture 19" descr="coleta-de-passaros-coloridos_1096-119.jpg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6630" t="74921" r="67012" b="5910"/>
          <a:stretch>
            <a:fillRect/>
          </a:stretch>
        </p:blipFill>
        <p:spPr>
          <a:xfrm>
            <a:off x="4095736" y="4714885"/>
            <a:ext cx="381003" cy="207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266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doors dir="ver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ame-hung-trung-ga.jpg"/>
          <p:cNvPicPr>
            <a:picLocks noChangeAspect="1"/>
          </p:cNvPicPr>
          <p:nvPr/>
        </p:nvPicPr>
        <p:blipFill>
          <a:blip r:embed="rId2"/>
          <a:srcRect l="2320" t="3180" r="1020" b="17314"/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 descr="Untitled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48243" y="3695700"/>
            <a:ext cx="5207000" cy="31623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2571725" y="-1"/>
            <a:ext cx="7143800" cy="2342147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nay,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Gà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trại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đẻ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trứng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hoạch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trứng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nhé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trứng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giỏ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đấy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bắt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thôi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4517181" y="1857365"/>
            <a:ext cx="3429024" cy="1489035"/>
            <a:chOff x="3387886" y="1857364"/>
            <a:chExt cx="2571768" cy="1489035"/>
          </a:xfrm>
        </p:grpSpPr>
        <p:pic>
          <p:nvPicPr>
            <p:cNvPr id="11" name="Picture 10" descr="15057373-dấu-hiệu-bằng-gỗ-treo-trên-dây-chuyền-vector-minh-họa.jp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3750" t="17000" r="6250" b="14000"/>
            <a:stretch>
              <a:fillRect/>
            </a:stretch>
          </p:blipFill>
          <p:spPr>
            <a:xfrm>
              <a:off x="3387886" y="1857364"/>
              <a:ext cx="2571768" cy="1489035"/>
            </a:xfrm>
            <a:prstGeom prst="rect">
              <a:avLst/>
            </a:prstGeom>
          </p:spPr>
        </p:pic>
        <p:sp>
          <p:nvSpPr>
            <p:cNvPr id="12" name="TextBox 11">
              <a:hlinkClick r:id="rId5" action="ppaction://hlinksldjump"/>
            </p:cNvPr>
            <p:cNvSpPr txBox="1"/>
            <p:nvPr/>
          </p:nvSpPr>
          <p:spPr>
            <a:xfrm>
              <a:off x="3945322" y="2541412"/>
              <a:ext cx="12696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US" sz="24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endParaRPr lang="vi-VN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9" name="Picture 8" descr="ee376867b6edb2b7f8a1c93f2ceb4b12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7232" y="5956340"/>
            <a:ext cx="1296000" cy="97200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4514253" y="3172482"/>
            <a:ext cx="3429024" cy="1489035"/>
            <a:chOff x="3387886" y="1857364"/>
            <a:chExt cx="2571768" cy="1489035"/>
          </a:xfrm>
        </p:grpSpPr>
        <p:pic>
          <p:nvPicPr>
            <p:cNvPr id="15" name="Picture 14" descr="15057373-dấu-hiệu-bằng-gỗ-treo-trên-dây-chuyền-vector-minh-họa.jp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3750" t="17000" r="6250" b="14000"/>
            <a:stretch>
              <a:fillRect/>
            </a:stretch>
          </p:blipFill>
          <p:spPr>
            <a:xfrm>
              <a:off x="3387886" y="1857364"/>
              <a:ext cx="2571768" cy="1489035"/>
            </a:xfrm>
            <a:prstGeom prst="rect">
              <a:avLst/>
            </a:prstGeom>
          </p:spPr>
        </p:pic>
        <p:sp>
          <p:nvSpPr>
            <p:cNvPr id="16" name="TextBox 15">
              <a:hlinkClick r:id="" action="ppaction://hlinkshowjump?jump=nextslide"/>
            </p:cNvPr>
            <p:cNvSpPr txBox="1"/>
            <p:nvPr/>
          </p:nvSpPr>
          <p:spPr>
            <a:xfrm>
              <a:off x="3574064" y="2541412"/>
              <a:ext cx="206950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Hướng</a:t>
              </a:r>
              <a:r>
                <a:rPr lang="en-US" sz="24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dẫn</a:t>
              </a:r>
              <a:endParaRPr lang="vi-VN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59962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doors dir="ver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ame-hung-trung-ga.jpg"/>
          <p:cNvPicPr>
            <a:picLocks noChangeAspect="1"/>
          </p:cNvPicPr>
          <p:nvPr/>
        </p:nvPicPr>
        <p:blipFill>
          <a:blip r:embed="rId4"/>
          <a:srcRect l="23869" t="14147" r="24076" b="27428"/>
          <a:stretch>
            <a:fillRect/>
          </a:stretch>
        </p:blipFill>
        <p:spPr>
          <a:xfrm>
            <a:off x="-1" y="19464"/>
            <a:ext cx="12192001" cy="6838537"/>
          </a:xfrm>
          <a:prstGeom prst="rect">
            <a:avLst/>
          </a:prstGeom>
        </p:spPr>
      </p:pic>
      <p:sp>
        <p:nvSpPr>
          <p:cNvPr id="10" name="Cloud Callout 9"/>
          <p:cNvSpPr/>
          <p:nvPr/>
        </p:nvSpPr>
        <p:spPr>
          <a:xfrm>
            <a:off x="0" y="5466"/>
            <a:ext cx="12192000" cy="1714512"/>
          </a:xfrm>
          <a:prstGeom prst="cloudCallout">
            <a:avLst>
              <a:gd name="adj1" fmla="val 31321"/>
              <a:gd name="adj2" fmla="val 110910"/>
            </a:avLst>
          </a:prstGeom>
          <a:solidFill>
            <a:srgbClr val="CC706E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Arial" pitchFamily="34" charset="0"/>
                <a:cs typeface="Arial" pitchFamily="34" charset="0"/>
              </a:rPr>
              <a:t>Câu 1: Kết quả của phép tính: 9 + 7 là: </a:t>
            </a:r>
            <a:endParaRPr lang="vi-VN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0" descr="ga cau hoi 1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43758" y="1643051"/>
            <a:ext cx="4235852" cy="2680949"/>
          </a:xfrm>
          <a:prstGeom prst="rect">
            <a:avLst/>
          </a:prstGeom>
        </p:spPr>
      </p:pic>
      <p:sp>
        <p:nvSpPr>
          <p:cNvPr id="13" name="Hexagon 12"/>
          <p:cNvSpPr/>
          <p:nvPr/>
        </p:nvSpPr>
        <p:spPr>
          <a:xfrm>
            <a:off x="1428717" y="3305487"/>
            <a:ext cx="5238787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A. 16</a:t>
            </a:r>
            <a:endParaRPr lang="vi-VN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13" descr="ga cau hoi.pn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7973" y="4008887"/>
            <a:ext cx="1283699" cy="928694"/>
          </a:xfrm>
          <a:prstGeom prst="rect">
            <a:avLst/>
          </a:prstGeom>
        </p:spPr>
      </p:pic>
      <p:sp>
        <p:nvSpPr>
          <p:cNvPr id="15" name="Hexagon 14"/>
          <p:cNvSpPr/>
          <p:nvPr/>
        </p:nvSpPr>
        <p:spPr>
          <a:xfrm>
            <a:off x="1384963" y="4223201"/>
            <a:ext cx="5238787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B. 13</a:t>
            </a:r>
            <a:endParaRPr lang="vi-VN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15" descr="ga cau hoi.pn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3160" y="4890069"/>
            <a:ext cx="1283699" cy="928694"/>
          </a:xfrm>
          <a:prstGeom prst="rect">
            <a:avLst/>
          </a:prstGeom>
        </p:spPr>
      </p:pic>
      <p:sp>
        <p:nvSpPr>
          <p:cNvPr id="17" name="Hexagon 16"/>
          <p:cNvSpPr/>
          <p:nvPr/>
        </p:nvSpPr>
        <p:spPr>
          <a:xfrm>
            <a:off x="1380149" y="5104383"/>
            <a:ext cx="5238787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C. 15</a:t>
            </a:r>
            <a:endParaRPr lang="vi-VN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Picture 17" descr="ga cau hoi.pn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405" y="5779647"/>
            <a:ext cx="1283699" cy="928694"/>
          </a:xfrm>
          <a:prstGeom prst="rect">
            <a:avLst/>
          </a:prstGeom>
        </p:spPr>
      </p:pic>
      <p:sp>
        <p:nvSpPr>
          <p:cNvPr id="19" name="Hexagon 18"/>
          <p:cNvSpPr/>
          <p:nvPr/>
        </p:nvSpPr>
        <p:spPr>
          <a:xfrm>
            <a:off x="1336395" y="5993961"/>
            <a:ext cx="5238787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D. 12</a:t>
            </a:r>
          </a:p>
          <a:p>
            <a:pPr algn="ctr"/>
            <a:endParaRPr lang="en-US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D. 12</a:t>
            </a:r>
          </a:p>
          <a:p>
            <a:pPr algn="ctr"/>
            <a:endParaRPr lang="en-US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vi-VN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 rot="19938490">
            <a:off x="2232010" y="1945717"/>
            <a:ext cx="21213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Yeah,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Đúng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rồi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</a:p>
          <a:p>
            <a:pPr algn="ctr"/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bạn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giỏi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quá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!</a:t>
            </a:r>
            <a:endParaRPr lang="vi-VN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5" name="Picture 24" descr="ga cau hoi.pn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8195" y="3107231"/>
            <a:ext cx="1283699" cy="92869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905763" y="4857760"/>
            <a:ext cx="36195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Ồ, </a:t>
            </a:r>
            <a:r>
              <a:rPr lang="en-US" sz="2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tiếc</a:t>
            </a: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quá</a:t>
            </a: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sai</a:t>
            </a: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mất</a:t>
            </a: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rồi</a:t>
            </a: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!</a:t>
            </a:r>
            <a:endParaRPr lang="vi-VN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3" name="Picture 32" descr="egg-2151891_960_72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714733" y="2376402"/>
            <a:ext cx="888000" cy="666000"/>
          </a:xfrm>
          <a:prstGeom prst="rect">
            <a:avLst/>
          </a:prstGeom>
        </p:spPr>
      </p:pic>
      <p:pic>
        <p:nvPicPr>
          <p:cNvPr id="34" name="Picture 33" descr="egg-2151896__340.pn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48507" y="4572008"/>
            <a:ext cx="888976" cy="666732"/>
          </a:xfrm>
          <a:prstGeom prst="rect">
            <a:avLst/>
          </a:prstGeom>
        </p:spPr>
      </p:pic>
      <p:pic>
        <p:nvPicPr>
          <p:cNvPr id="20" name="Picture 19" descr="ee376867b6edb2b7f8a1c93f2ceb4b12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13435" y="6215082"/>
            <a:ext cx="1008035" cy="756026"/>
          </a:xfrm>
          <a:prstGeom prst="rect">
            <a:avLst/>
          </a:prstGeom>
        </p:spPr>
      </p:pic>
      <p:pic>
        <p:nvPicPr>
          <p:cNvPr id="21" name="Picture 20" descr="images (3)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000" r="-1" b="46667"/>
          <a:stretch>
            <a:fillRect/>
          </a:stretch>
        </p:blipFill>
        <p:spPr>
          <a:xfrm>
            <a:off x="11504465" y="6381126"/>
            <a:ext cx="642623" cy="514098"/>
          </a:xfrm>
          <a:prstGeom prst="rect">
            <a:avLst/>
          </a:prstGeom>
        </p:spPr>
      </p:pic>
      <p:pic>
        <p:nvPicPr>
          <p:cNvPr id="23" name="Picture 22" descr="images (7).jpg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20739" y="6373921"/>
            <a:ext cx="887071" cy="665303"/>
          </a:xfrm>
          <a:prstGeom prst="rect">
            <a:avLst/>
          </a:prstGeom>
        </p:spPr>
      </p:pic>
      <p:pic>
        <p:nvPicPr>
          <p:cNvPr id="28" name="Picture 27" descr="images (3).jp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9999" b="50000"/>
          <a:stretch>
            <a:fillRect/>
          </a:stretch>
        </p:blipFill>
        <p:spPr>
          <a:xfrm>
            <a:off x="9765176" y="6357970"/>
            <a:ext cx="685464" cy="51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263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doors dir="ver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0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5" grpId="0" animBg="1"/>
      <p:bldP spid="15" grpId="1" animBg="1"/>
      <p:bldP spid="17" grpId="0" animBg="1"/>
      <p:bldP spid="17" grpId="1" animBg="1"/>
      <p:bldP spid="19" grpId="0" animBg="1"/>
      <p:bldP spid="19" grpId="1" animBg="1"/>
      <p:bldP spid="32" grpId="0"/>
      <p:bldP spid="32" grpId="1"/>
      <p:bldP spid="22" grpId="0"/>
      <p:bldP spid="22" grpId="1"/>
      <p:bldP spid="22" grpId="2"/>
      <p:bldP spid="22" grpId="3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ame-hung-trung-ga.jpg"/>
          <p:cNvPicPr>
            <a:picLocks noChangeAspect="1"/>
          </p:cNvPicPr>
          <p:nvPr/>
        </p:nvPicPr>
        <p:blipFill>
          <a:blip r:embed="rId3"/>
          <a:srcRect l="23869" t="14147" r="24076" b="27428"/>
          <a:stretch>
            <a:fillRect/>
          </a:stretch>
        </p:blipFill>
        <p:spPr>
          <a:xfrm>
            <a:off x="-27006" y="33532"/>
            <a:ext cx="12192001" cy="6838537"/>
          </a:xfrm>
          <a:prstGeom prst="rect">
            <a:avLst/>
          </a:prstGeom>
        </p:spPr>
      </p:pic>
      <p:sp>
        <p:nvSpPr>
          <p:cNvPr id="10" name="Cloud Callout 9"/>
          <p:cNvSpPr/>
          <p:nvPr/>
        </p:nvSpPr>
        <p:spPr>
          <a:xfrm>
            <a:off x="0" y="5466"/>
            <a:ext cx="12192000" cy="1637584"/>
          </a:xfrm>
          <a:prstGeom prst="cloudCallout">
            <a:avLst>
              <a:gd name="adj1" fmla="val 31321"/>
              <a:gd name="adj2" fmla="val 110910"/>
            </a:avLst>
          </a:prstGeom>
          <a:solidFill>
            <a:srgbClr val="CC706E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Arial" pitchFamily="34" charset="0"/>
                <a:cs typeface="Arial" pitchFamily="34" charset="0"/>
              </a:rPr>
              <a:t>Câu 2: Trong các phép tính sau, </a:t>
            </a:r>
          </a:p>
          <a:p>
            <a:pPr algn="ctr"/>
            <a:r>
              <a:rPr lang="en-US" sz="3200" b="1" dirty="0">
                <a:latin typeface="Arial" pitchFamily="34" charset="0"/>
                <a:cs typeface="Arial" pitchFamily="34" charset="0"/>
              </a:rPr>
              <a:t>            phép tính nào </a:t>
            </a:r>
            <a:r>
              <a:rPr lang="vi-VN" sz="3200" b="1" dirty="0">
                <a:latin typeface="Arial" pitchFamily="34" charset="0"/>
                <a:cs typeface="Arial" pitchFamily="34" charset="0"/>
              </a:rPr>
              <a:t>đúng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?</a:t>
            </a:r>
            <a:endParaRPr lang="vi-VN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0" descr="ga cau hoi 1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43758" y="1643051"/>
            <a:ext cx="4235852" cy="2680949"/>
          </a:xfrm>
          <a:prstGeom prst="rect">
            <a:avLst/>
          </a:prstGeom>
        </p:spPr>
      </p:pic>
      <p:sp>
        <p:nvSpPr>
          <p:cNvPr id="13" name="Hexagon 12"/>
          <p:cNvSpPr/>
          <p:nvPr/>
        </p:nvSpPr>
        <p:spPr>
          <a:xfrm>
            <a:off x="1425928" y="5018787"/>
            <a:ext cx="5238787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C. 7 + 3 + 5 = 15</a:t>
            </a:r>
            <a:endParaRPr lang="vi-VN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13" descr="ga cau hoi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2698" y="3893347"/>
            <a:ext cx="1283699" cy="928694"/>
          </a:xfrm>
          <a:prstGeom prst="rect">
            <a:avLst/>
          </a:prstGeom>
        </p:spPr>
      </p:pic>
      <p:sp>
        <p:nvSpPr>
          <p:cNvPr id="15" name="Hexagon 14"/>
          <p:cNvSpPr/>
          <p:nvPr/>
        </p:nvSpPr>
        <p:spPr>
          <a:xfrm>
            <a:off x="1419688" y="4107661"/>
            <a:ext cx="5238787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B. 7 + 5 + 3 = 13</a:t>
            </a:r>
            <a:endParaRPr lang="vi-VN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15" descr="ga cau hoi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7005" y="3069305"/>
            <a:ext cx="1283699" cy="928694"/>
          </a:xfrm>
          <a:prstGeom prst="rect">
            <a:avLst/>
          </a:prstGeom>
        </p:spPr>
      </p:pic>
      <p:sp>
        <p:nvSpPr>
          <p:cNvPr id="17" name="Hexagon 16"/>
          <p:cNvSpPr/>
          <p:nvPr/>
        </p:nvSpPr>
        <p:spPr>
          <a:xfrm>
            <a:off x="1393995" y="3283619"/>
            <a:ext cx="5238787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A. 7 + 3 + 5 = 14</a:t>
            </a:r>
            <a:endParaRPr lang="vi-VN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Picture 17" descr="ga cau hoi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4131" y="5664107"/>
            <a:ext cx="1283699" cy="928694"/>
          </a:xfrm>
          <a:prstGeom prst="rect">
            <a:avLst/>
          </a:prstGeom>
        </p:spPr>
      </p:pic>
      <p:sp>
        <p:nvSpPr>
          <p:cNvPr id="19" name="Hexagon 18"/>
          <p:cNvSpPr/>
          <p:nvPr/>
        </p:nvSpPr>
        <p:spPr>
          <a:xfrm>
            <a:off x="1371120" y="5878421"/>
            <a:ext cx="5238787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D. 7 + 5 + 3 = 14</a:t>
            </a:r>
            <a:endParaRPr lang="vi-VN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 rot="19938490">
            <a:off x="2474823" y="1924692"/>
            <a:ext cx="21213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Yeah,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Đúng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rồi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</a:p>
          <a:p>
            <a:pPr algn="ctr"/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bạn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giỏi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quá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!</a:t>
            </a:r>
            <a:endParaRPr lang="vi-VN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5" name="Picture 24" descr="ga cau hoi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5405" y="4820531"/>
            <a:ext cx="1283699" cy="92869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905763" y="4857760"/>
            <a:ext cx="36195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Ồ, </a:t>
            </a:r>
            <a:r>
              <a:rPr lang="en-US" sz="2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tiếc</a:t>
            </a: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quá</a:t>
            </a: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sai</a:t>
            </a: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mất</a:t>
            </a: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rồi</a:t>
            </a: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!</a:t>
            </a:r>
            <a:endParaRPr lang="vi-VN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3" name="Picture 32" descr="egg-2151891_960_720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49459" y="2536025"/>
            <a:ext cx="888000" cy="666000"/>
          </a:xfrm>
          <a:prstGeom prst="rect">
            <a:avLst/>
          </a:prstGeom>
        </p:spPr>
      </p:pic>
      <p:pic>
        <p:nvPicPr>
          <p:cNvPr id="34" name="Picture 33" descr="egg-2151896__340.pn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48507" y="4572008"/>
            <a:ext cx="888976" cy="666732"/>
          </a:xfrm>
          <a:prstGeom prst="rect">
            <a:avLst/>
          </a:prstGeom>
        </p:spPr>
      </p:pic>
      <p:pic>
        <p:nvPicPr>
          <p:cNvPr id="20" name="Picture 19" descr="ee376867b6edb2b7f8a1c93f2ceb4b12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13435" y="6215082"/>
            <a:ext cx="1008035" cy="756026"/>
          </a:xfrm>
          <a:prstGeom prst="rect">
            <a:avLst/>
          </a:prstGeom>
        </p:spPr>
      </p:pic>
      <p:pic>
        <p:nvPicPr>
          <p:cNvPr id="21" name="Picture 20" descr="images (3)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000" r="-1" b="46667"/>
          <a:stretch>
            <a:fillRect/>
          </a:stretch>
        </p:blipFill>
        <p:spPr>
          <a:xfrm>
            <a:off x="11504465" y="6381126"/>
            <a:ext cx="642623" cy="514098"/>
          </a:xfrm>
          <a:prstGeom prst="rect">
            <a:avLst/>
          </a:prstGeom>
        </p:spPr>
      </p:pic>
      <p:pic>
        <p:nvPicPr>
          <p:cNvPr id="23" name="Picture 22" descr="images (7).jpg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20739" y="6373921"/>
            <a:ext cx="887071" cy="665303"/>
          </a:xfrm>
          <a:prstGeom prst="rect">
            <a:avLst/>
          </a:prstGeom>
        </p:spPr>
      </p:pic>
      <p:pic>
        <p:nvPicPr>
          <p:cNvPr id="28" name="Picture 27" descr="images (3).jp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9999" b="50000"/>
          <a:stretch>
            <a:fillRect/>
          </a:stretch>
        </p:blipFill>
        <p:spPr>
          <a:xfrm>
            <a:off x="9765176" y="6357970"/>
            <a:ext cx="685464" cy="51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361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doors dir="ver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7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9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9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0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5" grpId="0" animBg="1"/>
      <p:bldP spid="15" grpId="1" animBg="1"/>
      <p:bldP spid="17" grpId="0" animBg="1"/>
      <p:bldP spid="17" grpId="1" animBg="1"/>
      <p:bldP spid="19" grpId="0" animBg="1"/>
      <p:bldP spid="19" grpId="1" animBg="1"/>
      <p:bldP spid="32" grpId="0"/>
      <p:bldP spid="32" grpId="1"/>
      <p:bldP spid="22" grpId="0"/>
      <p:bldP spid="22" grpId="1"/>
      <p:bldP spid="22" grpId="2"/>
      <p:bldP spid="22" grpId="3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ame-hung-trung-ga.jpg"/>
          <p:cNvPicPr>
            <a:picLocks noChangeAspect="1"/>
          </p:cNvPicPr>
          <p:nvPr/>
        </p:nvPicPr>
        <p:blipFill>
          <a:blip r:embed="rId3"/>
          <a:srcRect l="23869" t="14147" r="24076" b="27428"/>
          <a:stretch>
            <a:fillRect/>
          </a:stretch>
        </p:blipFill>
        <p:spPr>
          <a:xfrm>
            <a:off x="-1" y="19464"/>
            <a:ext cx="12192001" cy="6838537"/>
          </a:xfrm>
          <a:prstGeom prst="rect">
            <a:avLst/>
          </a:prstGeom>
        </p:spPr>
      </p:pic>
      <p:sp>
        <p:nvSpPr>
          <p:cNvPr id="10" name="Cloud Callout 9"/>
          <p:cNvSpPr/>
          <p:nvPr/>
        </p:nvSpPr>
        <p:spPr>
          <a:xfrm>
            <a:off x="0" y="19464"/>
            <a:ext cx="12192000" cy="1714512"/>
          </a:xfrm>
          <a:prstGeom prst="cloudCallout">
            <a:avLst>
              <a:gd name="adj1" fmla="val 31321"/>
              <a:gd name="adj2" fmla="val 110910"/>
            </a:avLst>
          </a:prstGeom>
          <a:solidFill>
            <a:srgbClr val="CC706E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Arial" pitchFamily="34" charset="0"/>
                <a:cs typeface="Arial" pitchFamily="34" charset="0"/>
              </a:rPr>
              <a:t>Câu 3: Tiến có 7 cái bút, Ngọc có 8 cái bút. Hỏi cả hai bạn có tất cả bao nhiêu cái bút?</a:t>
            </a:r>
            <a:endParaRPr lang="vi-VN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0" descr="ga cau hoi 1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43758" y="1643051"/>
            <a:ext cx="4235852" cy="2680949"/>
          </a:xfrm>
          <a:prstGeom prst="rect">
            <a:avLst/>
          </a:prstGeom>
        </p:spPr>
      </p:pic>
      <p:sp>
        <p:nvSpPr>
          <p:cNvPr id="13" name="Hexagon 12"/>
          <p:cNvSpPr/>
          <p:nvPr/>
        </p:nvSpPr>
        <p:spPr>
          <a:xfrm>
            <a:off x="1418744" y="5886028"/>
            <a:ext cx="5918925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D. 15 cái bút</a:t>
            </a:r>
            <a:endParaRPr lang="vi-VN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13" descr="ga cau hoi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5515" y="3929066"/>
            <a:ext cx="1283699" cy="928694"/>
          </a:xfrm>
          <a:prstGeom prst="rect">
            <a:avLst/>
          </a:prstGeom>
        </p:spPr>
      </p:pic>
      <p:sp>
        <p:nvSpPr>
          <p:cNvPr id="15" name="Hexagon 14"/>
          <p:cNvSpPr/>
          <p:nvPr/>
        </p:nvSpPr>
        <p:spPr>
          <a:xfrm>
            <a:off x="1412504" y="4143380"/>
            <a:ext cx="5959176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B. 14 cái bút</a:t>
            </a:r>
            <a:endParaRPr lang="vi-VN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15" descr="ga cau hoi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0701" y="4810248"/>
            <a:ext cx="1283699" cy="928694"/>
          </a:xfrm>
          <a:prstGeom prst="rect">
            <a:avLst/>
          </a:prstGeom>
        </p:spPr>
      </p:pic>
      <p:sp>
        <p:nvSpPr>
          <p:cNvPr id="17" name="Hexagon 16"/>
          <p:cNvSpPr/>
          <p:nvPr/>
        </p:nvSpPr>
        <p:spPr>
          <a:xfrm>
            <a:off x="1407691" y="5024562"/>
            <a:ext cx="5963989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C. 16 cái bút</a:t>
            </a:r>
            <a:endParaRPr lang="vi-VN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Picture 17" descr="ga cau hoi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4213" y="3099054"/>
            <a:ext cx="1283699" cy="928694"/>
          </a:xfrm>
          <a:prstGeom prst="rect">
            <a:avLst/>
          </a:prstGeom>
        </p:spPr>
      </p:pic>
      <p:sp>
        <p:nvSpPr>
          <p:cNvPr id="19" name="Hexagon 18"/>
          <p:cNvSpPr/>
          <p:nvPr/>
        </p:nvSpPr>
        <p:spPr>
          <a:xfrm>
            <a:off x="1391203" y="3313368"/>
            <a:ext cx="5980477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A. 1 cái bút</a:t>
            </a:r>
            <a:endParaRPr lang="vi-VN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 rot="19938490">
            <a:off x="2467639" y="1960411"/>
            <a:ext cx="21213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Yeah,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Đúng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rồi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</a:p>
          <a:p>
            <a:pPr algn="ctr"/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bạn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giỏi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quá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!</a:t>
            </a:r>
            <a:endParaRPr lang="vi-VN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5" name="Picture 24" descr="ga cau hoi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8221" y="5687772"/>
            <a:ext cx="1283699" cy="92869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905763" y="4857760"/>
            <a:ext cx="36195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Ồ, </a:t>
            </a:r>
            <a:r>
              <a:rPr lang="en-US" sz="2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tiếc</a:t>
            </a: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quá</a:t>
            </a: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sai</a:t>
            </a: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mất</a:t>
            </a: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rồi</a:t>
            </a: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!</a:t>
            </a:r>
            <a:endParaRPr lang="vi-VN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3" name="Picture 32" descr="egg-2151891_960_720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42275" y="2571744"/>
            <a:ext cx="888000" cy="666000"/>
          </a:xfrm>
          <a:prstGeom prst="rect">
            <a:avLst/>
          </a:prstGeom>
        </p:spPr>
      </p:pic>
      <p:pic>
        <p:nvPicPr>
          <p:cNvPr id="34" name="Picture 33" descr="egg-2151896__340.pn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10128" y="4572008"/>
            <a:ext cx="888976" cy="666732"/>
          </a:xfrm>
          <a:prstGeom prst="rect">
            <a:avLst/>
          </a:prstGeom>
        </p:spPr>
      </p:pic>
      <p:pic>
        <p:nvPicPr>
          <p:cNvPr id="20" name="Picture 19" descr="ee376867b6edb2b7f8a1c93f2ceb4b12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13435" y="6215082"/>
            <a:ext cx="1008035" cy="756026"/>
          </a:xfrm>
          <a:prstGeom prst="rect">
            <a:avLst/>
          </a:prstGeom>
        </p:spPr>
      </p:pic>
      <p:pic>
        <p:nvPicPr>
          <p:cNvPr id="21" name="Picture 20" descr="images (3)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000" r="-1" b="46667"/>
          <a:stretch>
            <a:fillRect/>
          </a:stretch>
        </p:blipFill>
        <p:spPr>
          <a:xfrm>
            <a:off x="11504465" y="6381126"/>
            <a:ext cx="642623" cy="514098"/>
          </a:xfrm>
          <a:prstGeom prst="rect">
            <a:avLst/>
          </a:prstGeom>
        </p:spPr>
      </p:pic>
      <p:pic>
        <p:nvPicPr>
          <p:cNvPr id="23" name="Picture 22" descr="images (7).jpg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20739" y="6373921"/>
            <a:ext cx="887071" cy="665303"/>
          </a:xfrm>
          <a:prstGeom prst="rect">
            <a:avLst/>
          </a:prstGeom>
        </p:spPr>
      </p:pic>
      <p:pic>
        <p:nvPicPr>
          <p:cNvPr id="28" name="Picture 27" descr="images (3).jp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9999" b="50000"/>
          <a:stretch>
            <a:fillRect/>
          </a:stretch>
        </p:blipFill>
        <p:spPr>
          <a:xfrm>
            <a:off x="9765176" y="6357970"/>
            <a:ext cx="685464" cy="51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919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doors dir="ver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8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8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0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0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5" grpId="0" animBg="1"/>
      <p:bldP spid="15" grpId="1" animBg="1"/>
      <p:bldP spid="17" grpId="0" animBg="1"/>
      <p:bldP spid="17" grpId="1" animBg="1"/>
      <p:bldP spid="19" grpId="0" animBg="1"/>
      <p:bldP spid="19" grpId="1" animBg="1"/>
      <p:bldP spid="32" grpId="0"/>
      <p:bldP spid="32" grpId="1"/>
      <p:bldP spid="22" grpId="0"/>
      <p:bldP spid="22" grpId="1"/>
      <p:bldP spid="22" grpId="2"/>
      <p:bldP spid="22" grpId="3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ame-hung-trung-ga.jpg"/>
          <p:cNvPicPr>
            <a:picLocks noChangeAspect="1"/>
          </p:cNvPicPr>
          <p:nvPr/>
        </p:nvPicPr>
        <p:blipFill>
          <a:blip r:embed="rId3"/>
          <a:srcRect l="23869" t="14147" r="24076" b="27428"/>
          <a:stretch>
            <a:fillRect/>
          </a:stretch>
        </p:blipFill>
        <p:spPr>
          <a:xfrm>
            <a:off x="-1" y="19464"/>
            <a:ext cx="12192001" cy="6838537"/>
          </a:xfrm>
          <a:prstGeom prst="rect">
            <a:avLst/>
          </a:prstGeom>
        </p:spPr>
      </p:pic>
      <p:sp>
        <p:nvSpPr>
          <p:cNvPr id="10" name="Cloud Callout 9"/>
          <p:cNvSpPr/>
          <p:nvPr/>
        </p:nvSpPr>
        <p:spPr>
          <a:xfrm>
            <a:off x="0" y="5466"/>
            <a:ext cx="12432632" cy="1714512"/>
          </a:xfrm>
          <a:prstGeom prst="cloudCallout">
            <a:avLst>
              <a:gd name="adj1" fmla="val 31321"/>
              <a:gd name="adj2" fmla="val 110910"/>
            </a:avLst>
          </a:prstGeom>
          <a:solidFill>
            <a:srgbClr val="CC706E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Arial" pitchFamily="34" charset="0"/>
                <a:cs typeface="Arial" pitchFamily="34" charset="0"/>
              </a:rPr>
              <a:t>Câu 4: Kết quả của phép tính: 6 + 5 bằng với kết quả phép tính nào dưới đây?</a:t>
            </a:r>
            <a:endParaRPr lang="vi-VN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0" descr="ga cau hoi 1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43758" y="1643051"/>
            <a:ext cx="4235852" cy="2680949"/>
          </a:xfrm>
          <a:prstGeom prst="rect">
            <a:avLst/>
          </a:prstGeom>
        </p:spPr>
      </p:pic>
      <p:sp>
        <p:nvSpPr>
          <p:cNvPr id="13" name="Hexagon 12"/>
          <p:cNvSpPr/>
          <p:nvPr/>
        </p:nvSpPr>
        <p:spPr>
          <a:xfrm>
            <a:off x="1403760" y="4175286"/>
            <a:ext cx="5238787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B. 8 + 3</a:t>
            </a:r>
            <a:endParaRPr lang="vi-VN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13" descr="ga cau hoi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2795" y="3048542"/>
            <a:ext cx="1283699" cy="928694"/>
          </a:xfrm>
          <a:prstGeom prst="rect">
            <a:avLst/>
          </a:prstGeom>
        </p:spPr>
      </p:pic>
      <p:sp>
        <p:nvSpPr>
          <p:cNvPr id="15" name="Hexagon 14"/>
          <p:cNvSpPr/>
          <p:nvPr/>
        </p:nvSpPr>
        <p:spPr>
          <a:xfrm>
            <a:off x="1339784" y="3262856"/>
            <a:ext cx="5238787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A. 5 + 7</a:t>
            </a:r>
            <a:endParaRPr lang="vi-VN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15" descr="ga cau hoi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4475" y="4858418"/>
            <a:ext cx="1283699" cy="928694"/>
          </a:xfrm>
          <a:prstGeom prst="rect">
            <a:avLst/>
          </a:prstGeom>
        </p:spPr>
      </p:pic>
      <p:sp>
        <p:nvSpPr>
          <p:cNvPr id="17" name="Hexagon 16"/>
          <p:cNvSpPr/>
          <p:nvPr/>
        </p:nvSpPr>
        <p:spPr>
          <a:xfrm>
            <a:off x="1411464" y="5072732"/>
            <a:ext cx="5238787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C. 9 + 5</a:t>
            </a:r>
            <a:endParaRPr lang="vi-VN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Picture 17" descr="ga cau hoi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0720" y="5747996"/>
            <a:ext cx="1283699" cy="928694"/>
          </a:xfrm>
          <a:prstGeom prst="rect">
            <a:avLst/>
          </a:prstGeom>
        </p:spPr>
      </p:pic>
      <p:sp>
        <p:nvSpPr>
          <p:cNvPr id="19" name="Hexagon 18"/>
          <p:cNvSpPr/>
          <p:nvPr/>
        </p:nvSpPr>
        <p:spPr>
          <a:xfrm>
            <a:off x="1367709" y="5962310"/>
            <a:ext cx="5238787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D. 9 + 3</a:t>
            </a:r>
            <a:endParaRPr lang="vi-VN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 rot="19938490">
            <a:off x="1743969" y="1823915"/>
            <a:ext cx="357623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Yeah,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Đúng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rồi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</a:p>
          <a:p>
            <a:pPr algn="ctr"/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bạn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giỏi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quá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!</a:t>
            </a:r>
            <a:endParaRPr lang="vi-VN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5" name="Picture 24" descr="ga cau hoi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3237" y="3977030"/>
            <a:ext cx="1283699" cy="92869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905763" y="4857760"/>
            <a:ext cx="36195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Ồ, </a:t>
            </a:r>
            <a:r>
              <a:rPr lang="en-US" sz="32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tiếc</a:t>
            </a:r>
            <a:r>
              <a:rPr lang="en-US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quá</a:t>
            </a:r>
            <a:r>
              <a:rPr lang="en-US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2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sai</a:t>
            </a:r>
            <a:r>
              <a:rPr lang="en-US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mất</a:t>
            </a:r>
            <a:r>
              <a:rPr lang="en-US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rồi</a:t>
            </a:r>
            <a:r>
              <a:rPr lang="en-US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!</a:t>
            </a:r>
            <a:endParaRPr lang="vi-VN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3" name="Picture 32" descr="egg-2151891_960_720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46048" y="2619914"/>
            <a:ext cx="888000" cy="666000"/>
          </a:xfrm>
          <a:prstGeom prst="rect">
            <a:avLst/>
          </a:prstGeom>
        </p:spPr>
      </p:pic>
      <p:pic>
        <p:nvPicPr>
          <p:cNvPr id="34" name="Picture 33" descr="egg-2151896__340.pn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48507" y="4572008"/>
            <a:ext cx="888976" cy="666732"/>
          </a:xfrm>
          <a:prstGeom prst="rect">
            <a:avLst/>
          </a:prstGeom>
        </p:spPr>
      </p:pic>
      <p:pic>
        <p:nvPicPr>
          <p:cNvPr id="20" name="Picture 19" descr="ee376867b6edb2b7f8a1c93f2ceb4b12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13435" y="6215082"/>
            <a:ext cx="1008035" cy="756026"/>
          </a:xfrm>
          <a:prstGeom prst="rect">
            <a:avLst/>
          </a:prstGeom>
        </p:spPr>
      </p:pic>
      <p:pic>
        <p:nvPicPr>
          <p:cNvPr id="21" name="Picture 20" descr="images (3)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000" r="-1" b="46667"/>
          <a:stretch>
            <a:fillRect/>
          </a:stretch>
        </p:blipFill>
        <p:spPr>
          <a:xfrm>
            <a:off x="11504465" y="6381126"/>
            <a:ext cx="642623" cy="514098"/>
          </a:xfrm>
          <a:prstGeom prst="rect">
            <a:avLst/>
          </a:prstGeom>
        </p:spPr>
      </p:pic>
      <p:pic>
        <p:nvPicPr>
          <p:cNvPr id="23" name="Picture 22" descr="images (7).jpg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20739" y="6373921"/>
            <a:ext cx="887071" cy="665303"/>
          </a:xfrm>
          <a:prstGeom prst="rect">
            <a:avLst/>
          </a:prstGeom>
        </p:spPr>
      </p:pic>
      <p:pic>
        <p:nvPicPr>
          <p:cNvPr id="28" name="Picture 27" descr="images (3).jp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9999" b="50000"/>
          <a:stretch>
            <a:fillRect/>
          </a:stretch>
        </p:blipFill>
        <p:spPr>
          <a:xfrm>
            <a:off x="9765176" y="6357970"/>
            <a:ext cx="685464" cy="51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281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doors dir="ver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0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5" grpId="0" animBg="1"/>
      <p:bldP spid="15" grpId="1" animBg="1"/>
      <p:bldP spid="17" grpId="0" animBg="1"/>
      <p:bldP spid="17" grpId="1" animBg="1"/>
      <p:bldP spid="19" grpId="0" animBg="1"/>
      <p:bldP spid="19" grpId="1" animBg="1"/>
      <p:bldP spid="32" grpId="0"/>
      <p:bldP spid="32" grpId="1"/>
      <p:bldP spid="22" grpId="0"/>
      <p:bldP spid="22" grpId="1"/>
      <p:bldP spid="22" grpId="2"/>
      <p:bldP spid="22" grpId="3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raiga-520x384.png"/>
          <p:cNvPicPr>
            <a:picLocks noChangeAspect="1"/>
          </p:cNvPicPr>
          <p:nvPr/>
        </p:nvPicPr>
        <p:blipFill>
          <a:blip r:embed="rId2"/>
          <a:srcRect l="2343" t="2513" r="1562"/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 descr="ee376867b6edb2b7f8a1c93f2ceb4b12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34400" y="6130110"/>
            <a:ext cx="1008035" cy="756026"/>
          </a:xfrm>
          <a:prstGeom prst="rect">
            <a:avLst/>
          </a:prstGeom>
        </p:spPr>
      </p:pic>
      <p:pic>
        <p:nvPicPr>
          <p:cNvPr id="12" name="Picture 11" descr="images (5)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"/>
          </a:blip>
          <a:stretch>
            <a:fillRect/>
          </a:stretch>
        </p:blipFill>
        <p:spPr>
          <a:xfrm>
            <a:off x="11118208" y="6186408"/>
            <a:ext cx="816000" cy="6120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990627" y="3143248"/>
            <a:ext cx="696536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Mình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đã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thu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hoạch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xong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trứng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rồi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algn="ctr"/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Cảm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ơn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nhé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!</a:t>
            </a:r>
            <a:endParaRPr lang="vi-VN" sz="32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Picture 16" descr="images (6)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227" b="22498"/>
          <a:stretch>
            <a:fillRect/>
          </a:stretch>
        </p:blipFill>
        <p:spPr>
          <a:xfrm rot="20642372">
            <a:off x="5606953" y="541112"/>
            <a:ext cx="3417867" cy="1328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00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doors dir="ver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0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autoRev="1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autoRev="1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autoRev="1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41" y="2844921"/>
            <a:ext cx="810409" cy="95692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650" y="295458"/>
            <a:ext cx="1525010" cy="272976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35F6F12-CCEE-452A-A579-1E14567FB943}"/>
              </a:ext>
            </a:extLst>
          </p:cNvPr>
          <p:cNvSpPr txBox="1"/>
          <p:nvPr/>
        </p:nvSpPr>
        <p:spPr>
          <a:xfrm>
            <a:off x="2067252" y="1437600"/>
            <a:ext cx="94815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Bài 9: BÀI TOÁN VỀ THÊM,            BỚT MỘT SỐ </a:t>
            </a:r>
            <a:r>
              <a:rPr lang="en-US" sz="540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ĐƠN </a:t>
            </a:r>
            <a:r>
              <a:rPr lang="en-US" sz="540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VỊ (tiết 1)</a:t>
            </a:r>
            <a:endParaRPr lang="en-US" sz="54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94954" y="3628517"/>
            <a:ext cx="777579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smtClean="0">
                <a:latin typeface="Arial" panose="020B0604020202020204" pitchFamily="34" charset="0"/>
                <a:cs typeface="Arial" panose="020B0604020202020204" pitchFamily="34" charset="0"/>
              </a:rPr>
              <a:t>Giải 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bài toán về thêm</a:t>
            </a:r>
          </a:p>
          <a:p>
            <a:pPr algn="ctr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một số </a:t>
            </a:r>
            <a:r>
              <a:rPr lang="en-US" sz="4400" b="1">
                <a:latin typeface="Arial" panose="020B0604020202020204" pitchFamily="34" charset="0"/>
                <a:cs typeface="Arial" panose="020B0604020202020204" pitchFamily="34" charset="0"/>
              </a:rPr>
              <a:t>đơn </a:t>
            </a:r>
            <a:r>
              <a:rPr lang="en-US" sz="4400" b="1" smtClean="0">
                <a:latin typeface="Arial" panose="020B0604020202020204" pitchFamily="34" charset="0"/>
                <a:cs typeface="Arial" panose="020B0604020202020204" pitchFamily="34" charset="0"/>
              </a:rPr>
              <a:t>vị (trang 36)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35F6F12-CCEE-452A-A579-1E14567FB943}"/>
              </a:ext>
            </a:extLst>
          </p:cNvPr>
          <p:cNvSpPr txBox="1"/>
          <p:nvPr/>
        </p:nvSpPr>
        <p:spPr>
          <a:xfrm>
            <a:off x="1896506" y="587845"/>
            <a:ext cx="98230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>
                <a:solidFill>
                  <a:srgbClr val="0070C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Chủ đề 2: Phép cộng, phép trừ trong phạm vi 20</a:t>
            </a:r>
          </a:p>
        </p:txBody>
      </p:sp>
      <p:pic>
        <p:nvPicPr>
          <p:cNvPr id="11" name="图片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00" t="4741"/>
          <a:stretch/>
        </p:blipFill>
        <p:spPr>
          <a:xfrm>
            <a:off x="7117001" y="3081377"/>
            <a:ext cx="3929641" cy="3352918"/>
          </a:xfrm>
          <a:prstGeom prst="rect">
            <a:avLst/>
          </a:prstGeom>
        </p:spPr>
      </p:pic>
      <p:pic>
        <p:nvPicPr>
          <p:cNvPr id="12" name="图片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00" t="2371" b="22251"/>
          <a:stretch/>
        </p:blipFill>
        <p:spPr>
          <a:xfrm>
            <a:off x="8403789" y="3191926"/>
            <a:ext cx="2452897" cy="2653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601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doors dir="ver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483</TotalTime>
  <Words>890</Words>
  <Application>Microsoft Office PowerPoint</Application>
  <PresentationFormat>Widescreen</PresentationFormat>
  <Paragraphs>122</Paragraphs>
  <Slides>18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微软雅黑</vt:lpstr>
      <vt:lpstr>宋体</vt:lpstr>
      <vt:lpstr>Arial</vt:lpstr>
      <vt:lpstr>Calibri</vt:lpstr>
      <vt:lpstr>Calibri Light</vt:lpstr>
      <vt:lpstr>iCiel Cadena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MyPC</cp:lastModifiedBy>
  <cp:revision>93</cp:revision>
  <dcterms:created xsi:type="dcterms:W3CDTF">2021-05-23T15:28:19Z</dcterms:created>
  <dcterms:modified xsi:type="dcterms:W3CDTF">2023-10-02T13:57:37Z</dcterms:modified>
</cp:coreProperties>
</file>