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E1F3C2-4FF9-4E9F-BBDE-380287CA0F1E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3E0FA7-A190-404D-92E8-CC7D3D611D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344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59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618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numCol="1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numCol="1"/>
          <a:lstStyle/>
          <a:p>
            <a:fld id="{6655B81B-6D50-413F-AA07-0FCBBCF2319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751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0795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024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2478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6991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514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1299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928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28381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231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58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359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A2DF0-29CE-4D7A-878C-AE9C0570B822}" type="datetimeFigureOut">
              <a:rPr lang="en-US" smtClean="0"/>
              <a:t>12/12/2024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C09236-4261-4B89-A43E-53D5D0F88D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633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8493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9862" y="2595808"/>
            <a:ext cx="9112277" cy="1666384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2159563" y="644691"/>
            <a:ext cx="8977196" cy="1536992"/>
            <a:chOff x="3203191" y="339502"/>
            <a:chExt cx="6732897" cy="1152744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38996FC-C516-4929-AD28-4EDC71DD26BD}"/>
                </a:ext>
              </a:extLst>
            </p:cNvPr>
            <p:cNvSpPr/>
            <p:nvPr/>
          </p:nvSpPr>
          <p:spPr>
            <a:xfrm>
              <a:off x="3995936" y="961236"/>
              <a:ext cx="5940152" cy="5310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2667" b="1" dirty="0" err="1">
                  <a:solidFill>
                    <a:srgbClr val="FF0000"/>
                  </a:solidFill>
                  <a:latin typeface="iCiel Panton Black" panose="00000A00000000000000" pitchFamily="50" charset="0"/>
                </a:rPr>
                <a:t>Bài</a:t>
              </a:r>
              <a:r>
                <a:rPr lang="en-US" sz="2667" b="1" dirty="0">
                  <a:solidFill>
                    <a:srgbClr val="FF0000"/>
                  </a:solidFill>
                  <a:latin typeface="iCiel Panton Black" panose="00000A00000000000000" pitchFamily="50" charset="0"/>
                </a:rPr>
                <a:t> </a:t>
              </a:r>
              <a:r>
                <a:rPr lang="vi-VN" sz="2667" b="1" dirty="0">
                  <a:solidFill>
                    <a:srgbClr val="FF0000"/>
                  </a:solidFill>
                  <a:latin typeface="iCiel Panton Black" panose="00000A00000000000000" pitchFamily="50" charset="0"/>
                </a:rPr>
                <a:t>11: Con người nơi e</a:t>
              </a:r>
              <a:r>
                <a:rPr lang="en-US" sz="2667" b="1" dirty="0">
                  <a:solidFill>
                    <a:srgbClr val="FF0000"/>
                  </a:solidFill>
                  <a:latin typeface="iCiel Panton Black" panose="00000A00000000000000" pitchFamily="50" charset="0"/>
                </a:rPr>
                <a:t>m </a:t>
              </a:r>
              <a:r>
                <a:rPr lang="vi-VN" sz="2667" b="1" dirty="0">
                  <a:solidFill>
                    <a:srgbClr val="FF0000"/>
                  </a:solidFill>
                  <a:latin typeface="iCiel Panton Black" panose="00000A00000000000000" pitchFamily="50" charset="0"/>
                </a:rPr>
                <a:t>sống</a:t>
              </a:r>
              <a:endParaRPr lang="en-US" sz="2667" b="1" dirty="0">
                <a:solidFill>
                  <a:srgbClr val="FF0000"/>
                </a:solidFill>
                <a:latin typeface="iCiel Panton Black" panose="00000A00000000000000" pitchFamily="50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C04B1F-ACD2-450C-8BE4-30888B599755}"/>
                </a:ext>
              </a:extLst>
            </p:cNvPr>
            <p:cNvSpPr txBox="1"/>
            <p:nvPr/>
          </p:nvSpPr>
          <p:spPr>
            <a:xfrm>
              <a:off x="3203191" y="339502"/>
              <a:ext cx="6388625" cy="6462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333" b="1" dirty="0" err="1">
                  <a:solidFill>
                    <a:srgbClr val="FF0000"/>
                  </a:solidFill>
                  <a:latin typeface="iCiel Panton Black" panose="00000A00000000000000" pitchFamily="50" charset="0"/>
                </a:rPr>
                <a:t>Chủ</a:t>
              </a:r>
              <a:r>
                <a:rPr lang="en-US" sz="3333" b="1" dirty="0">
                  <a:solidFill>
                    <a:srgbClr val="FF0000"/>
                  </a:solidFill>
                  <a:latin typeface="iCiel Panton Black" panose="00000A00000000000000" pitchFamily="50" charset="0"/>
                </a:rPr>
                <a:t> </a:t>
              </a:r>
              <a:r>
                <a:rPr lang="en-US" sz="3333" b="1" dirty="0" err="1">
                  <a:solidFill>
                    <a:srgbClr val="FF0000"/>
                  </a:solidFill>
                  <a:latin typeface="iCiel Panton Black" panose="00000A00000000000000" pitchFamily="50" charset="0"/>
                </a:rPr>
                <a:t>đề</a:t>
              </a:r>
              <a:r>
                <a:rPr lang="en-US" sz="3333" b="1" dirty="0">
                  <a:solidFill>
                    <a:srgbClr val="FF0000"/>
                  </a:solidFill>
                  <a:latin typeface="iCiel Panton Black" panose="00000A00000000000000" pitchFamily="50" charset="0"/>
                </a:rPr>
                <a:t> 3: </a:t>
              </a:r>
              <a:r>
                <a:rPr lang="en-US" sz="3333" b="1" dirty="0" err="1">
                  <a:solidFill>
                    <a:srgbClr val="FF0000"/>
                  </a:solidFill>
                  <a:latin typeface="iCiel Panton Black" panose="00000A00000000000000" pitchFamily="50" charset="0"/>
                </a:rPr>
                <a:t>Cộng</a:t>
              </a:r>
              <a:r>
                <a:rPr lang="en-US" sz="3333" b="1" dirty="0">
                  <a:solidFill>
                    <a:srgbClr val="FF0000"/>
                  </a:solidFill>
                  <a:latin typeface="iCiel Panton Black" panose="00000A00000000000000" pitchFamily="50" charset="0"/>
                </a:rPr>
                <a:t> </a:t>
              </a:r>
              <a:r>
                <a:rPr lang="en-US" sz="3333" b="1" dirty="0" err="1">
                  <a:solidFill>
                    <a:srgbClr val="FF0000"/>
                  </a:solidFill>
                  <a:latin typeface="iCiel Panton Black" panose="00000A00000000000000" pitchFamily="50" charset="0"/>
                </a:rPr>
                <a:t>đồng</a:t>
              </a:r>
              <a:r>
                <a:rPr lang="en-US" sz="3333" b="1" dirty="0">
                  <a:solidFill>
                    <a:srgbClr val="FF0000"/>
                  </a:solidFill>
                  <a:latin typeface="iCiel Panton Black" panose="00000A00000000000000" pitchFamily="50" charset="0"/>
                </a:rPr>
                <a:t> </a:t>
              </a:r>
              <a:r>
                <a:rPr lang="en-US" sz="3333" b="1" dirty="0" err="1">
                  <a:solidFill>
                    <a:srgbClr val="FF0000"/>
                  </a:solidFill>
                  <a:latin typeface="iCiel Panton Black" panose="00000A00000000000000" pitchFamily="50" charset="0"/>
                </a:rPr>
                <a:t>địa</a:t>
              </a:r>
              <a:r>
                <a:rPr lang="en-US" sz="3333" b="1" dirty="0">
                  <a:solidFill>
                    <a:srgbClr val="FF0000"/>
                  </a:solidFill>
                  <a:latin typeface="iCiel Panton Black" panose="00000A00000000000000" pitchFamily="50" charset="0"/>
                </a:rPr>
                <a:t> </a:t>
              </a:r>
              <a:r>
                <a:rPr lang="en-US" sz="3333" b="1" dirty="0" err="1">
                  <a:solidFill>
                    <a:srgbClr val="FF0000"/>
                  </a:solidFill>
                  <a:latin typeface="iCiel Panton Black" panose="00000A00000000000000" pitchFamily="50" charset="0"/>
                </a:rPr>
                <a:t>phương</a:t>
              </a:r>
              <a:r>
                <a:rPr lang="en-US" sz="3333" b="1" dirty="0">
                  <a:solidFill>
                    <a:srgbClr val="FF0000"/>
                  </a:solidFill>
                  <a:latin typeface="iCiel Panton Black" panose="00000A00000000000000" pitchFamily="50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52896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1248422" y="52435"/>
            <a:ext cx="10425661" cy="9131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667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667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667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71225" y="896010"/>
            <a:ext cx="4301385" cy="2950569"/>
            <a:chOff x="278418" y="672007"/>
            <a:chExt cx="3226039" cy="2212927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8418" y="672007"/>
              <a:ext cx="3226039" cy="1967624"/>
            </a:xfrm>
            <a:prstGeom prst="rect">
              <a:avLst/>
            </a:prstGeom>
          </p:spPr>
        </p:pic>
        <p:sp>
          <p:nvSpPr>
            <p:cNvPr id="2" name="Oval 1"/>
            <p:cNvSpPr/>
            <p:nvPr/>
          </p:nvSpPr>
          <p:spPr>
            <a:xfrm>
              <a:off x="1522512" y="2427734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6461253" y="901049"/>
            <a:ext cx="4215015" cy="2888316"/>
            <a:chOff x="4845939" y="675786"/>
            <a:chExt cx="3161261" cy="2166237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5939" y="675786"/>
              <a:ext cx="3161261" cy="1937637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6192884" y="2384823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415516" y="3799697"/>
            <a:ext cx="6292925" cy="3051012"/>
            <a:chOff x="4061637" y="2849772"/>
            <a:chExt cx="4719694" cy="228825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1637" y="2849772"/>
              <a:ext cx="4719694" cy="204124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6421484" y="468083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23695" y="4067182"/>
            <a:ext cx="4433260" cy="2729967"/>
            <a:chOff x="167771" y="3050386"/>
            <a:chExt cx="3324945" cy="20474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71" y="3050386"/>
              <a:ext cx="3324945" cy="1840634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1601643" y="4640661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  <a:endParaRPr lang="en-US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34644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3444"/>
          <a:stretch/>
        </p:blipFill>
        <p:spPr>
          <a:xfrm>
            <a:off x="1" y="0"/>
            <a:ext cx="8075644" cy="470227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6768075" y="4708746"/>
            <a:ext cx="5396279" cy="1991221"/>
            <a:chOff x="5076056" y="3531559"/>
            <a:chExt cx="4047209" cy="1493416"/>
          </a:xfrm>
        </p:grpSpPr>
        <p:sp>
          <p:nvSpPr>
            <p:cNvPr id="3" name="Rounded Rectangular Callout 2"/>
            <p:cNvSpPr/>
            <p:nvPr/>
          </p:nvSpPr>
          <p:spPr>
            <a:xfrm>
              <a:off x="5076056" y="3531559"/>
              <a:ext cx="3851920" cy="1493416"/>
            </a:xfrm>
            <a:prstGeom prst="wedgeRoundRectCallout">
              <a:avLst>
                <a:gd name="adj1" fmla="val -44222"/>
                <a:gd name="adj2" fmla="val -68593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5090817" y="3634501"/>
              <a:ext cx="4032448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380990" indent="-38099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380990" indent="-38099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đem lại lợi ích gì ?</a:t>
              </a:r>
              <a:endParaRPr lang="en-US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9970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0BDAA55-C473-4078-A1B7-17FEB1F2C07D}"/>
              </a:ext>
            </a:extLst>
          </p:cNvPr>
          <p:cNvSpPr txBox="1"/>
          <p:nvPr/>
        </p:nvSpPr>
        <p:spPr>
          <a:xfrm>
            <a:off x="1248422" y="52435"/>
            <a:ext cx="10425661" cy="91319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en-US" sz="2667" b="1" dirty="0">
                <a:latin typeface="Lato" pitchFamily="34" charset="0"/>
                <a:cs typeface="Lato" pitchFamily="34" charset="0"/>
              </a:rPr>
              <a:t> </a:t>
            </a:r>
            <a:r>
              <a:rPr lang="vi-VN" sz="2667" b="1" dirty="0">
                <a:latin typeface="Lato" pitchFamily="34" charset="0"/>
                <a:cs typeface="Lato" pitchFamily="34" charset="0"/>
              </a:rPr>
              <a:t>Quan sát hình và cho biết công việc của những người trong hình.</a:t>
            </a:r>
            <a:endParaRPr lang="en-US" sz="2667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1940825" y="1390598"/>
            <a:ext cx="8310351" cy="5373445"/>
            <a:chOff x="1455618" y="1042948"/>
            <a:chExt cx="6232763" cy="403008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51CDA8A0-1A95-4B74-AF8D-20385EBE5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5618" y="1042948"/>
              <a:ext cx="6232763" cy="3801484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4339867" y="46158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2015318" y="1360565"/>
            <a:ext cx="8282721" cy="5381543"/>
            <a:chOff x="1518761" y="808275"/>
            <a:chExt cx="6212041" cy="4036157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D54C2B-8482-451F-B910-658481BA0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761" y="808275"/>
              <a:ext cx="6212041" cy="3807557"/>
            </a:xfrm>
            <a:prstGeom prst="rect">
              <a:avLst/>
            </a:prstGeom>
          </p:spPr>
        </p:pic>
        <p:sp>
          <p:nvSpPr>
            <p:cNvPr id="15" name="Oval 14"/>
            <p:cNvSpPr/>
            <p:nvPr/>
          </p:nvSpPr>
          <p:spPr>
            <a:xfrm>
              <a:off x="4385206" y="43872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1428491" y="993643"/>
            <a:ext cx="9456373" cy="5313200"/>
            <a:chOff x="1071368" y="745232"/>
            <a:chExt cx="7092280" cy="3984900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F9681D6-0A47-43EE-BE34-7FE2234769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1368" y="745232"/>
              <a:ext cx="7092280" cy="3812750"/>
            </a:xfrm>
            <a:prstGeom prst="rect">
              <a:avLst/>
            </a:prstGeom>
          </p:spPr>
        </p:pic>
        <p:sp>
          <p:nvSpPr>
            <p:cNvPr id="19" name="Oval 18"/>
            <p:cNvSpPr/>
            <p:nvPr/>
          </p:nvSpPr>
          <p:spPr>
            <a:xfrm>
              <a:off x="4559927" y="4272932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962159" y="993643"/>
            <a:ext cx="10683260" cy="5373749"/>
            <a:chOff x="743117" y="557626"/>
            <a:chExt cx="8012445" cy="4030312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39D5E3BC-1CD7-45DD-B62F-C1B45D67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117" y="557626"/>
              <a:ext cx="8012445" cy="3801484"/>
            </a:xfrm>
            <a:prstGeom prst="rect">
              <a:avLst/>
            </a:prstGeom>
          </p:spPr>
        </p:pic>
        <p:sp>
          <p:nvSpPr>
            <p:cNvPr id="22" name="Oval 21"/>
            <p:cNvSpPr/>
            <p:nvPr/>
          </p:nvSpPr>
          <p:spPr>
            <a:xfrm>
              <a:off x="4627574" y="4130738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</a:t>
              </a:r>
              <a:endParaRPr lang="en-US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54561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26625" y="544356"/>
            <a:ext cx="5396279" cy="2031821"/>
            <a:chOff x="5076056" y="3531559"/>
            <a:chExt cx="4047209" cy="1523866"/>
          </a:xfrm>
        </p:grpSpPr>
        <p:sp>
          <p:nvSpPr>
            <p:cNvPr id="8" name="Rounded Rectangular Callout 7"/>
            <p:cNvSpPr/>
            <p:nvPr/>
          </p:nvSpPr>
          <p:spPr>
            <a:xfrm>
              <a:off x="5076056" y="3531559"/>
              <a:ext cx="3615161" cy="1523866"/>
            </a:xfrm>
            <a:prstGeom prst="wedgeRoundRectCallout">
              <a:avLst>
                <a:gd name="adj1" fmla="val 49549"/>
                <a:gd name="adj2" fmla="val 74274"/>
                <a:gd name="adj3" fmla="val 16667"/>
              </a:avLst>
            </a:prstGeom>
            <a:solidFill>
              <a:srgbClr val="C7D42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090817" y="3634501"/>
              <a:ext cx="4032448" cy="13157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80990" indent="-38099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 người trong hình là ai ?</a:t>
              </a:r>
            </a:p>
            <a:p>
              <a:pPr marL="380990" indent="-38099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của họ là gì ?</a:t>
              </a:r>
            </a:p>
            <a:p>
              <a:pPr marL="380990" indent="-380990">
                <a:lnSpc>
                  <a:spcPct val="150000"/>
                </a:lnSpc>
                <a:buFontTx/>
                <a:buChar char="-"/>
              </a:pPr>
              <a:r>
                <a:rPr lang="en-US" sz="24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Công việc đó diễn ra ở đâu ?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5039884" y="1796819"/>
            <a:ext cx="6848265" cy="4872533"/>
            <a:chOff x="3563888" y="768648"/>
            <a:chExt cx="5477115" cy="416358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1390EB5-9A37-4255-9936-9E2043C8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5" b="3236"/>
            <a:stretch/>
          </p:blipFill>
          <p:spPr>
            <a:xfrm>
              <a:off x="3563888" y="768648"/>
              <a:ext cx="5477115" cy="3934981"/>
            </a:xfrm>
            <a:prstGeom prst="rect">
              <a:avLst/>
            </a:prstGeom>
          </p:spPr>
        </p:pic>
        <p:sp>
          <p:nvSpPr>
            <p:cNvPr id="10" name="Oval 9"/>
            <p:cNvSpPr/>
            <p:nvPr/>
          </p:nvSpPr>
          <p:spPr>
            <a:xfrm>
              <a:off x="6073845" y="4475029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868173" y="1774663"/>
            <a:ext cx="7297312" cy="4913143"/>
            <a:chOff x="3611519" y="1254251"/>
            <a:chExt cx="5472984" cy="3684857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F24862A4-840A-4223-A15B-96E44043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9" y="1254251"/>
              <a:ext cx="5472984" cy="3453756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>
            <a:xfrm>
              <a:off x="6217836" y="4537821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4777423" y="2466717"/>
            <a:ext cx="7265832" cy="4221089"/>
            <a:chOff x="3635130" y="1397155"/>
            <a:chExt cx="5449374" cy="3165817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5C89D550-C150-45E0-8D50-A2010F31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130" y="1397155"/>
              <a:ext cx="5449374" cy="3001836"/>
            </a:xfrm>
            <a:prstGeom prst="rect">
              <a:avLst/>
            </a:prstGeom>
          </p:spPr>
        </p:pic>
        <p:sp>
          <p:nvSpPr>
            <p:cNvPr id="18" name="Oval 17"/>
            <p:cNvSpPr/>
            <p:nvPr/>
          </p:nvSpPr>
          <p:spPr>
            <a:xfrm>
              <a:off x="6145446" y="4161685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546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6473151" y="3725829"/>
            <a:ext cx="5409100" cy="2984224"/>
            <a:chOff x="3635130" y="1397155"/>
            <a:chExt cx="5449374" cy="316581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C89D550-C150-45E0-8D50-A2010F3114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5130" y="1397155"/>
              <a:ext cx="5449374" cy="3001836"/>
            </a:xfrm>
            <a:prstGeom prst="rect">
              <a:avLst/>
            </a:prstGeom>
          </p:spPr>
        </p:pic>
        <p:sp>
          <p:nvSpPr>
            <p:cNvPr id="5" name="Oval 4"/>
            <p:cNvSpPr/>
            <p:nvPr/>
          </p:nvSpPr>
          <p:spPr>
            <a:xfrm>
              <a:off x="6145446" y="4161685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192010" y="156837"/>
            <a:ext cx="5793143" cy="3568993"/>
            <a:chOff x="3611519" y="1254251"/>
            <a:chExt cx="5472984" cy="3684857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F24862A4-840A-4223-A15B-96E44043414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11519" y="1254251"/>
              <a:ext cx="5472984" cy="3453756"/>
            </a:xfrm>
            <a:prstGeom prst="rect">
              <a:avLst/>
            </a:prstGeom>
          </p:spPr>
        </p:pic>
        <p:sp>
          <p:nvSpPr>
            <p:cNvPr id="8" name="Oval 7"/>
            <p:cNvSpPr/>
            <p:nvPr/>
          </p:nvSpPr>
          <p:spPr>
            <a:xfrm>
              <a:off x="6217836" y="4537821"/>
              <a:ext cx="428742" cy="401287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</a:t>
              </a:r>
              <a:endParaRPr lang="en-US" sz="2933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39349" y="1544035"/>
            <a:ext cx="5472608" cy="4363589"/>
            <a:chOff x="3563888" y="768648"/>
            <a:chExt cx="5477115" cy="41635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81390EB5-9A37-4255-9936-9E2043C8D0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995" b="3236"/>
            <a:stretch/>
          </p:blipFill>
          <p:spPr>
            <a:xfrm>
              <a:off x="3563888" y="768648"/>
              <a:ext cx="5477115" cy="3934981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073845" y="4475029"/>
              <a:ext cx="457200" cy="457200"/>
            </a:xfrm>
            <a:prstGeom prst="ellipse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933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1705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366149" y="1109184"/>
            <a:ext cx="7949612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 b="1" dirty="0">
                <a:latin typeface="Lato" pitchFamily="34" charset="0"/>
                <a:cs typeface="Lato" pitchFamily="34" charset="0"/>
              </a:rPr>
              <a:t>Cùng kể về công việc của bố mẹ</a:t>
            </a:r>
            <a:r>
              <a:rPr lang="en-US" sz="2667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67" b="1" dirty="0" err="1">
                <a:latin typeface="Lato" pitchFamily="34" charset="0"/>
                <a:cs typeface="Lato" pitchFamily="34" charset="0"/>
              </a:rPr>
              <a:t>và</a:t>
            </a:r>
            <a:r>
              <a:rPr lang="en-US" sz="2667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67" b="1" dirty="0" err="1">
                <a:latin typeface="Lato" pitchFamily="34" charset="0"/>
                <a:cs typeface="Lato" pitchFamily="34" charset="0"/>
              </a:rPr>
              <a:t>người</a:t>
            </a:r>
            <a:r>
              <a:rPr lang="en-US" sz="2667" b="1" dirty="0">
                <a:latin typeface="Lato" pitchFamily="34" charset="0"/>
                <a:cs typeface="Lato" pitchFamily="34" charset="0"/>
              </a:rPr>
              <a:t> </a:t>
            </a:r>
            <a:r>
              <a:rPr lang="en-US" sz="2667" b="1" dirty="0" err="1">
                <a:latin typeface="Lato" pitchFamily="34" charset="0"/>
                <a:cs typeface="Lato" pitchFamily="34" charset="0"/>
              </a:rPr>
              <a:t>thân</a:t>
            </a:r>
            <a:r>
              <a:rPr lang="en-US" sz="2667" b="1" dirty="0">
                <a:latin typeface="Lato" pitchFamily="34" charset="0"/>
                <a:cs typeface="Lato" pitchFamily="34" charset="0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D2905F0-7CEE-41B8-98CF-D58DC1E9456C}"/>
              </a:ext>
            </a:extLst>
          </p:cNvPr>
          <p:cNvGrpSpPr/>
          <p:nvPr/>
        </p:nvGrpSpPr>
        <p:grpSpPr>
          <a:xfrm>
            <a:off x="1007435" y="1642664"/>
            <a:ext cx="10320469" cy="4831555"/>
            <a:chOff x="701824" y="1084189"/>
            <a:chExt cx="7740352" cy="3623666"/>
          </a:xfrm>
        </p:grpSpPr>
        <p:sp>
          <p:nvSpPr>
            <p:cNvPr id="9" name="Rounded Rectangular Callout 8"/>
            <p:cNvSpPr/>
            <p:nvPr/>
          </p:nvSpPr>
          <p:spPr>
            <a:xfrm>
              <a:off x="1097868" y="1212891"/>
              <a:ext cx="1745940" cy="555526"/>
            </a:xfrm>
            <a:prstGeom prst="wedgeRoundRectCallout">
              <a:avLst>
                <a:gd name="adj1" fmla="val -5606"/>
                <a:gd name="adj2" fmla="val 7952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667" dirty="0">
                  <a:latin typeface="Lato" panose="020F0502020204030203" pitchFamily="34" charset="0"/>
                  <a:cs typeface="Lato" panose="020F0502020204030203" pitchFamily="34" charset="0"/>
                </a:rPr>
                <a:t>Bố mình là...</a:t>
              </a:r>
              <a:endParaRPr lang="en-US" sz="2667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sp>
          <p:nvSpPr>
            <p:cNvPr id="10" name="Rounded Rectangular Callout 9"/>
            <p:cNvSpPr/>
            <p:nvPr/>
          </p:nvSpPr>
          <p:spPr>
            <a:xfrm>
              <a:off x="5796136" y="1084189"/>
              <a:ext cx="1872208" cy="555526"/>
            </a:xfrm>
            <a:prstGeom prst="wedgeRoundRectCallout">
              <a:avLst>
                <a:gd name="adj1" fmla="val -36575"/>
                <a:gd name="adj2" fmla="val 97632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667" dirty="0">
                  <a:latin typeface="Lato" panose="020F0502020204030203" pitchFamily="34" charset="0"/>
                  <a:cs typeface="Lato" panose="020F0502020204030203" pitchFamily="34" charset="0"/>
                </a:rPr>
                <a:t>Mẹ mình là...</a:t>
              </a:r>
              <a:endParaRPr lang="en-US" sz="2667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DB6B10F-3D37-46F1-BF4F-22E9A404C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824" y="1776766"/>
              <a:ext cx="7740352" cy="29310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99920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83499" y="981111"/>
            <a:ext cx="10408619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667" b="1" dirty="0">
                <a:latin typeface="Lato" pitchFamily="34" charset="0"/>
                <a:cs typeface="Lato" pitchFamily="34" charset="0"/>
              </a:rPr>
              <a:t>Vẽ và nói với bạn về công việc mơ ước của em trong tương lai</a:t>
            </a:r>
            <a:endParaRPr lang="en-US" sz="2667" b="1" dirty="0">
              <a:latin typeface="Lato" pitchFamily="34" charset="0"/>
              <a:cs typeface="Lato" pitchFamily="34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F789A2E-7704-4BE1-8579-E776FD1CE766}"/>
              </a:ext>
            </a:extLst>
          </p:cNvPr>
          <p:cNvGrpSpPr/>
          <p:nvPr/>
        </p:nvGrpSpPr>
        <p:grpSpPr>
          <a:xfrm>
            <a:off x="418563" y="1466774"/>
            <a:ext cx="10050757" cy="5062097"/>
            <a:chOff x="313922" y="1100080"/>
            <a:chExt cx="7538068" cy="3796573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88F69BE-62F8-42DD-A6E4-DA55CFFCCB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2009" y="1100080"/>
              <a:ext cx="6559981" cy="3796573"/>
            </a:xfrm>
            <a:prstGeom prst="rect">
              <a:avLst/>
            </a:prstGeom>
          </p:spPr>
        </p:pic>
        <p:sp>
          <p:nvSpPr>
            <p:cNvPr id="6" name="Cloud Callout 5"/>
            <p:cNvSpPr/>
            <p:nvPr/>
          </p:nvSpPr>
          <p:spPr>
            <a:xfrm flipH="1">
              <a:off x="313922" y="1977074"/>
              <a:ext cx="2039854" cy="594676"/>
            </a:xfrm>
            <a:prstGeom prst="wedgeRoundRectCallout">
              <a:avLst>
                <a:gd name="adj1" fmla="val -45602"/>
                <a:gd name="adj2" fmla="val 66801"/>
                <a:gd name="adj3" fmla="val 16667"/>
              </a:avLst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vi-VN" sz="2667" dirty="0">
                  <a:latin typeface="Lato" panose="020F0502020204030203" pitchFamily="34" charset="0"/>
                  <a:cs typeface="Lato" panose="020F0502020204030203" pitchFamily="34" charset="0"/>
                </a:rPr>
                <a:t>Sau này mình muốn làm...</a:t>
              </a:r>
              <a:endParaRPr lang="en-US" sz="2667" dirty="0">
                <a:latin typeface="Lato" panose="020F0502020204030203" pitchFamily="34" charset="0"/>
                <a:cs typeface="Lato" panose="020F050202020403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514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150</Words>
  <Application>Microsoft Office PowerPoint</Application>
  <PresentationFormat>Widescreen</PresentationFormat>
  <Paragraphs>32</Paragraphs>
  <Slides>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iCiel Panton Black</vt:lpstr>
      <vt:lpstr>Lato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MinhThangPC.VN</dc:creator>
  <cp:lastModifiedBy>MinhThangPC.VN</cp:lastModifiedBy>
  <cp:revision>1</cp:revision>
  <dcterms:created xsi:type="dcterms:W3CDTF">2024-12-12T01:33:13Z</dcterms:created>
  <dcterms:modified xsi:type="dcterms:W3CDTF">2024-12-12T01:34:05Z</dcterms:modified>
</cp:coreProperties>
</file>