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39"/>
  </p:notesMasterIdLst>
  <p:sldIdLst>
    <p:sldId id="300" r:id="rId2"/>
    <p:sldId id="312" r:id="rId3"/>
    <p:sldId id="257" r:id="rId4"/>
    <p:sldId id="280" r:id="rId5"/>
    <p:sldId id="259" r:id="rId6"/>
    <p:sldId id="282" r:id="rId7"/>
    <p:sldId id="291" r:id="rId8"/>
    <p:sldId id="292" r:id="rId9"/>
    <p:sldId id="301" r:id="rId10"/>
    <p:sldId id="302" r:id="rId11"/>
    <p:sldId id="293" r:id="rId12"/>
    <p:sldId id="303" r:id="rId13"/>
    <p:sldId id="308" r:id="rId14"/>
    <p:sldId id="307" r:id="rId15"/>
    <p:sldId id="295" r:id="rId16"/>
    <p:sldId id="304" r:id="rId17"/>
    <p:sldId id="318" r:id="rId18"/>
    <p:sldId id="309" r:id="rId19"/>
    <p:sldId id="310" r:id="rId20"/>
    <p:sldId id="311" r:id="rId21"/>
    <p:sldId id="315" r:id="rId22"/>
    <p:sldId id="320" r:id="rId23"/>
    <p:sldId id="316" r:id="rId24"/>
    <p:sldId id="326" r:id="rId25"/>
    <p:sldId id="305" r:id="rId26"/>
    <p:sldId id="322" r:id="rId27"/>
    <p:sldId id="321" r:id="rId28"/>
    <p:sldId id="323" r:id="rId29"/>
    <p:sldId id="325" r:id="rId30"/>
    <p:sldId id="298" r:id="rId31"/>
    <p:sldId id="279" r:id="rId32"/>
    <p:sldId id="297" r:id="rId33"/>
    <p:sldId id="306" r:id="rId34"/>
    <p:sldId id="299" r:id="rId35"/>
    <p:sldId id="290" r:id="rId36"/>
    <p:sldId id="256" r:id="rId37"/>
    <p:sldId id="294" r:id="rId3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38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1989F0-F6CB-47CD-BED2-7329F6411329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5D0D58-AE97-42F6-96BA-AF1FB37EA21D}">
      <dgm:prSet phldrT="[Text]"/>
      <dgm:spPr>
        <a:solidFill>
          <a:srgbClr val="00B0F0"/>
        </a:solidFill>
        <a:ln>
          <a:solidFill>
            <a:srgbClr val="FF0000"/>
          </a:solidFill>
        </a:ln>
      </dgm:spPr>
      <dgm:t>
        <a:bodyPr/>
        <a:lstStyle/>
        <a:p>
          <a:r>
            <a:rPr lang="en-US" dirty="0" err="1" smtClean="0"/>
            <a:t>Thảo</a:t>
          </a:r>
          <a:r>
            <a:rPr lang="en-US" dirty="0" smtClean="0"/>
            <a:t> </a:t>
          </a:r>
          <a:r>
            <a:rPr lang="en-US" dirty="0" err="1" smtClean="0"/>
            <a:t>luận</a:t>
          </a:r>
          <a:r>
            <a:rPr lang="en-US" dirty="0" smtClean="0"/>
            <a:t> </a:t>
          </a:r>
          <a:r>
            <a:rPr lang="en-US" dirty="0" err="1" smtClean="0"/>
            <a:t>nhóm</a:t>
          </a:r>
          <a:r>
            <a:rPr lang="en-US" dirty="0" smtClean="0"/>
            <a:t> </a:t>
          </a:r>
          <a:r>
            <a:rPr lang="en-US" dirty="0" err="1" smtClean="0"/>
            <a:t>đôi</a:t>
          </a:r>
          <a:endParaRPr lang="en-US" dirty="0"/>
        </a:p>
      </dgm:t>
    </dgm:pt>
    <dgm:pt modelId="{388D48E8-D6D4-436E-B940-C7948CD60A84}" type="parTrans" cxnId="{0FCB5109-06F3-4ED5-9275-9080BA73334B}">
      <dgm:prSet/>
      <dgm:spPr/>
      <dgm:t>
        <a:bodyPr/>
        <a:lstStyle/>
        <a:p>
          <a:endParaRPr lang="en-US"/>
        </a:p>
      </dgm:t>
    </dgm:pt>
    <dgm:pt modelId="{8A0AAF81-FFA3-468E-B6D6-ABF099695EF4}" type="sibTrans" cxnId="{0FCB5109-06F3-4ED5-9275-9080BA73334B}">
      <dgm:prSet/>
      <dgm:spPr/>
      <dgm:t>
        <a:bodyPr/>
        <a:lstStyle/>
        <a:p>
          <a:endParaRPr lang="en-US"/>
        </a:p>
      </dgm:t>
    </dgm:pt>
    <dgm:pt modelId="{68F99369-F2B3-421D-B40B-625EDF4B6768}">
      <dgm:prSet phldrT="[Text]"/>
      <dgm:spPr/>
      <dgm:t>
        <a:bodyPr/>
        <a:lstStyle/>
        <a:p>
          <a:r>
            <a:rPr lang="en-US" dirty="0" err="1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Tìm</a:t>
          </a:r>
          <a:r>
            <a:rPr lang="en-US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 </a:t>
          </a:r>
          <a:r>
            <a:rPr lang="en-US" dirty="0" err="1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những</a:t>
          </a:r>
          <a:r>
            <a:rPr lang="en-US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 </a:t>
          </a:r>
          <a:r>
            <a:rPr lang="en-US" dirty="0" err="1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câu</a:t>
          </a:r>
          <a:r>
            <a:rPr lang="en-US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 </a:t>
          </a:r>
          <a:r>
            <a:rPr lang="en-US" dirty="0" err="1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thơ</a:t>
          </a:r>
          <a:r>
            <a:rPr lang="en-US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 </a:t>
          </a:r>
          <a:r>
            <a:rPr lang="en-US" dirty="0" err="1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nói</a:t>
          </a:r>
          <a:r>
            <a:rPr lang="en-US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 </a:t>
          </a:r>
          <a:r>
            <a:rPr lang="en-US" dirty="0" err="1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lên</a:t>
          </a:r>
          <a:r>
            <a:rPr lang="en-US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 </a:t>
          </a:r>
          <a:r>
            <a:rPr lang="en-US" dirty="0" err="1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tình</a:t>
          </a:r>
          <a:r>
            <a:rPr lang="en-US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 </a:t>
          </a:r>
          <a:r>
            <a:rPr lang="en-US" dirty="0" err="1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cảm</a:t>
          </a:r>
          <a:r>
            <a:rPr lang="en-US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 </a:t>
          </a:r>
          <a:r>
            <a:rPr lang="en-US" dirty="0" err="1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của</a:t>
          </a:r>
          <a:r>
            <a:rPr lang="en-US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 </a:t>
          </a:r>
          <a:r>
            <a:rPr lang="en-US" dirty="0" err="1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bạn</a:t>
          </a:r>
          <a:r>
            <a:rPr lang="en-US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 </a:t>
          </a:r>
          <a:r>
            <a:rPr lang="en-US" dirty="0" err="1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nhỏ</a:t>
          </a:r>
          <a:r>
            <a:rPr lang="en-US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 </a:t>
          </a:r>
          <a:r>
            <a:rPr lang="en-US" dirty="0" err="1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với</a:t>
          </a:r>
          <a:r>
            <a:rPr lang="en-US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 </a:t>
          </a:r>
          <a:r>
            <a:rPr lang="en-US" dirty="0" err="1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ngôi</a:t>
          </a:r>
          <a:r>
            <a:rPr lang="en-US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 </a:t>
          </a:r>
          <a:r>
            <a:rPr lang="en-US" dirty="0" err="1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nhà</a:t>
          </a:r>
          <a:r>
            <a:rPr lang="en-US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?</a:t>
          </a:r>
          <a:endParaRPr lang="en-US" dirty="0">
            <a:solidFill>
              <a:srgbClr val="FF0000"/>
            </a:solidFill>
          </a:endParaRPr>
        </a:p>
      </dgm:t>
    </dgm:pt>
    <dgm:pt modelId="{B4F74156-4F05-46EB-863C-BDF4D06D9617}" type="parTrans" cxnId="{7BE7C5AA-0C91-4F73-BE51-381C63E13BB1}">
      <dgm:prSet/>
      <dgm:spPr/>
      <dgm:t>
        <a:bodyPr/>
        <a:lstStyle/>
        <a:p>
          <a:endParaRPr lang="en-US"/>
        </a:p>
      </dgm:t>
    </dgm:pt>
    <dgm:pt modelId="{3962A3D8-4F17-4A64-AF8C-E8B5EB2F2D22}" type="sibTrans" cxnId="{7BE7C5AA-0C91-4F73-BE51-381C63E13BB1}">
      <dgm:prSet/>
      <dgm:spPr/>
      <dgm:t>
        <a:bodyPr/>
        <a:lstStyle/>
        <a:p>
          <a:endParaRPr lang="en-US"/>
        </a:p>
      </dgm:t>
    </dgm:pt>
    <dgm:pt modelId="{27750DD2-11EC-49C3-9CAC-8E381505B267}" type="pres">
      <dgm:prSet presAssocID="{A31989F0-F6CB-47CD-BED2-7329F641132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4C258E-E4C7-4AE7-A0B4-748B04FA2287}" type="pres">
      <dgm:prSet presAssocID="{F55D0D58-AE97-42F6-96BA-AF1FB37EA21D}" presName="composite" presStyleCnt="0"/>
      <dgm:spPr/>
    </dgm:pt>
    <dgm:pt modelId="{20B09116-82D6-4F54-BF3B-63200B87EAFB}" type="pres">
      <dgm:prSet presAssocID="{F55D0D58-AE97-42F6-96BA-AF1FB37EA21D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A44BD2-5261-4C95-8E2A-7466713B5634}" type="pres">
      <dgm:prSet presAssocID="{F55D0D58-AE97-42F6-96BA-AF1FB37EA21D}" presName="descendantText" presStyleLbl="alignAcc1" presStyleIdx="0" presStyleCnt="1" custLinFactNeighborX="510" custLinFactNeighborY="-532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94D459-4D1B-4211-8E16-B39344AE5287}" type="presOf" srcId="{F55D0D58-AE97-42F6-96BA-AF1FB37EA21D}" destId="{20B09116-82D6-4F54-BF3B-63200B87EAFB}" srcOrd="0" destOrd="0" presId="urn:microsoft.com/office/officeart/2005/8/layout/chevron2"/>
    <dgm:cxn modelId="{7BE7C5AA-0C91-4F73-BE51-381C63E13BB1}" srcId="{F55D0D58-AE97-42F6-96BA-AF1FB37EA21D}" destId="{68F99369-F2B3-421D-B40B-625EDF4B6768}" srcOrd="0" destOrd="0" parTransId="{B4F74156-4F05-46EB-863C-BDF4D06D9617}" sibTransId="{3962A3D8-4F17-4A64-AF8C-E8B5EB2F2D22}"/>
    <dgm:cxn modelId="{F5D5DB2E-22FB-4B04-9031-FA909D56FF81}" type="presOf" srcId="{A31989F0-F6CB-47CD-BED2-7329F6411329}" destId="{27750DD2-11EC-49C3-9CAC-8E381505B267}" srcOrd="0" destOrd="0" presId="urn:microsoft.com/office/officeart/2005/8/layout/chevron2"/>
    <dgm:cxn modelId="{0FCB5109-06F3-4ED5-9275-9080BA73334B}" srcId="{A31989F0-F6CB-47CD-BED2-7329F6411329}" destId="{F55D0D58-AE97-42F6-96BA-AF1FB37EA21D}" srcOrd="0" destOrd="0" parTransId="{388D48E8-D6D4-436E-B940-C7948CD60A84}" sibTransId="{8A0AAF81-FFA3-468E-B6D6-ABF099695EF4}"/>
    <dgm:cxn modelId="{83A2DE38-604D-4312-AE6C-598FC03B1FA8}" type="presOf" srcId="{68F99369-F2B3-421D-B40B-625EDF4B6768}" destId="{61A44BD2-5261-4C95-8E2A-7466713B5634}" srcOrd="0" destOrd="0" presId="urn:microsoft.com/office/officeart/2005/8/layout/chevron2"/>
    <dgm:cxn modelId="{CEB6065C-8DD2-410E-9BAC-77DEC4CC4FA7}" type="presParOf" srcId="{27750DD2-11EC-49C3-9CAC-8E381505B267}" destId="{C04C258E-E4C7-4AE7-A0B4-748B04FA2287}" srcOrd="0" destOrd="0" presId="urn:microsoft.com/office/officeart/2005/8/layout/chevron2"/>
    <dgm:cxn modelId="{ED30059D-73A3-4CC8-88AF-5AB81A41875A}" type="presParOf" srcId="{C04C258E-E4C7-4AE7-A0B4-748B04FA2287}" destId="{20B09116-82D6-4F54-BF3B-63200B87EAFB}" srcOrd="0" destOrd="0" presId="urn:microsoft.com/office/officeart/2005/8/layout/chevron2"/>
    <dgm:cxn modelId="{62E25354-E22D-4E01-9CC5-EA4657D1E395}" type="presParOf" srcId="{C04C258E-E4C7-4AE7-A0B4-748B04FA2287}" destId="{61A44BD2-5261-4C95-8E2A-7466713B563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B09116-82D6-4F54-BF3B-63200B87EAFB}">
      <dsp:nvSpPr>
        <dsp:cNvPr id="0" name=""/>
        <dsp:cNvSpPr/>
      </dsp:nvSpPr>
      <dsp:spPr>
        <a:xfrm rot="5400000">
          <a:off x="-198917" y="198917"/>
          <a:ext cx="1326120" cy="928284"/>
        </a:xfrm>
        <a:prstGeom prst="chevron">
          <a:avLst/>
        </a:prstGeom>
        <a:solidFill>
          <a:srgbClr val="00B0F0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err="1" smtClean="0"/>
            <a:t>Thảo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luận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nhóm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đôi</a:t>
          </a:r>
          <a:endParaRPr lang="en-US" sz="1300" kern="1200" dirty="0"/>
        </a:p>
      </dsp:txBody>
      <dsp:txXfrm rot="-5400000">
        <a:off x="1" y="464141"/>
        <a:ext cx="928284" cy="397836"/>
      </dsp:txXfrm>
    </dsp:sp>
    <dsp:sp modelId="{61A44BD2-5261-4C95-8E2A-7466713B5634}">
      <dsp:nvSpPr>
        <dsp:cNvPr id="0" name=""/>
        <dsp:cNvSpPr/>
      </dsp:nvSpPr>
      <dsp:spPr>
        <a:xfrm rot="5400000">
          <a:off x="2795637" y="-1867352"/>
          <a:ext cx="861977" cy="45966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err="1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Tìm</a:t>
          </a:r>
          <a:r>
            <a:rPr lang="en-US" sz="2300" kern="1200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 </a:t>
          </a:r>
          <a:r>
            <a:rPr lang="en-US" sz="2300" kern="1200" dirty="0" err="1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những</a:t>
          </a:r>
          <a:r>
            <a:rPr lang="en-US" sz="2300" kern="1200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 </a:t>
          </a:r>
          <a:r>
            <a:rPr lang="en-US" sz="2300" kern="1200" dirty="0" err="1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câu</a:t>
          </a:r>
          <a:r>
            <a:rPr lang="en-US" sz="2300" kern="1200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 </a:t>
          </a:r>
          <a:r>
            <a:rPr lang="en-US" sz="2300" kern="1200" dirty="0" err="1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thơ</a:t>
          </a:r>
          <a:r>
            <a:rPr lang="en-US" sz="2300" kern="1200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 </a:t>
          </a:r>
          <a:r>
            <a:rPr lang="en-US" sz="2300" kern="1200" dirty="0" err="1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nói</a:t>
          </a:r>
          <a:r>
            <a:rPr lang="en-US" sz="2300" kern="1200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 </a:t>
          </a:r>
          <a:r>
            <a:rPr lang="en-US" sz="2300" kern="1200" dirty="0" err="1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lên</a:t>
          </a:r>
          <a:r>
            <a:rPr lang="en-US" sz="2300" kern="1200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 </a:t>
          </a:r>
          <a:r>
            <a:rPr lang="en-US" sz="2300" kern="1200" dirty="0" err="1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tình</a:t>
          </a:r>
          <a:r>
            <a:rPr lang="en-US" sz="2300" kern="1200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 </a:t>
          </a:r>
          <a:r>
            <a:rPr lang="en-US" sz="2300" kern="1200" dirty="0" err="1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cảm</a:t>
          </a:r>
          <a:r>
            <a:rPr lang="en-US" sz="2300" kern="1200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 </a:t>
          </a:r>
          <a:r>
            <a:rPr lang="en-US" sz="2300" kern="1200" dirty="0" err="1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của</a:t>
          </a:r>
          <a:r>
            <a:rPr lang="en-US" sz="2300" kern="1200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 </a:t>
          </a:r>
          <a:r>
            <a:rPr lang="en-US" sz="2300" kern="1200" dirty="0" err="1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bạn</a:t>
          </a:r>
          <a:r>
            <a:rPr lang="en-US" sz="2300" kern="1200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 </a:t>
          </a:r>
          <a:r>
            <a:rPr lang="en-US" sz="2300" kern="1200" dirty="0" err="1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nhỏ</a:t>
          </a:r>
          <a:r>
            <a:rPr lang="en-US" sz="2300" kern="1200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 </a:t>
          </a:r>
          <a:r>
            <a:rPr lang="en-US" sz="2300" kern="1200" dirty="0" err="1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với</a:t>
          </a:r>
          <a:r>
            <a:rPr lang="en-US" sz="2300" kern="1200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 </a:t>
          </a:r>
          <a:r>
            <a:rPr lang="en-US" sz="2300" kern="1200" dirty="0" err="1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ngôi</a:t>
          </a:r>
          <a:r>
            <a:rPr lang="en-US" sz="2300" kern="1200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 </a:t>
          </a:r>
          <a:r>
            <a:rPr lang="en-US" sz="2300" kern="1200" dirty="0" err="1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nhà</a:t>
          </a:r>
          <a:r>
            <a:rPr lang="en-US" sz="2300" kern="1200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rPr>
            <a:t>?</a:t>
          </a:r>
          <a:endParaRPr lang="en-US" sz="2300" kern="1200" dirty="0">
            <a:solidFill>
              <a:srgbClr val="FF0000"/>
            </a:solidFill>
          </a:endParaRPr>
        </a:p>
      </dsp:txBody>
      <dsp:txXfrm rot="-5400000">
        <a:off x="928284" y="42079"/>
        <a:ext cx="4554605" cy="7778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9495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680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88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87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84002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 câu</a:t>
            </a:r>
            <a:r>
              <a:rPr lang="en-US" baseline="0"/>
              <a:t> sau là câu hỏi mở, GV tôn trọng ý kiến của hs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08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 câu</a:t>
            </a:r>
            <a:r>
              <a:rPr lang="en-US" baseline="0"/>
              <a:t> sau là câu hỏi mở, GV tôn trọng ý kiến của hs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40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 câu</a:t>
            </a:r>
            <a:r>
              <a:rPr lang="en-US" baseline="0"/>
              <a:t> sau là câu hỏi mở, GV tôn trọng ý kiến của hs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43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 câu</a:t>
            </a:r>
            <a:r>
              <a:rPr lang="en-US" baseline="0"/>
              <a:t> sau là câu hỏi mở, GV tôn trọng ý kiến của hs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5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3371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4204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4388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22667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791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708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8891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2754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Mộc</a:t>
            </a:r>
            <a:r>
              <a:rPr lang="en-US" baseline="0"/>
              <a:t> mạc: giản dị, đơn giản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86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7217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6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44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00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375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0108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776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147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017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5575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6458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088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3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5811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2930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222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4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f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f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f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13" Type="http://schemas.openxmlformats.org/officeDocument/2006/relationships/image" Target="../media/image52.gif"/><Relationship Id="rId3" Type="http://schemas.openxmlformats.org/officeDocument/2006/relationships/image" Target="../media/image42.gif"/><Relationship Id="rId7" Type="http://schemas.openxmlformats.org/officeDocument/2006/relationships/image" Target="../media/image46.gif"/><Relationship Id="rId12" Type="http://schemas.openxmlformats.org/officeDocument/2006/relationships/image" Target="../media/image51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ga%20tieu%20jhoc\New%20Folder\co%20lieeeeeeeeeen\20.%20Bai%20Ngoi%20Ca%20Que%20Huong%20-%20Phi%20Nhung.mp3" TargetMode="External"/><Relationship Id="rId6" Type="http://schemas.openxmlformats.org/officeDocument/2006/relationships/image" Target="../media/image45.gif"/><Relationship Id="rId11" Type="http://schemas.openxmlformats.org/officeDocument/2006/relationships/image" Target="../media/image50.png"/><Relationship Id="rId5" Type="http://schemas.openxmlformats.org/officeDocument/2006/relationships/image" Target="../media/image44.gif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6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2" y="2837175"/>
            <a:ext cx="9121379" cy="2306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8" y="-218793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7" y="2531382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6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2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5" y="3233978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6" y="1951271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5" y="180623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CHÀO MỪNG CÁC CON </a:t>
            </a:r>
          </a:p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683707" y="3296183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marL="0" marR="0" lvl="0" indent="0" algn="ctr" defTabSz="109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TIẾNG VIỆT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7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xoan</a:t>
            </a:r>
          </a:p>
        </p:txBody>
      </p:sp>
      <p:pic>
        <p:nvPicPr>
          <p:cNvPr id="2050" name="Picture 2" descr="Có một loài hoa mùa xuân đẹp dịu dàng khiến ai cũng nhớ về ký ức tuổi thơ |  Kênh Thời T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47750"/>
            <a:ext cx="6316133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06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20181" y="455472"/>
            <a:ext cx="6373779" cy="4688028"/>
            <a:chOff x="520181" y="455472"/>
            <a:chExt cx="6373779" cy="46880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81" y="455472"/>
              <a:ext cx="3016768" cy="214044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68" y="2895881"/>
              <a:ext cx="2952381" cy="224761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489807" y="2188395"/>
              <a:ext cx="2404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</a:rPr>
                <a:t>đầu hồi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3113070" y="1931542"/>
              <a:ext cx="1448656" cy="51370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925602" y="2691829"/>
              <a:ext cx="1564205" cy="156167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534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590550"/>
            <a:ext cx="2971800" cy="85725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vàng</a:t>
            </a:r>
          </a:p>
        </p:txBody>
      </p:sp>
      <p:sp>
        <p:nvSpPr>
          <p:cNvPr id="3" name="AutoShape 2" descr="hình ảnh : Kiến trúc, cũ, Túp lều, Nhà tranh, Nông nghiệp, vật chất, Nha  gô, Mái vòm, Rơm rạ, Poland, Mái nhà của, Lợp lá, Ngâm, Kiến trúc nông  thôn, kh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Kiến trúc, cũ, Túp lều, Nhà tranh, Nông nghiệp, vật chất, Nha  gô, Mái vòm, Rơm rạ, Poland, Mái nhà của, Lợp lá, Ngâm, Kiến trúc nông  thôn, kh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Con đường rơ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28750"/>
            <a:ext cx="4803775" cy="319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628"/>
            <a:ext cx="4495800" cy="299175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334000" y="561109"/>
            <a:ext cx="2971800" cy="857250"/>
          </a:xfrm>
          <a:prstGeom prst="rect">
            <a:avLst/>
          </a:prstGeom>
        </p:spPr>
        <p:txBody>
          <a:bodyPr vert="horz" lIns="91391" tIns="45696" rIns="91391" bIns="45696" rtlCol="0" anchor="ctr">
            <a:normAutofit fontScale="92500"/>
          </a:bodyPr>
          <a:lstStyle>
            <a:lvl1pPr algn="ctr" defTabSz="91391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phơi rạ/rơm</a:t>
            </a:r>
          </a:p>
        </p:txBody>
      </p:sp>
    </p:spTree>
    <p:extLst>
      <p:ext uri="{BB962C8B-B14F-4D97-AF65-F5344CB8AC3E}">
        <p14:creationId xmlns:p14="http://schemas.microsoft.com/office/powerpoint/2010/main" val="21550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03137" y="12145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Bốn mua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1" name="nghe nhiều l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5789" y="-631994"/>
            <a:ext cx="609600" cy="609600"/>
          </a:xfrm>
          <a:prstGeom prst="rect">
            <a:avLst/>
          </a:prstGeom>
        </p:spPr>
      </p:pic>
      <p:pic>
        <p:nvPicPr>
          <p:cNvPr id="6" name="nghe 1 lần">
            <a:hlinkClick r:id="" action="ppaction://media"/>
            <a:extLst>
              <a:ext uri="{FF2B5EF4-FFF2-40B4-BE49-F238E27FC236}">
                <a16:creationId xmlns:a16="http://schemas.microsoft.com/office/drawing/2014/main" id="{AED3F17D-1E14-4E7E-A938-389AD7E94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4977" y="-631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0156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3200399" y="1699593"/>
            <a:ext cx="2604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Th</a:t>
            </a:r>
            <a:r>
              <a:rPr lang="vi-VN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ư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giãn</a:t>
            </a:r>
            <a:endParaRPr lang="en-US" sz="36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43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255698" y="1848401"/>
            <a:ext cx="35884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 tiếng cùng vần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059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5809" y="180016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2728" y="269313"/>
            <a:ext cx="808140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tiếng cùng vần với mỗi tiếng </a:t>
            </a:r>
            <a:r>
              <a:rPr lang="en-US" sz="2400" b="1" i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chùm, phơi, nước</a:t>
            </a:r>
            <a:endParaRPr lang="en-US" sz="24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37757" y="1336749"/>
            <a:ext cx="2071703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chùm</a:t>
            </a:r>
            <a:endParaRPr lang="en-US" sz="3600" b="1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612981" y="1336749"/>
            <a:ext cx="1815597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phơi</a:t>
            </a:r>
            <a:endParaRPr lang="en-US" sz="3600" b="1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595338" y="1347507"/>
            <a:ext cx="2056403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nước</a:t>
            </a:r>
            <a:endParaRPr lang="en-US" sz="3600" b="1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96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5809" y="180016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2728" y="269313"/>
            <a:ext cx="808140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tiếng cùng vần với mỗi tiếng </a:t>
            </a:r>
            <a:r>
              <a:rPr lang="en-US" sz="2400" b="1" i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chùm, phơi, nước</a:t>
            </a:r>
            <a:endParaRPr lang="en-US" sz="24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37757" y="1336749"/>
            <a:ext cx="2071703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chùm</a:t>
            </a:r>
          </a:p>
        </p:txBody>
      </p:sp>
      <p:sp>
        <p:nvSpPr>
          <p:cNvPr id="8" name="Oval 7"/>
          <p:cNvSpPr/>
          <p:nvPr/>
        </p:nvSpPr>
        <p:spPr>
          <a:xfrm>
            <a:off x="3612981" y="1336749"/>
            <a:ext cx="1815597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phơi</a:t>
            </a:r>
          </a:p>
        </p:txBody>
      </p:sp>
      <p:sp>
        <p:nvSpPr>
          <p:cNvPr id="9" name="Oval 8"/>
          <p:cNvSpPr/>
          <p:nvPr/>
        </p:nvSpPr>
        <p:spPr>
          <a:xfrm>
            <a:off x="6595338" y="1347507"/>
            <a:ext cx="2056403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nước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77446" y="2168380"/>
            <a:ext cx="1411804" cy="708172"/>
            <a:chOff x="777446" y="2168380"/>
            <a:chExt cx="1411804" cy="708172"/>
          </a:xfrm>
        </p:grpSpPr>
        <p:sp>
          <p:nvSpPr>
            <p:cNvPr id="4" name="Right Arrow 3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5400000">
              <a:off x="1162488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55316" y="2175853"/>
            <a:ext cx="1411804" cy="708172"/>
            <a:chOff x="777446" y="2168380"/>
            <a:chExt cx="1411804" cy="708172"/>
          </a:xfrm>
        </p:grpSpPr>
        <p:sp>
          <p:nvSpPr>
            <p:cNvPr id="15" name="Right Arrow 14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733186" y="2183326"/>
            <a:ext cx="1411804" cy="708172"/>
            <a:chOff x="777446" y="2168380"/>
            <a:chExt cx="1411804" cy="708172"/>
          </a:xfrm>
        </p:grpSpPr>
        <p:sp>
          <p:nvSpPr>
            <p:cNvPr id="19" name="Right Arrow 18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 rot="1414773">
            <a:off x="253240" y="2737305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lúm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40507" y="2875116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tum</a:t>
            </a:r>
            <a:endParaRPr lang="en-US" sz="1600" dirty="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 rot="20743700">
            <a:off x="1971235" y="2799920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hùm</a:t>
            </a:r>
          </a:p>
        </p:txBody>
      </p:sp>
      <p:sp>
        <p:nvSpPr>
          <p:cNvPr id="29" name="Rectangle 28"/>
          <p:cNvSpPr/>
          <p:nvPr/>
        </p:nvSpPr>
        <p:spPr>
          <a:xfrm rot="1414773">
            <a:off x="3247428" y="2748421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chơi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134695" y="2886232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bới</a:t>
            </a:r>
          </a:p>
        </p:txBody>
      </p:sp>
      <p:sp>
        <p:nvSpPr>
          <p:cNvPr id="31" name="Rectangle 30"/>
          <p:cNvSpPr/>
          <p:nvPr/>
        </p:nvSpPr>
        <p:spPr>
          <a:xfrm rot="20743700">
            <a:off x="4965423" y="2811036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đợi</a:t>
            </a:r>
          </a:p>
        </p:txBody>
      </p:sp>
      <p:sp>
        <p:nvSpPr>
          <p:cNvPr id="32" name="Rectangle 31"/>
          <p:cNvSpPr/>
          <p:nvPr/>
        </p:nvSpPr>
        <p:spPr>
          <a:xfrm rot="1414773">
            <a:off x="6221640" y="2776277"/>
            <a:ext cx="715755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được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039335" y="2898924"/>
            <a:ext cx="761724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thước</a:t>
            </a:r>
          </a:p>
        </p:txBody>
      </p:sp>
      <p:sp>
        <p:nvSpPr>
          <p:cNvPr id="34" name="Rectangle 33"/>
          <p:cNvSpPr/>
          <p:nvPr/>
        </p:nvSpPr>
        <p:spPr>
          <a:xfrm rot="20743700">
            <a:off x="7942800" y="2823728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lược</a:t>
            </a:r>
          </a:p>
        </p:txBody>
      </p:sp>
    </p:spTree>
    <p:extLst>
      <p:ext uri="{BB962C8B-B14F-4D97-AF65-F5344CB8AC3E}">
        <p14:creationId xmlns:p14="http://schemas.microsoft.com/office/powerpoint/2010/main" val="352874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7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31" y="587334"/>
            <a:ext cx="9028559" cy="3982080"/>
            <a:chOff x="87393" y="618057"/>
            <a:chExt cx="9028559" cy="3982080"/>
          </a:xfrm>
        </p:grpSpPr>
        <p:grpSp>
          <p:nvGrpSpPr>
            <p:cNvPr id="9" name="Group 8"/>
            <p:cNvGrpSpPr/>
            <p:nvPr/>
          </p:nvGrpSpPr>
          <p:grpSpPr>
            <a:xfrm>
              <a:off x="138545" y="633643"/>
              <a:ext cx="8977407" cy="3966494"/>
              <a:chOff x="138545" y="633643"/>
              <a:chExt cx="8977407" cy="396649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38545" y="633643"/>
                <a:ext cx="8977407" cy="2057369"/>
                <a:chOff x="152400" y="1171989"/>
                <a:chExt cx="8977407" cy="2057369"/>
              </a:xfrm>
            </p:grpSpPr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3489" b="-80"/>
                <a:stretch/>
              </p:blipFill>
              <p:spPr bwMode="auto">
                <a:xfrm>
                  <a:off x="152400" y="1171989"/>
                  <a:ext cx="7678412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83149" b="-80"/>
                <a:stretch/>
              </p:blipFill>
              <p:spPr bwMode="auto">
                <a:xfrm>
                  <a:off x="7789247" y="1173720"/>
                  <a:ext cx="1340560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8367" r="3489" b="-80"/>
              <a:stretch/>
            </p:blipFill>
            <p:spPr bwMode="auto">
              <a:xfrm>
                <a:off x="138545" y="2700735"/>
                <a:ext cx="7678412" cy="1899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9247" r="83149" b="-79"/>
              <a:stretch/>
            </p:blipFill>
            <p:spPr bwMode="auto">
              <a:xfrm>
                <a:off x="7775392" y="2714590"/>
                <a:ext cx="1340560" cy="1881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87393" y="618057"/>
              <a:ext cx="9028559" cy="124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81000" y="8659"/>
            <a:ext cx="2987842" cy="561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1. </a:t>
            </a:r>
            <a:r>
              <a:rPr lang="en-US" sz="28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Viết</a:t>
            </a:r>
            <a:r>
              <a:rPr lang="en-US" sz="28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</a:t>
            </a:r>
            <a:r>
              <a:rPr lang="en-US" sz="2800" dirty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ngữ</a:t>
            </a:r>
            <a:endParaRPr lang="vi-VN" sz="2800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43" y="1010294"/>
            <a:ext cx="79696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xao</a:t>
            </a:r>
            <a:endParaRPr lang="en-US" altLang="en-US" sz="600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625" y="1016917"/>
            <a:ext cx="133075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>
                <a:latin typeface="HP001 4 hàng" panose="020B0603050302020204" pitchFamily="34" charset="0"/>
                <a:cs typeface="Times New Roman" panose="02020603050405020304" pitchFamily="18" charset="0"/>
              </a:rPr>
              <a:t>xu</a:t>
            </a:r>
            <a:r>
              <a:rPr lang="el-GR" altLang="en-US" sz="3400" dirty="0">
                <a:latin typeface="HP001 4 hàng" panose="020B0603050302020204" pitchFamily="34" charset="0"/>
                <a:cs typeface="Times New Roman" panose="02020603050405020304" pitchFamily="18" charset="0"/>
              </a:rPr>
              <a:t>ΐ</a:t>
            </a:r>
            <a:r>
              <a:rPr lang="en-US" altLang="en-US" sz="3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Ğn</a:t>
            </a:r>
            <a:endParaRPr lang="en-US" altLang="en-US" sz="60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19" y="2286200"/>
            <a:ext cx="117572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lảnh</a:t>
            </a:r>
            <a:endParaRPr lang="en-US" altLang="en-US" sz="600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261" y="2289368"/>
            <a:ext cx="77668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lĝ</a:t>
            </a:r>
            <a:endParaRPr lang="en-US" altLang="en-US" sz="600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401" y="921054"/>
            <a:ext cx="1363748" cy="93842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833" y="955497"/>
            <a:ext cx="1907394" cy="8555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2881" y="2229182"/>
            <a:ext cx="1723760" cy="8650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8972" y="2198360"/>
            <a:ext cx="1168696" cy="91914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578" y="921054"/>
            <a:ext cx="1363748" cy="93842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010" y="955497"/>
            <a:ext cx="1907394" cy="8555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3006" y="2229706"/>
            <a:ext cx="1723760" cy="86505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9097" y="2209158"/>
            <a:ext cx="1168696" cy="91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3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"/>
          <p:cNvGrpSpPr/>
          <p:nvPr/>
        </p:nvGrpSpPr>
        <p:grpSpPr>
          <a:xfrm>
            <a:off x="-189187" y="-262758"/>
            <a:ext cx="2178822" cy="1670085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148850" y="372249"/>
            <a:ext cx="149771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2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tiêu</a:t>
            </a:r>
            <a:endParaRPr sz="2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03282" y="1267926"/>
            <a:ext cx="6442842" cy="62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7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31" y="587334"/>
            <a:ext cx="9028559" cy="3982080"/>
            <a:chOff x="87393" y="618057"/>
            <a:chExt cx="9028559" cy="3982080"/>
          </a:xfrm>
        </p:grpSpPr>
        <p:grpSp>
          <p:nvGrpSpPr>
            <p:cNvPr id="9" name="Group 8"/>
            <p:cNvGrpSpPr/>
            <p:nvPr/>
          </p:nvGrpSpPr>
          <p:grpSpPr>
            <a:xfrm>
              <a:off x="138545" y="633643"/>
              <a:ext cx="8977407" cy="3966494"/>
              <a:chOff x="138545" y="633643"/>
              <a:chExt cx="8977407" cy="396649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38545" y="633643"/>
                <a:ext cx="8977407" cy="2057369"/>
                <a:chOff x="152400" y="1171989"/>
                <a:chExt cx="8977407" cy="2057369"/>
              </a:xfrm>
            </p:grpSpPr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3489" b="-80"/>
                <a:stretch/>
              </p:blipFill>
              <p:spPr bwMode="auto">
                <a:xfrm>
                  <a:off x="152400" y="1171989"/>
                  <a:ext cx="7678412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83149" b="-80"/>
                <a:stretch/>
              </p:blipFill>
              <p:spPr bwMode="auto">
                <a:xfrm>
                  <a:off x="7789247" y="1173720"/>
                  <a:ext cx="1340560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8367" r="3489" b="-80"/>
              <a:stretch/>
            </p:blipFill>
            <p:spPr bwMode="auto">
              <a:xfrm>
                <a:off x="138545" y="2700735"/>
                <a:ext cx="7678412" cy="1899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9247" r="83149" b="-79"/>
              <a:stretch/>
            </p:blipFill>
            <p:spPr bwMode="auto">
              <a:xfrm>
                <a:off x="7775392" y="2714590"/>
                <a:ext cx="1340560" cy="1881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87393" y="618057"/>
              <a:ext cx="9028559" cy="124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80999" y="8659"/>
            <a:ext cx="8688091" cy="6093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2. Viết tiếng cùng vần với mỗi tiếng </a:t>
            </a:r>
            <a:r>
              <a:rPr lang="en-US" sz="2800" i="1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chum, phơi, nước</a:t>
            </a:r>
            <a:endParaRPr lang="vi-VN" sz="2800" i="1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0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971" y="836768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095" y="1479508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723" y="2105449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83" y="1028936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chùm</a:t>
            </a:r>
            <a:endParaRPr lang="en-US" altLang="en-US" sz="60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6" y="1654212"/>
            <a:ext cx="102451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ph</a:t>
            </a:r>
            <a:r>
              <a:rPr lang="el-GR" altLang="en-US" sz="3400" dirty="0">
                <a:latin typeface="HP001 4 hàng" panose="020B0603050302020204" pitchFamily="34" charset="0"/>
                <a:cs typeface="Times New Roman" panose="02020603050405020304" pitchFamily="18" charset="0"/>
              </a:rPr>
              <a:t>Π</a:t>
            </a:r>
            <a:endParaRPr lang="en-US" altLang="en-US" sz="60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7" y="2293161"/>
            <a:ext cx="102451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wư</a:t>
            </a:r>
            <a:r>
              <a:rPr lang="el-GR" altLang="en-US" sz="3400" dirty="0">
                <a:latin typeface="HP001 4 hàng" panose="020B0603050302020204" pitchFamily="34" charset="0"/>
                <a:cs typeface="Times New Roman" panose="02020603050405020304" pitchFamily="18" charset="0"/>
              </a:rPr>
              <a:t>ϐ</a:t>
            </a:r>
            <a:endParaRPr lang="en-US" altLang="en-US" sz="60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072" y="1020409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>
                <a:latin typeface="HP001 4 hàng" panose="020B0603050302020204" pitchFamily="34" charset="0"/>
                <a:cs typeface="Times New Roman" panose="02020603050405020304" pitchFamily="18" charset="0"/>
              </a:rPr>
              <a:t>chum</a:t>
            </a:r>
            <a:endParaRPr lang="en-US" altLang="en-US" sz="60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087" y="1651605"/>
            <a:ext cx="86149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>
                <a:latin typeface="HP001 4 hàng" panose="020B0603050302020204" pitchFamily="34" charset="0"/>
                <a:cs typeface="Times New Roman" panose="02020603050405020304" pitchFamily="18" charset="0"/>
              </a:rPr>
              <a:t>d</a:t>
            </a:r>
            <a:r>
              <a:rPr lang="el-GR" altLang="en-US" sz="3400" dirty="0">
                <a:latin typeface="HP001 4 hàng" panose="020B0603050302020204" pitchFamily="34" charset="0"/>
                <a:cs typeface="Times New Roman" panose="02020603050405020304" pitchFamily="18" charset="0"/>
              </a:rPr>
              <a:t>Π</a:t>
            </a:r>
            <a:endParaRPr lang="en-US" altLang="en-US" sz="60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625" y="2293161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xư</a:t>
            </a:r>
            <a:r>
              <a:rPr lang="el-GR" altLang="en-US" sz="3400" dirty="0">
                <a:latin typeface="HP001 4 hàng" panose="020B0603050302020204" pitchFamily="34" charset="0"/>
                <a:cs typeface="Times New Roman" panose="02020603050405020304" pitchFamily="18" charset="0"/>
              </a:rPr>
              <a:t>ϐ</a:t>
            </a:r>
            <a:endParaRPr lang="en-US" altLang="en-US" sz="60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11">
            <a:extLst>
              <a:ext uri="{FF2B5EF4-FFF2-40B4-BE49-F238E27FC236}">
                <a16:creationId xmlns:a16="http://schemas.microsoft.com/office/drawing/2014/main" id="{7D6E7653-CEF3-45A2-9931-D1A55D43B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129" y="836768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0" name="Text Box 11">
            <a:extLst>
              <a:ext uri="{FF2B5EF4-FFF2-40B4-BE49-F238E27FC236}">
                <a16:creationId xmlns:a16="http://schemas.microsoft.com/office/drawing/2014/main" id="{F980DE41-D40C-4CDA-95C6-0E9AEB549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0834" y="1020409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núm</a:t>
            </a:r>
            <a:endParaRPr lang="en-US" altLang="en-US" sz="60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533C6EE0-E339-4C65-9B47-E67B13018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0887" y="845547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4" name="Text Box 11">
            <a:extLst>
              <a:ext uri="{FF2B5EF4-FFF2-40B4-BE49-F238E27FC236}">
                <a16:creationId xmlns:a16="http://schemas.microsoft.com/office/drawing/2014/main" id="{F49BD68A-B924-4B05-A4AD-0EC1B052F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592" y="1029188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cúm</a:t>
            </a:r>
            <a:endParaRPr lang="en-US" altLang="en-US" sz="60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 Box 11">
            <a:extLst>
              <a:ext uri="{FF2B5EF4-FFF2-40B4-BE49-F238E27FC236}">
                <a16:creationId xmlns:a16="http://schemas.microsoft.com/office/drawing/2014/main" id="{DDE9F864-C8A0-4179-8F5E-8739C6C07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9691" y="829297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8" name="Text Box 11">
            <a:extLst>
              <a:ext uri="{FF2B5EF4-FFF2-40B4-BE49-F238E27FC236}">
                <a16:creationId xmlns:a16="http://schemas.microsoft.com/office/drawing/2014/main" id="{E0DB9891-B108-41B5-A350-5EBA1C7F3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2021" y="1026688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túm</a:t>
            </a:r>
            <a:r>
              <a:rPr lang="en-US" altLang="en-US" sz="3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altLang="en-US" sz="60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43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chemeClr val="accent1">
                <a:lumMod val="5000"/>
                <a:lumOff val="95000"/>
              </a:schemeClr>
            </a:gs>
            <a:gs pos="100000">
              <a:srgbClr val="00B0F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8" y="0"/>
            <a:ext cx="3948311" cy="5143500"/>
          </a:xfrm>
          <a:prstGeom prst="rect">
            <a:avLst/>
          </a:prstGeom>
        </p:spPr>
      </p:pic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2055153" y="3248032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-92169" y="4254079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291445" y="2686760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7613" y="221627"/>
            <a:ext cx="2248544" cy="75313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295;p8"/>
          <p:cNvSpPr txBox="1"/>
          <p:nvPr/>
        </p:nvSpPr>
        <p:spPr>
          <a:xfrm>
            <a:off x="1277770" y="798278"/>
            <a:ext cx="358840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</a:t>
            </a:r>
            <a:r>
              <a:rPr lang="en-US" sz="32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(</a:t>
            </a:r>
            <a:r>
              <a:rPr lang="en-US" sz="32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Tiết</a:t>
            </a:r>
            <a:r>
              <a:rPr lang="en-US" sz="32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2)</a:t>
            </a:r>
            <a:endParaRPr sz="32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426738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8" y="0"/>
            <a:ext cx="3948311" cy="51435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10765" y="19179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Bốn mùa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61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737856" y="440085"/>
            <a:ext cx="4648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4690" y="1086416"/>
            <a:ext cx="7451002" cy="30148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H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iểu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trả lời đúng các câu hỏi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Nắm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nội dung bài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cảm yêu thương gắn bó của bạn nhỏ đối với ngôi nhà của mình.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lòng một số khổ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34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90623" y="259491"/>
            <a:ext cx="3192835" cy="643811"/>
            <a:chOff x="205273" y="233264"/>
            <a:chExt cx="2369976" cy="410547"/>
          </a:xfrm>
        </p:grpSpPr>
        <p:sp>
          <p:nvSpPr>
            <p:cNvPr id="5" name="Oval 4"/>
            <p:cNvSpPr/>
            <p:nvPr/>
          </p:nvSpPr>
          <p:spPr>
            <a:xfrm>
              <a:off x="205273" y="261257"/>
              <a:ext cx="401217" cy="3545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41176" y="233264"/>
              <a:ext cx="2034073" cy="41054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894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007" y="3839173"/>
            <a:ext cx="8839200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4355" y="825502"/>
            <a:ext cx="2292581" cy="40006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</a:t>
            </a:r>
            <a:r>
              <a:rPr lang="en-US" sz="2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sz="20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6817" y="1236294"/>
            <a:ext cx="3166435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2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</a:t>
            </a:r>
            <a:endParaRPr lang="en-US" sz="2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xao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xuyến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endParaRPr lang="en-US" sz="2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</a:t>
            </a:r>
            <a:r>
              <a:rPr lang="en-US" sz="2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05273" y="233264"/>
            <a:ext cx="2369976" cy="410547"/>
            <a:chOff x="205273" y="233264"/>
            <a:chExt cx="2369976" cy="410547"/>
          </a:xfrm>
        </p:grpSpPr>
        <p:sp>
          <p:nvSpPr>
            <p:cNvPr id="2" name="Oval 1"/>
            <p:cNvSpPr/>
            <p:nvPr/>
          </p:nvSpPr>
          <p:spPr>
            <a:xfrm>
              <a:off x="205273" y="261257"/>
              <a:ext cx="401217" cy="3545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541176" y="233264"/>
              <a:ext cx="2034073" cy="41054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V="1">
            <a:off x="1397601" y="1927702"/>
            <a:ext cx="131472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519" y="1491434"/>
            <a:ext cx="3656782" cy="2347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027" y="76537"/>
            <a:ext cx="3372754" cy="1897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5901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5273" y="3479970"/>
            <a:ext cx="8534400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1614" y="837849"/>
            <a:ext cx="1932257" cy="40006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</a:t>
            </a:r>
            <a:r>
              <a:rPr lang="en-US" sz="2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sz="20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8610" y="1248071"/>
            <a:ext cx="2948381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endParaRPr lang="en-US" sz="2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lảnh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lót</a:t>
            </a:r>
            <a:endParaRPr lang="en-US" sz="2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phức</a:t>
            </a:r>
            <a:endParaRPr lang="en-US" sz="2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phơi</a:t>
            </a:r>
            <a:r>
              <a:rPr lang="en-US" sz="2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5273" y="233264"/>
            <a:ext cx="2369976" cy="410547"/>
            <a:chOff x="205273" y="233264"/>
            <a:chExt cx="2369976" cy="410547"/>
          </a:xfrm>
        </p:grpSpPr>
        <p:sp>
          <p:nvSpPr>
            <p:cNvPr id="11" name="Oval 10"/>
            <p:cNvSpPr/>
            <p:nvPr/>
          </p:nvSpPr>
          <p:spPr>
            <a:xfrm>
              <a:off x="205273" y="261257"/>
              <a:ext cx="401217" cy="3545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41176" y="233264"/>
              <a:ext cx="2034073" cy="41054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1818861" y="1909766"/>
            <a:ext cx="8150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43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008" y="3780328"/>
            <a:ext cx="8839200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 ngõ nhà bạn nhỏ có gì?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3790489"/>
            <a:ext cx="8534400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9188" y="3780329"/>
            <a:ext cx="7823718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ảnh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918692"/>
            <a:ext cx="2478909" cy="40006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</a:t>
            </a:r>
            <a:r>
              <a:rPr lang="en-US" sz="2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sz="20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6490" y="1346744"/>
            <a:ext cx="3097469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endParaRPr lang="en-US" sz="2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lảnh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lót</a:t>
            </a:r>
            <a:endParaRPr lang="en-US" sz="2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phức</a:t>
            </a:r>
            <a:endParaRPr lang="en-US" sz="2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phơi</a:t>
            </a:r>
            <a:r>
              <a:rPr lang="en-US" sz="2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5273" y="233264"/>
            <a:ext cx="2369976" cy="410547"/>
            <a:chOff x="205273" y="233264"/>
            <a:chExt cx="2369976" cy="410547"/>
          </a:xfrm>
        </p:grpSpPr>
        <p:sp>
          <p:nvSpPr>
            <p:cNvPr id="11" name="Oval 10"/>
            <p:cNvSpPr/>
            <p:nvPr/>
          </p:nvSpPr>
          <p:spPr>
            <a:xfrm>
              <a:off x="205273" y="261257"/>
              <a:ext cx="401217" cy="3545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41176" y="233264"/>
              <a:ext cx="2034073" cy="41054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715617" y="2315817"/>
            <a:ext cx="2305879" cy="9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15617" y="2655226"/>
            <a:ext cx="1938131" cy="9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086" y="150666"/>
            <a:ext cx="4710377" cy="26461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6" descr="Con đường rơ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74" y="1858355"/>
            <a:ext cx="2825017" cy="18768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52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868617" y="687081"/>
            <a:ext cx="2373340" cy="40006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</a:t>
            </a:r>
            <a:r>
              <a:rPr lang="en-US" sz="2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sz="20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04239" y="1161536"/>
            <a:ext cx="3039762" cy="40010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1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1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1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1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18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1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1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xoan</a:t>
            </a:r>
            <a:r>
              <a:rPr lang="en-US" sz="1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1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</a:t>
            </a:r>
            <a:endParaRPr lang="en-US" sz="18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1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1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xao</a:t>
            </a:r>
            <a:r>
              <a:rPr lang="en-US" sz="1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xuyến</a:t>
            </a:r>
            <a:r>
              <a:rPr lang="en-US" sz="1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endParaRPr lang="en-US" sz="18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1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1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1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từng</a:t>
            </a:r>
            <a:r>
              <a:rPr lang="en-US" sz="1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</a:t>
            </a:r>
            <a:r>
              <a:rPr lang="en-US" sz="1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1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1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1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1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endParaRPr lang="en-US" sz="1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1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hồi</a:t>
            </a:r>
            <a:r>
              <a:rPr lang="en-US" sz="1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lảnh</a:t>
            </a:r>
            <a:r>
              <a:rPr lang="en-US" sz="1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lót</a:t>
            </a:r>
            <a:endParaRPr lang="en-US" sz="1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</a:t>
            </a:r>
            <a:r>
              <a:rPr lang="en-US" sz="1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1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1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phức</a:t>
            </a:r>
            <a:endParaRPr lang="en-US" sz="1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</a:t>
            </a:r>
            <a:r>
              <a:rPr lang="en-US" sz="1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1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1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phơi</a:t>
            </a:r>
            <a:r>
              <a:rPr lang="en-US" sz="1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1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1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</a:t>
            </a:r>
            <a:r>
              <a:rPr lang="en-US" sz="1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sz="1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Gỗ</a:t>
            </a:r>
            <a:r>
              <a:rPr lang="en-US" sz="1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tre</a:t>
            </a:r>
            <a:r>
              <a:rPr lang="en-US" sz="1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mộc</a:t>
            </a:r>
            <a:r>
              <a:rPr lang="en-US" sz="1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mạc</a:t>
            </a:r>
            <a:endParaRPr lang="en-US" sz="1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1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1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đất</a:t>
            </a:r>
            <a:r>
              <a:rPr lang="en-US" sz="1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endParaRPr lang="en-US" sz="1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1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1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1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ca.</a:t>
            </a:r>
          </a:p>
          <a:p>
            <a:pPr algn="just"/>
            <a:r>
              <a:rPr lang="en-US" sz="1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(</a:t>
            </a:r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</a:t>
            </a:r>
            <a:r>
              <a:rPr lang="en-US" sz="1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1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1800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5273" y="233264"/>
            <a:ext cx="2369976" cy="410547"/>
            <a:chOff x="205273" y="233264"/>
            <a:chExt cx="2369976" cy="410547"/>
          </a:xfrm>
        </p:grpSpPr>
        <p:sp>
          <p:nvSpPr>
            <p:cNvPr id="11" name="Oval 10"/>
            <p:cNvSpPr/>
            <p:nvPr/>
          </p:nvSpPr>
          <p:spPr>
            <a:xfrm>
              <a:off x="205273" y="261257"/>
              <a:ext cx="401217" cy="3545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41176" y="233264"/>
              <a:ext cx="2034073" cy="41054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682904867"/>
              </p:ext>
            </p:extLst>
          </p:nvPr>
        </p:nvGraphicFramePr>
        <p:xfrm>
          <a:off x="205273" y="887112"/>
          <a:ext cx="5524968" cy="1326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7430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1" y="123568"/>
            <a:ext cx="9032789" cy="4646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9918" y="-5300"/>
            <a:ext cx="6578588" cy="759059"/>
            <a:chOff x="317026" y="192411"/>
            <a:chExt cx="2258223" cy="492252"/>
          </a:xfrm>
          <a:solidFill>
            <a:srgbClr val="FF0000"/>
          </a:solidFill>
        </p:grpSpPr>
        <p:sp>
          <p:nvSpPr>
            <p:cNvPr id="8" name="Oval 7"/>
            <p:cNvSpPr/>
            <p:nvPr/>
          </p:nvSpPr>
          <p:spPr>
            <a:xfrm>
              <a:off x="317026" y="192411"/>
              <a:ext cx="276752" cy="49225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41176" y="233264"/>
              <a:ext cx="2034073" cy="41054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lòng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853542" y="1200150"/>
            <a:ext cx="3471058" cy="341627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xao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xuyến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lảnh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lót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phức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phơi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964" y="1293523"/>
            <a:ext cx="2743200" cy="36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364" y="1694151"/>
            <a:ext cx="2743200" cy="3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03" y="2000536"/>
            <a:ext cx="27432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87" y="2392648"/>
            <a:ext cx="2743200" cy="40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964" y="3094617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553" y="3420208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861" y="3812040"/>
            <a:ext cx="2743200" cy="3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131" y="4178556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542" y="1678008"/>
            <a:ext cx="2743200" cy="3401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cxnSp>
        <p:nvCxnSpPr>
          <p:cNvPr id="21" name="Straight Connector 20"/>
          <p:cNvCxnSpPr/>
          <p:nvPr/>
        </p:nvCxnSpPr>
        <p:spPr>
          <a:xfrm>
            <a:off x="2990845" y="1903971"/>
            <a:ext cx="1013119" cy="5313"/>
          </a:xfrm>
          <a:prstGeom prst="line">
            <a:avLst/>
          </a:prstGeom>
          <a:ln w="38100" cap="sq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2" y="2378082"/>
            <a:ext cx="2743200" cy="3401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cxnSp>
        <p:nvCxnSpPr>
          <p:cNvPr id="23" name="Straight Connector 22"/>
          <p:cNvCxnSpPr/>
          <p:nvPr/>
        </p:nvCxnSpPr>
        <p:spPr>
          <a:xfrm>
            <a:off x="2978092" y="2550404"/>
            <a:ext cx="714342" cy="2162"/>
          </a:xfrm>
          <a:prstGeom prst="line">
            <a:avLst/>
          </a:prstGeom>
          <a:ln w="38100" cap="sq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261" y="3436873"/>
            <a:ext cx="2743200" cy="3401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cxnSp>
        <p:nvCxnSpPr>
          <p:cNvPr id="25" name="Straight Connector 24"/>
          <p:cNvCxnSpPr/>
          <p:nvPr/>
        </p:nvCxnSpPr>
        <p:spPr>
          <a:xfrm>
            <a:off x="3031581" y="3609195"/>
            <a:ext cx="714342" cy="2162"/>
          </a:xfrm>
          <a:prstGeom prst="line">
            <a:avLst/>
          </a:prstGeom>
          <a:ln w="38100" cap="sq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2" y="4206038"/>
            <a:ext cx="2743200" cy="3401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cxnSp>
        <p:nvCxnSpPr>
          <p:cNvPr id="27" name="Straight Connector 26"/>
          <p:cNvCxnSpPr/>
          <p:nvPr/>
        </p:nvCxnSpPr>
        <p:spPr>
          <a:xfrm>
            <a:off x="3031581" y="4361056"/>
            <a:ext cx="714342" cy="2162"/>
          </a:xfrm>
          <a:prstGeom prst="line">
            <a:avLst/>
          </a:prstGeom>
          <a:ln w="38100" cap="sq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944414" y="907576"/>
            <a:ext cx="5644055" cy="370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841772" y="713928"/>
            <a:ext cx="2373340" cy="40006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</a:t>
            </a:r>
            <a:r>
              <a:rPr lang="en-US" sz="2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sz="20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14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 động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0000">
              <a:srgbClr val="00B0F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70553B-39E5-4021-B310-7C57F364B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1" t="77850" r="8250" b="14360"/>
          <a:stretch/>
        </p:blipFill>
        <p:spPr>
          <a:xfrm>
            <a:off x="17036" y="70022"/>
            <a:ext cx="4764148" cy="1207217"/>
          </a:xfrm>
          <a:prstGeom prst="rect">
            <a:avLst/>
          </a:prstGeom>
        </p:spPr>
      </p:pic>
      <p:pic>
        <p:nvPicPr>
          <p:cNvPr id="1026" name="Picture 2" descr="Thỏa sức sáng tạo, lan tỏa yêu thương cùng cuộc thi vẽ &quot;Đất Xanh ...">
            <a:extLst>
              <a:ext uri="{FF2B5EF4-FFF2-40B4-BE49-F238E27FC236}">
                <a16:creationId xmlns:a16="http://schemas.microsoft.com/office/drawing/2014/main" id="{A55C7A33-B9CC-4FD9-8801-37B7C2FCD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2242478"/>
            <a:ext cx="4076700" cy="279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ộc thi vẽ tranh NGÔI NHÀ MƠ ƯỚC">
            <a:extLst>
              <a:ext uri="{FF2B5EF4-FFF2-40B4-BE49-F238E27FC236}">
                <a16:creationId xmlns:a16="http://schemas.microsoft.com/office/drawing/2014/main" id="{711189C2-0C02-4444-ACA8-469C420EB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60" y="2197312"/>
            <a:ext cx="4076700" cy="288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54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 ngôi nhà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93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83128" y="110557"/>
            <a:ext cx="609600" cy="6096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2894" y="149568"/>
            <a:ext cx="6622473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endParaRPr lang="en-US" sz="24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53542" y="1200150"/>
            <a:ext cx="3471058" cy="341627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xao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xuyến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lảnh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lót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phức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phơi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964" y="1293523"/>
            <a:ext cx="2743200" cy="36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364" y="1694151"/>
            <a:ext cx="2743200" cy="3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03" y="2000536"/>
            <a:ext cx="27432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87" y="2392648"/>
            <a:ext cx="2743200" cy="40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964" y="3094617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553" y="3420208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861" y="3812040"/>
            <a:ext cx="2743200" cy="3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131" y="4178556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542" y="1678008"/>
            <a:ext cx="2743200" cy="3401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cxnSp>
        <p:nvCxnSpPr>
          <p:cNvPr id="5" name="Straight Connector 4"/>
          <p:cNvCxnSpPr/>
          <p:nvPr/>
        </p:nvCxnSpPr>
        <p:spPr>
          <a:xfrm>
            <a:off x="2990845" y="1903971"/>
            <a:ext cx="1013119" cy="5313"/>
          </a:xfrm>
          <a:prstGeom prst="line">
            <a:avLst/>
          </a:prstGeom>
          <a:ln w="38100" cap="sq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2" y="2378082"/>
            <a:ext cx="2743200" cy="3401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cxnSp>
        <p:nvCxnSpPr>
          <p:cNvPr id="21" name="Straight Connector 20"/>
          <p:cNvCxnSpPr/>
          <p:nvPr/>
        </p:nvCxnSpPr>
        <p:spPr>
          <a:xfrm>
            <a:off x="2978092" y="2550404"/>
            <a:ext cx="714342" cy="2162"/>
          </a:xfrm>
          <a:prstGeom prst="line">
            <a:avLst/>
          </a:prstGeom>
          <a:ln w="38100" cap="sq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261" y="3436873"/>
            <a:ext cx="2743200" cy="3401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cxnSp>
        <p:nvCxnSpPr>
          <p:cNvPr id="26" name="Straight Connector 25"/>
          <p:cNvCxnSpPr/>
          <p:nvPr/>
        </p:nvCxnSpPr>
        <p:spPr>
          <a:xfrm>
            <a:off x="3031581" y="3609195"/>
            <a:ext cx="714342" cy="2162"/>
          </a:xfrm>
          <a:prstGeom prst="line">
            <a:avLst/>
          </a:prstGeom>
          <a:ln w="38100" cap="sq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2" y="4206038"/>
            <a:ext cx="2743200" cy="3401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cxnSp>
        <p:nvCxnSpPr>
          <p:cNvPr id="28" name="Straight Connector 27"/>
          <p:cNvCxnSpPr/>
          <p:nvPr/>
        </p:nvCxnSpPr>
        <p:spPr>
          <a:xfrm>
            <a:off x="3031581" y="4361056"/>
            <a:ext cx="714342" cy="2162"/>
          </a:xfrm>
          <a:prstGeom prst="line">
            <a:avLst/>
          </a:prstGeom>
          <a:ln w="38100" cap="sq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944414" y="907576"/>
            <a:ext cx="5644055" cy="370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148593" y="647806"/>
            <a:ext cx="2373340" cy="40006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</a:t>
            </a:r>
            <a:r>
              <a:rPr lang="en-US" sz="2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sz="20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85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28600" y="171450"/>
            <a:ext cx="8686800" cy="4800600"/>
          </a:xfrm>
          <a:prstGeom prst="rect">
            <a:avLst/>
          </a:prstGeom>
          <a:noFill/>
          <a:ln w="57150" cmpd="thinThick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srgbClr val="000000"/>
              </a:solidFill>
            </a:endParaRPr>
          </a:p>
        </p:txBody>
      </p:sp>
      <p:pic>
        <p:nvPicPr>
          <p:cNvPr id="22531" name="Picture 3" descr="z8298946wo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5791200" cy="40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bd14516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21506"/>
            <a:ext cx="4502150" cy="64294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th3wir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2914650"/>
            <a:ext cx="1331913" cy="107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th3emi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3898107"/>
            <a:ext cx="1584325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th3emi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3429000"/>
            <a:ext cx="1584325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5730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3048000" y="1143000"/>
            <a:ext cx="2895600" cy="2228850"/>
          </a:xfrm>
          <a:prstGeom prst="ellipse">
            <a:avLst/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22538" name="Freeform 10"/>
          <p:cNvSpPr>
            <a:spLocks/>
          </p:cNvSpPr>
          <p:nvPr/>
        </p:nvSpPr>
        <p:spPr bwMode="auto">
          <a:xfrm>
            <a:off x="1219200" y="2228850"/>
            <a:ext cx="1981200" cy="40005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Freeform 11"/>
          <p:cNvSpPr>
            <a:spLocks/>
          </p:cNvSpPr>
          <p:nvPr/>
        </p:nvSpPr>
        <p:spPr bwMode="auto">
          <a:xfrm>
            <a:off x="6096000" y="1828800"/>
            <a:ext cx="1524000" cy="40005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40" name="Picture 12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0015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3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0025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4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5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16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573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6289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18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430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19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20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574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21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717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22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716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23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717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24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717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3" name="Picture 25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343151"/>
            <a:ext cx="914400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4" name="Picture 26" descr="dandelions_wave_hb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2" y="3915966"/>
            <a:ext cx="1573213" cy="8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5" name="Freeform 27"/>
          <p:cNvSpPr>
            <a:spLocks/>
          </p:cNvSpPr>
          <p:nvPr/>
        </p:nvSpPr>
        <p:spPr bwMode="auto">
          <a:xfrm flipH="1">
            <a:off x="2667000" y="3314700"/>
            <a:ext cx="4343400" cy="57150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6892" name="20. Bai Ngoi Ca Que Huong - Phi Nhu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343400"/>
            <a:ext cx="6858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7" name="Picture 29" descr="F9849DCFA90C473196ECD16214E7700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4057651"/>
            <a:ext cx="1371600" cy="102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8" name="Picture 30" descr="dandelions_wave_hb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4258866"/>
            <a:ext cx="1573213" cy="8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9" name="Picture 31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60" name="WordArt 32" descr="48"/>
          <p:cNvSpPr>
            <a:spLocks noChangeArrowheads="1" noChangeShapeType="1" noTextEdit="1"/>
          </p:cNvSpPr>
          <p:nvPr/>
        </p:nvSpPr>
        <p:spPr bwMode="auto">
          <a:xfrm>
            <a:off x="685800" y="514350"/>
            <a:ext cx="7772400" cy="3200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/>
              <a:t>Bài học đến đây là kết thúc</a:t>
            </a:r>
          </a:p>
          <a:p>
            <a:pPr algn="ctr"/>
            <a:r>
              <a:rPr lang="en-US"/>
              <a:t>Chúc các cô mạnh khỏe</a:t>
            </a:r>
          </a:p>
          <a:p>
            <a:pPr algn="ctr"/>
            <a:r>
              <a:rPr lang="en-US"/>
              <a:t>Chúc các em thực hiện  tốt bài học!</a:t>
            </a:r>
          </a:p>
        </p:txBody>
      </p:sp>
      <p:pic>
        <p:nvPicPr>
          <p:cNvPr id="22561" name="Picture 34" descr="2sblw13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71901"/>
            <a:ext cx="297180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9538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9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10765" y="19179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 err="1">
                <a:solidFill>
                  <a:schemeClr val="accent6"/>
                </a:solidFill>
                <a:latin typeface="Arial Rounded"/>
                <a:sym typeface="Arial Rounded"/>
              </a:rPr>
              <a:t>Bốn</a:t>
            </a:r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 m</a:t>
            </a:r>
            <a:r>
              <a:rPr lang="en-GB" sz="2000" dirty="0" err="1">
                <a:solidFill>
                  <a:schemeClr val="accent6"/>
                </a:solidFill>
                <a:latin typeface="Arial Rounded"/>
                <a:sym typeface="Arial Rounded"/>
              </a:rPr>
              <a:t>ùa</a:t>
            </a:r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 chim ca.</a:t>
            </a:r>
          </a:p>
          <a:p>
            <a:r>
              <a:rPr lang="vi-VN" sz="1600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</a:t>
            </a:r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765" y="1325367"/>
            <a:ext cx="28973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</a:t>
            </a:r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xao xuyến nở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10765" y="2392243"/>
            <a:ext cx="2897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Đầu hồi </a:t>
            </a:r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lảnh lót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10764" y="4069009"/>
            <a:ext cx="28973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</a:t>
            </a:r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nước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98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/>
      <p:bldP spid="7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652520" y="2110085"/>
            <a:ext cx="1838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6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843" y="2917860"/>
            <a:ext cx="2628571" cy="1073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8" y="0"/>
            <a:ext cx="3948311" cy="51435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10765" y="19179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Bốn mùa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46816" y="1623317"/>
            <a:ext cx="8819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chùm.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1245" y="2995276"/>
            <a:ext cx="7665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phơi.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42823" y="4060817"/>
            <a:ext cx="79541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nước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7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0" y="96370"/>
            <a:ext cx="2706378" cy="611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867" y="976185"/>
            <a:ext cx="5655060" cy="1596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5" y="2963165"/>
            <a:ext cx="1963526" cy="14948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92" y="3084724"/>
            <a:ext cx="1647905" cy="13732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68" y="2963165"/>
            <a:ext cx="1526261" cy="1613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00" y="3026749"/>
            <a:ext cx="1874443" cy="1549892"/>
          </a:xfrm>
          <a:prstGeom prst="rect">
            <a:avLst/>
          </a:prstGeom>
        </p:spPr>
      </p:pic>
      <p:pic>
        <p:nvPicPr>
          <p:cNvPr id="12" name="Tieng-vo-tay-ng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2195" y="45766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0.29166 0.00771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03137" y="12145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yêu đất nước</a:t>
            </a:r>
          </a:p>
          <a:p>
            <a:r>
              <a:rPr lang="vi-VN" sz="2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Bốn</a:t>
            </a:r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m</a:t>
            </a:r>
            <a:r>
              <a:rPr lang="en-GB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ù</a:t>
            </a:r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196942" y="1131517"/>
            <a:ext cx="2378916" cy="150191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12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998560" y="191793"/>
            <a:ext cx="2618024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6" name="Google Shape;253;p7"/>
          <p:cNvSpPr/>
          <p:nvPr/>
        </p:nvSpPr>
        <p:spPr>
          <a:xfrm>
            <a:off x="1741750" y="814264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8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253;p7"/>
          <p:cNvSpPr/>
          <p:nvPr/>
        </p:nvSpPr>
        <p:spPr>
          <a:xfrm>
            <a:off x="1741750" y="2180728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253;p7"/>
          <p:cNvSpPr/>
          <p:nvPr/>
        </p:nvSpPr>
        <p:spPr>
          <a:xfrm>
            <a:off x="1741750" y="3547192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6760" y="2095194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Rạ đầy sân phơi.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00887" y="3504166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Bốn mùa chim 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08822" y="2081524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Rạ đầy sân phơi.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6486" y="3511044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Bốn mùa chim ca.</a:t>
            </a:r>
          </a:p>
        </p:txBody>
      </p:sp>
    </p:spTree>
    <p:extLst>
      <p:ext uri="{BB962C8B-B14F-4D97-AF65-F5344CB8AC3E}">
        <p14:creationId xmlns:p14="http://schemas.microsoft.com/office/powerpoint/2010/main" val="243055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016758" y="57041"/>
            <a:ext cx="2618024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6" name="Google Shape;253;p7"/>
          <p:cNvSpPr/>
          <p:nvPr/>
        </p:nvSpPr>
        <p:spPr>
          <a:xfrm>
            <a:off x="1741750" y="814264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253;p7"/>
          <p:cNvSpPr/>
          <p:nvPr/>
        </p:nvSpPr>
        <p:spPr>
          <a:xfrm>
            <a:off x="1741750" y="2180728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253;p7"/>
          <p:cNvSpPr/>
          <p:nvPr/>
        </p:nvSpPr>
        <p:spPr>
          <a:xfrm>
            <a:off x="1741750" y="3547192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6758" y="2115396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Rạ đầy sân phơi.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35436" y="3485650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Bốn mùa chim ca.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76389" y="1180276"/>
            <a:ext cx="177805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xao xuyến </a:t>
            </a:r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nở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14375" y="2436785"/>
            <a:ext cx="23400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Đầu hồi </a:t>
            </a:r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lảnh lót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12880" y="2736886"/>
            <a:ext cx="26180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Mái vàng </a:t>
            </a:r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thơm phức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34380" y="3091939"/>
            <a:ext cx="23400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Rạ </a:t>
            </a:r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đầy sân phơi</a:t>
            </a:r>
          </a:p>
        </p:txBody>
      </p:sp>
    </p:spTree>
    <p:extLst>
      <p:ext uri="{BB962C8B-B14F-4D97-AF65-F5344CB8AC3E}">
        <p14:creationId xmlns:p14="http://schemas.microsoft.com/office/powerpoint/2010/main" val="138380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ần cái nhìn văn hoá làng trong phương hướng kiến trúc cho đô thị hoá nông  thô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878594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-95250"/>
            <a:ext cx="3657600" cy="857250"/>
          </a:xfrm>
        </p:spPr>
        <p:txBody>
          <a:bodyPr>
            <a:normAutofit/>
          </a:bodyPr>
          <a:lstStyle/>
          <a:p>
            <a:pPr algn="just"/>
            <a:r>
              <a:rPr lang="en-US" sz="3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gỗ, nhà tre</a:t>
            </a:r>
            <a:endParaRPr lang="en-US" sz="3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8" name="Picture 4" descr="Kiến trúc Việt cổ từ miền... ký ứ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44816"/>
            <a:ext cx="3276600" cy="217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ong bóng ngôi nhà xưa | Reatimes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00150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1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1643</TotalTime>
  <Words>1103</Words>
  <Application>Microsoft Office PowerPoint</Application>
  <PresentationFormat>On-screen Show (16:9)</PresentationFormat>
  <Paragraphs>332</Paragraphs>
  <Slides>37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宋体</vt:lpstr>
      <vt:lpstr>Arial</vt:lpstr>
      <vt:lpstr>Arial Rounded</vt:lpstr>
      <vt:lpstr>Arial Rounded MT Bold</vt:lpstr>
      <vt:lpstr>Arial-Rounded</vt:lpstr>
      <vt:lpstr>Arial-SGK-TV</vt:lpstr>
      <vt:lpstr>Calibri</vt:lpstr>
      <vt:lpstr>Calibri Light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nhà gỗ, nhà tre</vt:lpstr>
      <vt:lpstr>hoa xoan</vt:lpstr>
      <vt:lpstr>PowerPoint Presentation</vt:lpstr>
      <vt:lpstr>mái vàng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P010921</cp:lastModifiedBy>
  <cp:revision>61</cp:revision>
  <dcterms:created xsi:type="dcterms:W3CDTF">2020-08-13T09:19:08Z</dcterms:created>
  <dcterms:modified xsi:type="dcterms:W3CDTF">2024-03-09T02:34:29Z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