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1" r:id="rId2"/>
    <p:sldId id="273" r:id="rId3"/>
    <p:sldId id="258" r:id="rId4"/>
    <p:sldId id="292" r:id="rId5"/>
    <p:sldId id="293" r:id="rId6"/>
    <p:sldId id="274" r:id="rId7"/>
    <p:sldId id="300" r:id="rId8"/>
    <p:sldId id="297" r:id="rId9"/>
    <p:sldId id="275" r:id="rId10"/>
    <p:sldId id="298" r:id="rId11"/>
    <p:sldId id="276" r:id="rId12"/>
    <p:sldId id="301" r:id="rId13"/>
    <p:sldId id="302" r:id="rId14"/>
    <p:sldId id="267" r:id="rId15"/>
    <p:sldId id="268" r:id="rId16"/>
    <p:sldId id="270" r:id="rId17"/>
    <p:sldId id="285" r:id="rId18"/>
    <p:sldId id="286" r:id="rId19"/>
    <p:sldId id="287" r:id="rId20"/>
    <p:sldId id="289" r:id="rId21"/>
    <p:sldId id="271" r:id="rId22"/>
    <p:sldId id="272" r:id="rId23"/>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F68426"/>
    <a:srgbClr val="FFC611"/>
    <a:srgbClr val="FFD347"/>
    <a:srgbClr val="FFD243"/>
    <a:srgbClr val="EBF6F9"/>
    <a:srgbClr val="BEE395"/>
    <a:srgbClr val="A9DA74"/>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76" y="-3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a:t>
            </a:r>
            <a:r>
              <a:rPr lang="en-US" baseline="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14</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16</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17</a:t>
            </a:fld>
            <a:endParaRPr lang="en-US"/>
          </a:p>
        </p:txBody>
      </p:sp>
    </p:spTree>
    <p:extLst>
      <p:ext uri="{BB962C8B-B14F-4D97-AF65-F5344CB8AC3E}">
        <p14:creationId xmlns:p14="http://schemas.microsoft.com/office/powerpoint/2010/main" val="103089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18</a:t>
            </a:fld>
            <a:endParaRPr lang="en-US"/>
          </a:p>
        </p:txBody>
      </p:sp>
    </p:spTree>
    <p:extLst>
      <p:ext uri="{BB962C8B-B14F-4D97-AF65-F5344CB8AC3E}">
        <p14:creationId xmlns:p14="http://schemas.microsoft.com/office/powerpoint/2010/main" val="74253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19</a:t>
            </a:fld>
            <a:endParaRPr lang="en-US"/>
          </a:p>
        </p:txBody>
      </p:sp>
    </p:spTree>
    <p:extLst>
      <p:ext uri="{BB962C8B-B14F-4D97-AF65-F5344CB8AC3E}">
        <p14:creationId xmlns:p14="http://schemas.microsoft.com/office/powerpoint/2010/main" val="296314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20</a:t>
            </a:fld>
            <a:endParaRPr lang="en-US"/>
          </a:p>
        </p:txBody>
      </p:sp>
    </p:spTree>
    <p:extLst>
      <p:ext uri="{BB962C8B-B14F-4D97-AF65-F5344CB8AC3E}">
        <p14:creationId xmlns:p14="http://schemas.microsoft.com/office/powerpoint/2010/main" val="184666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t="2" b="82484"/>
          <a:stretch>
            <a:fillRect/>
          </a:stretch>
        </p:blipFill>
        <p:spPr bwMode="auto">
          <a:xfrm>
            <a:off x="0" y="-61912"/>
            <a:ext cx="90678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559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231879"/>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Thấy</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mẹ đi chợ về, Chi hỏi:</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Sao mẹ mua nhiều đồ ăn thế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Đố con hôm nay là ngày gì?</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chạy lại xem lịch:</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A, ngày 28 tháng 6, Ngày Gia đình Việt Nam.</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cxnSp>
        <p:nvCxnSpPr>
          <p:cNvPr id="11" name="Straight Connector 10"/>
          <p:cNvCxnSpPr/>
          <p:nvPr/>
        </p:nvCxnSpPr>
        <p:spPr>
          <a:xfrm>
            <a:off x="7559996" y="3788376"/>
            <a:ext cx="14316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71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Quây quần</a:t>
            </a:r>
            <a:r>
              <a:rPr lang="en-US">
                <a:latin typeface="Arial-Rounded" pitchFamily="34" charset="0"/>
                <a:ea typeface="Arial-Rounded" pitchFamily="34" charset="0"/>
                <a:cs typeface="Arial-Rounded" pitchFamily="34" charset="0"/>
              </a:rPr>
              <a:t>: tụ tập lại trong một không khí thân mật, đầm ấm.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6195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231879"/>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Thấy</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mẹ đi chợ về, Chi hỏi:</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Sao mẹ mua nhiều đồ ăn thế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Đố con hôm nay là ngày gì?</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chạy lại xem lịch:</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A, ngày 28 tháng 6, Ngày Gia đình Việt Nam.</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Tree>
    <p:extLst>
      <p:ext uri="{BB962C8B-B14F-4D97-AF65-F5344CB8AC3E}">
        <p14:creationId xmlns:p14="http://schemas.microsoft.com/office/powerpoint/2010/main" val="3494608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33350"/>
            <a:ext cx="4329113" cy="698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3. </a:t>
            </a:r>
            <a:r>
              <a:rPr kumimoji="0" lang="en-US" altLang="vi-VN" sz="4000" b="1"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Trả</a:t>
            </a:r>
            <a:r>
              <a:rPr kumimoji="0" lang="en-US" altLang="vi-VN"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lời</a:t>
            </a:r>
            <a:r>
              <a:rPr kumimoji="0" lang="en-US" altLang="vi-VN"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câu</a:t>
            </a:r>
            <a:r>
              <a:rPr kumimoji="0" lang="en-US" altLang="vi-VN"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hỏi</a:t>
            </a:r>
            <a:endParaRPr kumimoji="0" lang="vi-VN" altLang="vi-V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469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dirty="0">
                <a:latin typeface="Arial-Rounded" pitchFamily="34" charset="0"/>
                <a:ea typeface="Arial-Rounded" pitchFamily="34" charset="0"/>
                <a:cs typeface="Arial-Rounded" pitchFamily="34" charset="0"/>
              </a:rPr>
              <a:t>	Thấy mẹ đi chợ về, Chi hỏi:</a:t>
            </a:r>
          </a:p>
          <a:p>
            <a:pPr marL="0" lvl="1" algn="just"/>
            <a:r>
              <a:rPr lang="en-US" sz="2800" dirty="0">
                <a:latin typeface="Arial-Rounded" pitchFamily="34" charset="0"/>
                <a:ea typeface="Arial-Rounded" pitchFamily="34" charset="0"/>
                <a:cs typeface="Arial-Rounded" pitchFamily="34" charset="0"/>
              </a:rPr>
              <a:t>	- Sao mẹ mua nhiều đồ ăn thế ạ?</a:t>
            </a:r>
          </a:p>
          <a:p>
            <a:pPr marL="0" lvl="1" algn="just"/>
            <a:r>
              <a:rPr lang="en-US" sz="2800" dirty="0">
                <a:latin typeface="Arial-Rounded" pitchFamily="34" charset="0"/>
                <a:ea typeface="Arial-Rounded" pitchFamily="34" charset="0"/>
                <a:cs typeface="Arial-Rounded" pitchFamily="34" charset="0"/>
              </a:rPr>
              <a:t>	- Đố con hôm nay là ngày gì?</a:t>
            </a:r>
          </a:p>
          <a:p>
            <a:pPr marL="0" lvl="1" algn="just"/>
            <a:r>
              <a:rPr lang="en-US" sz="2800" dirty="0">
                <a:latin typeface="Arial-Rounded" pitchFamily="34" charset="0"/>
                <a:ea typeface="Arial-Rounded" pitchFamily="34" charset="0"/>
                <a:cs typeface="Arial-Rounded" pitchFamily="34" charset="0"/>
              </a:rPr>
              <a:t>	Chi chạy lại xem lịch:</a:t>
            </a:r>
          </a:p>
          <a:p>
            <a:pPr marL="0" lvl="1" algn="just"/>
            <a:r>
              <a:rPr lang="en-US" sz="2800" dirty="0">
                <a:latin typeface="Arial-Rounded" pitchFamily="34" charset="0"/>
                <a:ea typeface="Arial-Rounded" pitchFamily="34" charset="0"/>
                <a:cs typeface="Arial-Rounded" pitchFamily="34" charset="0"/>
              </a:rPr>
              <a:t>	- A, ngày 28 tháng 6, Ngày Gia đình Việt Nam.</a:t>
            </a:r>
          </a:p>
          <a:p>
            <a:pPr marL="0" lvl="1" algn="just"/>
            <a:r>
              <a:rPr lang="en-US" sz="2800" dirty="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1447800" y="209550"/>
            <a:ext cx="6477000" cy="584739"/>
          </a:xfrm>
          <a:prstGeom prst="rect">
            <a:avLst/>
          </a:prstGeom>
          <a:solidFill>
            <a:srgbClr val="FFD347"/>
          </a:solidFill>
        </p:spPr>
        <p:txBody>
          <a:bodyPr wrap="square" lIns="91403" tIns="45702" rIns="91403" bIns="45702" rtlCol="0">
            <a:spAutoFit/>
          </a:bodyPr>
          <a:lstStyle/>
          <a:p>
            <a:pPr algn="ct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đoạn</a:t>
            </a:r>
            <a:r>
              <a:rPr lang="en-US" sz="3200" b="1" dirty="0">
                <a:latin typeface="Arial-Rounded" pitchFamily="34" charset="0"/>
                <a:ea typeface="Arial-Rounded" pitchFamily="34" charset="0"/>
                <a:cs typeface="Arial-Rounded" pitchFamily="34" charset="0"/>
              </a:rPr>
              <a:t> 1 </a:t>
            </a:r>
            <a:r>
              <a:rPr lang="en-US" sz="3200" b="1" dirty="0" err="1">
                <a:latin typeface="Arial-Rounded" pitchFamily="34" charset="0"/>
                <a:ea typeface="Arial-Rounded" pitchFamily="34" charset="0"/>
                <a:cs typeface="Arial-Rounded" pitchFamily="34" charset="0"/>
              </a:rPr>
              <a:t>và</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trả</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lời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hỏi</a:t>
            </a:r>
            <a:endParaRPr lang="en-US" sz="3200" b="1" dirty="0">
              <a:latin typeface="Arial-Rounded" pitchFamily="34" charset="0"/>
              <a:ea typeface="Arial-Rounded" pitchFamily="34" charset="0"/>
              <a:cs typeface="Arial-Rounded" pitchFamily="34" charset="0"/>
            </a:endParaRP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Ngày Gia đình Việt Nam là ngày nào?</a:t>
            </a:r>
          </a:p>
        </p:txBody>
      </p:sp>
      <p:sp>
        <p:nvSpPr>
          <p:cNvPr id="8" name="TextBox 7"/>
          <p:cNvSpPr txBox="1"/>
          <p:nvPr/>
        </p:nvSpPr>
        <p:spPr>
          <a:xfrm>
            <a:off x="0" y="4248150"/>
            <a:ext cx="9296400" cy="523184"/>
          </a:xfrm>
          <a:prstGeom prst="rect">
            <a:avLst/>
          </a:prstGeom>
          <a:solidFill>
            <a:srgbClr val="FFD347"/>
          </a:solidFill>
        </p:spPr>
        <p:txBody>
          <a:bodyPr wrap="square" lIns="91403" tIns="45702" rIns="91403" bIns="45702" rtlCol="0">
            <a:spAutoFit/>
          </a:bodyPr>
          <a:lstStyle/>
          <a:p>
            <a:pPr algn="ctr"/>
            <a:r>
              <a:rPr lang="en-US" sz="2800" dirty="0">
                <a:latin typeface="Arial-Rounded" pitchFamily="34" charset="0"/>
                <a:ea typeface="Arial-Rounded" pitchFamily="34" charset="0"/>
                <a:cs typeface="Arial-Rounded" pitchFamily="34" charset="0"/>
              </a:rPr>
              <a:t>Trong “Ngày Gia đình Việt Nam, chữ nào được viết hoa?</a:t>
            </a: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95800" y="3028950"/>
            <a:ext cx="68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10200" y="302895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0" y="3028950"/>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3028950"/>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028" y="590550"/>
            <a:ext cx="8575964" cy="2369843"/>
          </a:xfrm>
          <a:prstGeom prst="rect">
            <a:avLst/>
          </a:prstGeom>
        </p:spPr>
        <p:txBody>
          <a:bodyPr wrap="square" lIns="91403" tIns="45702" rIns="91403" bIns="45702">
            <a:spAutoFit/>
          </a:bodyPr>
          <a:lstStyle/>
          <a:p>
            <a:pPr marL="0" lvl="1" algn="just"/>
            <a:r>
              <a:rPr lang="en-US" sz="3600" dirty="0">
                <a:latin typeface="Arial-Rounded" pitchFamily="34" charset="0"/>
                <a:ea typeface="Arial-Rounded" pitchFamily="34" charset="0"/>
                <a:cs typeface="Arial-Rounded" pitchFamily="34" charset="0"/>
              </a:rPr>
              <a:t>	 </a:t>
            </a:r>
            <a:r>
              <a:rPr lang="en-US" sz="2800" dirty="0">
                <a:latin typeface="Arial-Rounded" pitchFamily="34" charset="0"/>
                <a:ea typeface="Arial-Rounded" pitchFamily="34" charset="0"/>
                <a:cs typeface="Arial-Rounded" pitchFamily="34" charset="0"/>
              </a:rPr>
              <a:t>Chi vui lắm. Em nhặt rau giúp mẹ.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dọn nhà, rửa xoong nồi, cốc chén. Ông bà trông em bé để mẹ nấu ăn. Cả nhà quây quần bên nhau. Bữa cơm thật tuyệt. Chi thích ngày nào cũng là Ngày Gia đình Việt Nam.</a:t>
            </a:r>
            <a:endParaRPr lang="en-US" sz="3200" dirty="0">
              <a:latin typeface="Arial-Rounded" pitchFamily="34" charset="0"/>
              <a:ea typeface="Arial-Rounded" pitchFamily="34" charset="0"/>
              <a:cs typeface="Arial-Rounded" pitchFamily="34" charset="0"/>
            </a:endParaRPr>
          </a:p>
        </p:txBody>
      </p:sp>
      <p:sp>
        <p:nvSpPr>
          <p:cNvPr id="5" name="TextBox 4"/>
          <p:cNvSpPr txBox="1"/>
          <p:nvPr/>
        </p:nvSpPr>
        <p:spPr>
          <a:xfrm>
            <a:off x="2895600" y="209550"/>
            <a:ext cx="3642531" cy="400073"/>
          </a:xfrm>
          <a:prstGeom prst="rect">
            <a:avLst/>
          </a:prstGeom>
          <a:solidFill>
            <a:srgbClr val="FFD347"/>
          </a:solidFill>
        </p:spPr>
        <p:txBody>
          <a:bodyPr wrap="square" lIns="91403" tIns="45702" rIns="91403" bIns="45702" rtlCol="0">
            <a:spAutoFit/>
          </a:bodyPr>
          <a:lstStyle/>
          <a:p>
            <a:pPr algn="ctr"/>
            <a:r>
              <a:rPr lang="en-US" sz="2000" b="1" dirty="0" err="1">
                <a:latin typeface="Arial-Rounded" pitchFamily="34" charset="0"/>
                <a:ea typeface="Arial-Rounded" pitchFamily="34" charset="0"/>
                <a:cs typeface="Arial-Rounded" pitchFamily="34" charset="0"/>
              </a:rPr>
              <a:t>Đọc</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đoạn</a:t>
            </a:r>
            <a:r>
              <a:rPr lang="en-US" sz="2000" b="1" dirty="0">
                <a:latin typeface="Arial-Rounded" pitchFamily="34" charset="0"/>
                <a:ea typeface="Arial-Rounded" pitchFamily="34" charset="0"/>
                <a:cs typeface="Arial-Rounded" pitchFamily="34" charset="0"/>
              </a:rPr>
              <a:t> 2:</a:t>
            </a:r>
          </a:p>
        </p:txBody>
      </p:sp>
      <p:sp>
        <p:nvSpPr>
          <p:cNvPr id="7" name="TextBox 6">
            <a:extLst>
              <a:ext uri="{FF2B5EF4-FFF2-40B4-BE49-F238E27FC236}">
                <a16:creationId xmlns="" xmlns:a16="http://schemas.microsoft.com/office/drawing/2014/main" id="{70D73898-3922-4D69-8D1B-FC861CF7BA5C}"/>
              </a:ext>
            </a:extLst>
          </p:cNvPr>
          <p:cNvSpPr txBox="1"/>
          <p:nvPr/>
        </p:nvSpPr>
        <p:spPr>
          <a:xfrm>
            <a:off x="838200" y="4705350"/>
            <a:ext cx="3733800" cy="369332"/>
          </a:xfrm>
          <a:prstGeom prst="rect">
            <a:avLst/>
          </a:prstGeom>
          <a:noFill/>
        </p:spPr>
        <p:txBody>
          <a:bodyPr wrap="square" rtlCol="0">
            <a:spAutoFit/>
          </a:bodyPr>
          <a:lstStyle/>
          <a:p>
            <a:endParaRPr lang="vi-VN" dirty="0"/>
          </a:p>
        </p:txBody>
      </p:sp>
      <p:sp>
        <p:nvSpPr>
          <p:cNvPr id="11" name="Text Placeholder 4">
            <a:extLst>
              <a:ext uri="{FF2B5EF4-FFF2-40B4-BE49-F238E27FC236}">
                <a16:creationId xmlns="" xmlns:a16="http://schemas.microsoft.com/office/drawing/2014/main" id="{6A69733B-69D1-4641-B247-C667B491E666}"/>
              </a:ext>
            </a:extLst>
          </p:cNvPr>
          <p:cNvSpPr txBox="1">
            <a:spLocks noChangeArrowheads="1"/>
          </p:cNvSpPr>
          <p:nvPr/>
        </p:nvSpPr>
        <p:spPr bwMode="auto">
          <a:xfrm>
            <a:off x="457200" y="2944390"/>
            <a:ext cx="6657699"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rPr>
              <a:t>b</a:t>
            </a:r>
            <a:r>
              <a:rPr lang="en-US" altLang="en-US" sz="2400" b="1" dirty="0">
                <a:solidFill>
                  <a:srgbClr val="00863D"/>
                </a:solidFill>
              </a:rPr>
              <a:t>. </a:t>
            </a:r>
            <a:r>
              <a:rPr lang="vi-VN" altLang="en-US" sz="2400" b="1" dirty="0">
                <a:solidFill>
                  <a:srgbClr val="00863D"/>
                </a:solidFill>
              </a:rPr>
              <a:t>V</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o ng</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y n</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y gia đình Chi l</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m </a:t>
            </a:r>
            <a:r>
              <a:rPr lang="en-US" altLang="en-US" sz="2400" b="1" dirty="0" err="1">
                <a:solidFill>
                  <a:srgbClr val="00863D"/>
                </a:solidFill>
              </a:rPr>
              <a:t>gì</a:t>
            </a:r>
            <a:r>
              <a:rPr lang="en-US" altLang="en-US" sz="2400" b="1" dirty="0">
                <a:solidFill>
                  <a:srgbClr val="00863D"/>
                </a:solidFill>
              </a:rPr>
              <a:t> ?</a:t>
            </a:r>
            <a:endParaRPr lang="en-US" altLang="en-US" sz="2400" b="1" dirty="0">
              <a:solidFill>
                <a:srgbClr val="00863D"/>
              </a:solidFill>
              <a:cs typeface="Times New Roman" panose="02020603050405020304" pitchFamily="18" charset="0"/>
            </a:endParaRPr>
          </a:p>
        </p:txBody>
      </p:sp>
      <p:sp>
        <p:nvSpPr>
          <p:cNvPr id="12" name="Text Placeholder 4">
            <a:extLst>
              <a:ext uri="{FF2B5EF4-FFF2-40B4-BE49-F238E27FC236}">
                <a16:creationId xmlns="" xmlns:a16="http://schemas.microsoft.com/office/drawing/2014/main" id="{BD8183F9-0E68-4198-9B4E-8E781273F64B}"/>
              </a:ext>
            </a:extLst>
          </p:cNvPr>
          <p:cNvSpPr txBox="1">
            <a:spLocks noChangeArrowheads="1"/>
          </p:cNvSpPr>
          <p:nvPr/>
        </p:nvSpPr>
        <p:spPr bwMode="auto">
          <a:xfrm>
            <a:off x="448340" y="3323506"/>
            <a:ext cx="74676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ts val="1000"/>
              </a:spcBef>
            </a:pPr>
            <a:r>
              <a:rPr lang="en-US" altLang="en-US" sz="2400" b="1" dirty="0" smtClean="0">
                <a:solidFill>
                  <a:srgbClr val="FF0000"/>
                </a:solidFill>
              </a:rPr>
              <a:t> </a:t>
            </a:r>
            <a:r>
              <a:rPr lang="vi-VN" altLang="en-US" sz="2400" b="1" dirty="0">
                <a:solidFill>
                  <a:srgbClr val="FF0000"/>
                </a:solidFill>
              </a:rPr>
              <a:t>V</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o ng</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n</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gia đình Chi liên hoan.</a:t>
            </a:r>
            <a:endParaRPr lang="en-US" altLang="en-US" sz="2400" b="1" dirty="0">
              <a:solidFill>
                <a:srgbClr val="FF0000"/>
              </a:solidFill>
              <a:cs typeface="Times New Roman" panose="02020603050405020304" pitchFamily="18" charset="0"/>
            </a:endParaRPr>
          </a:p>
        </p:txBody>
      </p:sp>
      <p:sp>
        <p:nvSpPr>
          <p:cNvPr id="13" name="Text Placeholder 4">
            <a:extLst>
              <a:ext uri="{FF2B5EF4-FFF2-40B4-BE49-F238E27FC236}">
                <a16:creationId xmlns="" xmlns:a16="http://schemas.microsoft.com/office/drawing/2014/main" id="{D46EDF04-774F-4A69-B929-9862AC5B8A79}"/>
              </a:ext>
            </a:extLst>
          </p:cNvPr>
          <p:cNvSpPr txBox="1">
            <a:spLocks noChangeArrowheads="1"/>
          </p:cNvSpPr>
          <p:nvPr/>
        </p:nvSpPr>
        <p:spPr bwMode="auto">
          <a:xfrm>
            <a:off x="422116" y="3908610"/>
            <a:ext cx="5828414"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rPr>
              <a:t>c</a:t>
            </a:r>
            <a:r>
              <a:rPr lang="en-US" altLang="en-US" sz="2400" b="1" dirty="0">
                <a:solidFill>
                  <a:srgbClr val="00863D"/>
                </a:solidFill>
              </a:rPr>
              <a:t>. </a:t>
            </a:r>
            <a:r>
              <a:rPr lang="vi-VN" altLang="en-US" sz="2400" b="1" dirty="0">
                <a:solidFill>
                  <a:srgbClr val="00863D"/>
                </a:solidFill>
              </a:rPr>
              <a:t>Theo em , vì sao Chi rất vui</a:t>
            </a:r>
            <a:r>
              <a:rPr lang="en-US" altLang="en-US" sz="2400" b="1" dirty="0">
                <a:solidFill>
                  <a:srgbClr val="00863D"/>
                </a:solidFill>
              </a:rPr>
              <a:t>?</a:t>
            </a:r>
            <a:endParaRPr lang="en-US" altLang="en-US" sz="2400" b="1" dirty="0">
              <a:solidFill>
                <a:srgbClr val="00863D"/>
              </a:solidFill>
              <a:cs typeface="Times New Roman" panose="02020603050405020304" pitchFamily="18" charset="0"/>
            </a:endParaRPr>
          </a:p>
        </p:txBody>
      </p:sp>
      <p:sp>
        <p:nvSpPr>
          <p:cNvPr id="14" name="Text Placeholder 4">
            <a:extLst>
              <a:ext uri="{FF2B5EF4-FFF2-40B4-BE49-F238E27FC236}">
                <a16:creationId xmlns="" xmlns:a16="http://schemas.microsoft.com/office/drawing/2014/main" id="{B706FB78-43DB-4642-9292-DC0229ED9FF4}"/>
              </a:ext>
            </a:extLst>
          </p:cNvPr>
          <p:cNvSpPr txBox="1">
            <a:spLocks noChangeArrowheads="1"/>
          </p:cNvSpPr>
          <p:nvPr/>
        </p:nvSpPr>
        <p:spPr bwMode="auto">
          <a:xfrm>
            <a:off x="422116" y="4289055"/>
            <a:ext cx="8493283" cy="6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smtClean="0">
                <a:solidFill>
                  <a:srgbClr val="FF0000"/>
                </a:solidFill>
              </a:rPr>
              <a:t>Bữa </a:t>
            </a:r>
            <a:r>
              <a:rPr lang="vi-VN" altLang="en-US" sz="2400" b="1" dirty="0">
                <a:solidFill>
                  <a:srgbClr val="FF0000"/>
                </a:solidFill>
              </a:rPr>
              <a:t>cơm thật tuyệt, cả nh</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 quây quần bên nhau.</a:t>
            </a:r>
            <a:endParaRPr lang="en-US" altLang="en-US" sz="24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1428750"/>
            <a:ext cx="9002897" cy="2455181"/>
            <a:chOff x="155314" y="3503807"/>
            <a:chExt cx="9002897"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08264" y="4004547"/>
              <a:ext cx="8649947" cy="565287"/>
            </a:xfrm>
            <a:prstGeom prst="rect">
              <a:avLst/>
            </a:prstGeom>
          </p:spPr>
          <p:txBody>
            <a:bodyPr wrap="square">
              <a:spAutoFit/>
            </a:bodyPr>
            <a:lstStyle/>
            <a:p>
              <a:pPr algn="ct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Vào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ng</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ày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ày, gia đì</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nh</a:t>
              </a:r>
              <a:r>
                <a:rPr lang="el-GR"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Chi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liên hoan.</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4</a:t>
            </a:r>
          </a:p>
        </p:txBody>
      </p:sp>
      <p:sp>
        <p:nvSpPr>
          <p:cNvPr id="4" name="TextBox 3"/>
          <p:cNvSpPr txBox="1"/>
          <p:nvPr/>
        </p:nvSpPr>
        <p:spPr>
          <a:xfrm>
            <a:off x="692728" y="209550"/>
            <a:ext cx="7079672" cy="46942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b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11463" y="742950"/>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b</a:t>
            </a:r>
            <a:r>
              <a:rPr lang="en-US" sz="3200" dirty="0" smtClean="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ngày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Chi (…).</a:t>
            </a:r>
          </a:p>
        </p:txBody>
      </p:sp>
      <p:sp>
        <p:nvSpPr>
          <p:cNvPr id="34" name="TextBox 33"/>
          <p:cNvSpPr txBox="1"/>
          <p:nvPr/>
        </p:nvSpPr>
        <p:spPr>
          <a:xfrm>
            <a:off x="978504" y="2984347"/>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Cần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chú</a:t>
            </a:r>
            <a:r>
              <a:rPr lang="en-US" sz="2400" dirty="0">
                <a:latin typeface="Arial-Rounded" pitchFamily="34" charset="0"/>
                <a:ea typeface="Arial-Rounded" pitchFamily="34" charset="0"/>
                <a:cs typeface="Arial-Rounded" pitchFamily="34" charset="0"/>
              </a:rPr>
              <a:t> ý </a:t>
            </a:r>
            <a:r>
              <a:rPr lang="en-US" sz="2400" dirty="0" err="1">
                <a:latin typeface="Arial-Rounded" pitchFamily="34" charset="0"/>
                <a:ea typeface="Arial-Rounded" pitchFamily="34" charset="0"/>
                <a:cs typeface="Arial-Rounded" pitchFamily="34" charset="0"/>
              </a:rPr>
              <a:t>gì</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viết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đầu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câu</a:t>
            </a:r>
            <a:r>
              <a:rPr lang="en-US" sz="2400" dirty="0">
                <a:latin typeface="Arial-Rounded" pitchFamily="34" charset="0"/>
                <a:ea typeface="Arial-Rounded" pitchFamily="34" charset="0"/>
                <a:cs typeface="Arial-Rounded" pitchFamily="34" charset="0"/>
              </a:rPr>
              <a:t>?</a:t>
            </a:r>
          </a:p>
        </p:txBody>
      </p:sp>
      <p:sp>
        <p:nvSpPr>
          <p:cNvPr id="35" name="TextBox 34"/>
          <p:cNvSpPr txBox="1"/>
          <p:nvPr/>
        </p:nvSpPr>
        <p:spPr>
          <a:xfrm>
            <a:off x="944535" y="3482486"/>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944535" y="4568494"/>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Khoảng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giữa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như</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a:t>
            </a:r>
          </a:p>
        </p:txBody>
      </p:sp>
      <p:sp>
        <p:nvSpPr>
          <p:cNvPr id="27" name="TextBox 26"/>
          <p:cNvSpPr txBox="1"/>
          <p:nvPr/>
        </p:nvSpPr>
        <p:spPr>
          <a:xfrm>
            <a:off x="944535" y="4017137"/>
            <a:ext cx="8153400" cy="478608"/>
          </a:xfrm>
          <a:prstGeom prst="rect">
            <a:avLst/>
          </a:prstGeom>
          <a:solidFill>
            <a:srgbClr val="FFD347"/>
          </a:solidFill>
        </p:spPr>
        <p:txBody>
          <a:bodyPr wrap="square" lIns="91403" tIns="45702" rIns="91403" bIns="45702" rtlCol="0">
            <a:spAutoFit/>
          </a:bodyPr>
          <a:lstStyle/>
          <a:p>
            <a:pPr algn="ctr"/>
            <a:r>
              <a:rPr lang="en-US" sz="2400" dirty="0">
                <a:latin typeface="Arial-Rounded" pitchFamily="34" charset="0"/>
                <a:ea typeface="Arial-Rounded" pitchFamily="34" charset="0"/>
                <a:cs typeface="Arial-Rounded" pitchFamily="34" charset="0"/>
              </a:rPr>
              <a:t>Ngoài ra, những chữ nào trong bài cần viết hoa? Vì sao?</a:t>
            </a:r>
          </a:p>
        </p:txBody>
      </p:sp>
      <p:sp>
        <p:nvSpPr>
          <p:cNvPr id="2" name="TextBox 1"/>
          <p:cNvSpPr txBox="1"/>
          <p:nvPr/>
        </p:nvSpPr>
        <p:spPr>
          <a:xfrm>
            <a:off x="5410200" y="742950"/>
            <a:ext cx="2590800" cy="646331"/>
          </a:xfrm>
          <a:prstGeom prst="rect">
            <a:avLst/>
          </a:prstGeom>
          <a:noFill/>
        </p:spPr>
        <p:txBody>
          <a:bodyPr wrap="square" rtlCol="0">
            <a:spAutoFit/>
          </a:bodyPr>
          <a:lstStyle/>
          <a:p>
            <a:r>
              <a:rPr lang="en-US" sz="3600" dirty="0" err="1">
                <a:solidFill>
                  <a:srgbClr val="FF0000"/>
                </a:solidFill>
              </a:rPr>
              <a:t>l</a:t>
            </a:r>
            <a:r>
              <a:rPr lang="en-US" sz="3600" dirty="0" err="1" smtClean="0">
                <a:solidFill>
                  <a:srgbClr val="FF0000"/>
                </a:solidFill>
              </a:rPr>
              <a:t>iên</a:t>
            </a:r>
            <a:r>
              <a:rPr lang="en-US" sz="3600" dirty="0" smtClean="0">
                <a:solidFill>
                  <a:srgbClr val="FF0000"/>
                </a:solidFill>
              </a:rPr>
              <a:t> </a:t>
            </a:r>
            <a:r>
              <a:rPr lang="en-US" sz="3600" dirty="0" err="1" smtClean="0">
                <a:solidFill>
                  <a:srgbClr val="FF0000"/>
                </a:solidFill>
              </a:rPr>
              <a:t>hoan</a:t>
            </a:r>
            <a:endParaRPr lang="vi-VN" sz="3600" dirty="0">
              <a:solidFill>
                <a:srgbClr val="FF0000"/>
              </a:solidFill>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859769"/>
            <a:ext cx="8983078" cy="2455181"/>
            <a:chOff x="155314" y="3503807"/>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55314" y="3982932"/>
              <a:ext cx="8983078" cy="1480512"/>
            </a:xfrm>
            <a:prstGeom prst="rect">
              <a:avLst/>
            </a:prstGeom>
          </p:spPr>
          <p:txBody>
            <a:bodyPr wrap="square">
              <a:spAutoFit/>
            </a:bodyPr>
            <a:lstStyle/>
            <a:p>
              <a:r>
                <a:rPr lang="en-US" sz="3600" b="1" dirty="0" smtClean="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smtClean="0">
                  <a:solidFill>
                    <a:srgbClr val="7030A0"/>
                  </a:solidFill>
                  <a:latin typeface="HP001 4H" panose="020B0603050302020204" pitchFamily="34" charset="-127"/>
                  <a:ea typeface="HP001 4H" panose="020B0603050302020204" pitchFamily="34" charset="-127"/>
                  <a:cs typeface="Arial-Rounded" pitchFamily="34" charset="0"/>
                </a:rPr>
                <a:t>Buổi</a:t>
              </a:r>
              <a:r>
                <a:rPr lang="en-US" sz="3600" b="1" dirty="0" smtClean="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tối</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em</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thường</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smtClean="0">
                  <a:solidFill>
                    <a:srgbClr val="7030A0"/>
                  </a:solidFill>
                  <a:latin typeface="HP001 4H" panose="020B0603050302020204" pitchFamily="34" charset="-127"/>
                  <a:ea typeface="HP001 4H" panose="020B0603050302020204" pitchFamily="34" charset="-127"/>
                  <a:cs typeface="Arial-Rounded" pitchFamily="34" charset="0"/>
                </a:rPr>
                <a:t>bên</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a:t>
              </a:r>
            </a:p>
            <a:p>
              <a:pPr algn="ctr"/>
              <a:endParaRPr lang="en-US" sz="3200" b="1" dirty="0">
                <a:solidFill>
                  <a:srgbClr val="7030A0"/>
                </a:solidFill>
                <a:latin typeface="HP001 4H" panose="020B0603050302020204" pitchFamily="34" charset="-127"/>
                <a:ea typeface="HP001 4H" panose="020B0603050302020204" pitchFamily="34" charset="-127"/>
                <a:cs typeface="Arial-Rounded" pitchFamily="34" charset="0"/>
              </a:endParaRP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5</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 Rounded MT Bold" pitchFamily="34" charset="0"/>
              <a:ea typeface="Arial-Rounded" pitchFamily="34" charset="0"/>
              <a:cs typeface="Arial-Rounded" pitchFamily="34" charset="0"/>
            </a:endParaRPr>
          </a:p>
        </p:txBody>
      </p:sp>
      <p:sp>
        <p:nvSpPr>
          <p:cNvPr id="5" name="Rectangle 4"/>
          <p:cNvSpPr/>
          <p:nvPr/>
        </p:nvSpPr>
        <p:spPr>
          <a:xfrm>
            <a:off x="635577" y="1797356"/>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Buổi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thường</a:t>
            </a:r>
            <a:r>
              <a:rPr lang="en-US" sz="3200" dirty="0">
                <a:latin typeface="Arial-Rounded" pitchFamily="34" charset="0"/>
                <a:ea typeface="Arial-Rounded" pitchFamily="34" charset="0"/>
                <a:cs typeface="Arial-Rounded" pitchFamily="34" charset="0"/>
              </a:rPr>
              <a:t> (…) </a:t>
            </a:r>
            <a:r>
              <a:rPr lang="en-US" sz="3200" dirty="0" err="1">
                <a:latin typeface="Arial-Rounded" pitchFamily="34" charset="0"/>
                <a:ea typeface="Arial-Rounded" pitchFamily="34" charset="0"/>
                <a:cs typeface="Arial-Rounded" pitchFamily="34" charset="0"/>
              </a:rPr>
              <a:t>bên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nhau</a:t>
            </a:r>
            <a:r>
              <a:rPr lang="en-US" sz="3200" dirty="0">
                <a:latin typeface="Arial-Rounded" pitchFamily="34" charset="0"/>
                <a:ea typeface="Arial-Rounded" pitchFamily="34" charset="0"/>
                <a:cs typeface="Arial-Rounded" pitchFamily="34" charset="0"/>
              </a:rPr>
              <a:t>.</a:t>
            </a:r>
          </a:p>
        </p:txBody>
      </p:sp>
      <p:sp>
        <p:nvSpPr>
          <p:cNvPr id="2" name="TextBox 1">
            <a:extLst>
              <a:ext uri="{FF2B5EF4-FFF2-40B4-BE49-F238E27FC236}">
                <a16:creationId xmlns="" xmlns:a16="http://schemas.microsoft.com/office/drawing/2014/main"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t>Liên</a:t>
            </a:r>
            <a:r>
              <a:rPr lang="en-US" sz="3200" dirty="0"/>
              <a:t> </a:t>
            </a:r>
            <a:r>
              <a:rPr lang="en-US" sz="3200" dirty="0" err="1"/>
              <a:t>hoan</a:t>
            </a:r>
            <a:r>
              <a:rPr lang="en-US" sz="3200" dirty="0"/>
              <a:t> </a:t>
            </a:r>
            <a:r>
              <a:rPr lang="en-US" sz="3200" dirty="0" smtClean="0"/>
              <a:t>                                        </a:t>
            </a:r>
            <a:r>
              <a:rPr lang="en-US" sz="3200" dirty="0" err="1" smtClean="0"/>
              <a:t>gặp</a:t>
            </a:r>
            <a:endParaRPr lang="vi-VN" sz="3200" dirty="0"/>
          </a:p>
        </p:txBody>
      </p:sp>
      <p:sp>
        <p:nvSpPr>
          <p:cNvPr id="15" name="Rectangle 14">
            <a:extLst>
              <a:ext uri="{FF2B5EF4-FFF2-40B4-BE49-F238E27FC236}">
                <a16:creationId xmlns="" xmlns:a16="http://schemas.microsoft.com/office/drawing/2014/main" id="{FD9634F9-5549-45B2-B9C2-02633E988A71}"/>
              </a:ext>
            </a:extLst>
          </p:cNvPr>
          <p:cNvSpPr/>
          <p:nvPr/>
        </p:nvSpPr>
        <p:spPr>
          <a:xfrm>
            <a:off x="25977" y="4182252"/>
            <a:ext cx="1421823" cy="584775"/>
          </a:xfrm>
          <a:prstGeom prst="rect">
            <a:avLst/>
          </a:prstGeom>
        </p:spPr>
        <p:txBody>
          <a:bodyPr wrap="square">
            <a:spAutoFit/>
          </a:bodyPr>
          <a:lstStyle/>
          <a:p>
            <a:pPr algn="ctr"/>
            <a:endParaRPr lang="en-US" sz="3200" b="1" dirty="0">
              <a:solidFill>
                <a:srgbClr val="7030A0"/>
              </a:solidFill>
              <a:latin typeface="HP001 4H" panose="020B0603050302020204" pitchFamily="34" charset="-127"/>
              <a:ea typeface="HP001 4H" panose="020B0603050302020204" pitchFamily="34" charset="-127"/>
              <a:cs typeface="Arial-Rounded" pitchFamily="34" charset="0"/>
            </a:endParaRPr>
          </a:p>
        </p:txBody>
      </p:sp>
      <p:sp>
        <p:nvSpPr>
          <p:cNvPr id="6" name="TextBox 5"/>
          <p:cNvSpPr txBox="1"/>
          <p:nvPr/>
        </p:nvSpPr>
        <p:spPr>
          <a:xfrm>
            <a:off x="3886200" y="911369"/>
            <a:ext cx="2057400" cy="584775"/>
          </a:xfrm>
          <a:prstGeom prst="rect">
            <a:avLst/>
          </a:prstGeom>
          <a:noFill/>
        </p:spPr>
        <p:txBody>
          <a:bodyPr wrap="square" rtlCol="0">
            <a:spAutoFit/>
          </a:bodyPr>
          <a:lstStyle/>
          <a:p>
            <a:r>
              <a:rPr lang="en-US" sz="3200" dirty="0" err="1"/>
              <a:t>quây</a:t>
            </a:r>
            <a:r>
              <a:rPr lang="en-US" sz="3200" dirty="0"/>
              <a:t> </a:t>
            </a:r>
            <a:r>
              <a:rPr lang="en-US" sz="3200" dirty="0" err="1"/>
              <a:t>quần</a:t>
            </a:r>
            <a:endParaRPr lang="vi-VN" sz="3200" dirty="0"/>
          </a:p>
        </p:txBody>
      </p:sp>
      <p:sp>
        <p:nvSpPr>
          <p:cNvPr id="11" name="TextBox 10"/>
          <p:cNvSpPr txBox="1"/>
          <p:nvPr/>
        </p:nvSpPr>
        <p:spPr>
          <a:xfrm>
            <a:off x="3886197" y="900495"/>
            <a:ext cx="2057400" cy="584775"/>
          </a:xfrm>
          <a:prstGeom prst="rect">
            <a:avLst/>
          </a:prstGeom>
          <a:noFill/>
        </p:spPr>
        <p:txBody>
          <a:bodyPr wrap="square" rtlCol="0">
            <a:spAutoFit/>
          </a:bodyPr>
          <a:lstStyle/>
          <a:p>
            <a:r>
              <a:rPr lang="en-US" sz="3200" dirty="0" err="1">
                <a:solidFill>
                  <a:srgbClr val="FF0000"/>
                </a:solidFill>
              </a:rPr>
              <a:t>quây</a:t>
            </a:r>
            <a:r>
              <a:rPr lang="en-US" sz="3200" dirty="0">
                <a:solidFill>
                  <a:srgbClr val="FF0000"/>
                </a:solidFill>
              </a:rPr>
              <a:t> </a:t>
            </a:r>
            <a:r>
              <a:rPr lang="en-US" sz="3200" dirty="0" err="1">
                <a:solidFill>
                  <a:srgbClr val="FF0000"/>
                </a:solidFill>
              </a:rPr>
              <a:t>quần</a:t>
            </a:r>
            <a:endParaRPr lang="vi-VN" sz="3200" dirty="0">
              <a:solidFill>
                <a:srgbClr val="FF0000"/>
              </a:solidFill>
            </a:endParaRPr>
          </a:p>
        </p:txBody>
      </p:sp>
    </p:spTree>
    <p:extLst>
      <p:ext uri="{BB962C8B-B14F-4D97-AF65-F5344CB8AC3E}">
        <p14:creationId xmlns:p14="http://schemas.microsoft.com/office/powerpoint/2010/main" val="346300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 grpId="0"/>
      <p:bldP spid="15" grpId="0"/>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6</a:t>
            </a:r>
          </a:p>
        </p:txBody>
      </p:sp>
      <p:sp>
        <p:nvSpPr>
          <p:cNvPr id="4" name="TextBox 3"/>
          <p:cNvSpPr txBox="1"/>
          <p:nvPr/>
        </p:nvSpPr>
        <p:spPr>
          <a:xfrm>
            <a:off x="692728" y="209550"/>
            <a:ext cx="7822648" cy="400061"/>
          </a:xfrm>
          <a:prstGeom prst="rect">
            <a:avLst/>
          </a:prstGeom>
          <a:noFill/>
        </p:spPr>
        <p:txBody>
          <a:bodyPr wrap="square" lIns="91391" tIns="45696" rIns="91391" bIns="45696" rtlCol="0">
            <a:spAutoFit/>
          </a:bodyPr>
          <a:lstStyle/>
          <a:p>
            <a:pPr algn="just"/>
            <a:r>
              <a:rPr lang="en-US" sz="2000" b="1" dirty="0">
                <a:latin typeface="Arial-Rounded" pitchFamily="34" charset="0"/>
                <a:ea typeface="Arial-Rounded" pitchFamily="34" charset="0"/>
                <a:cs typeface="Arial-Rounded" pitchFamily="34" charset="0"/>
              </a:rPr>
              <a:t>Quan </a:t>
            </a:r>
            <a:r>
              <a:rPr lang="en-US" sz="2000" b="1" dirty="0" err="1">
                <a:latin typeface="Arial-Rounded" pitchFamily="34" charset="0"/>
                <a:ea typeface="Arial-Rounded" pitchFamily="34" charset="0"/>
                <a:cs typeface="Arial-Rounded" pitchFamily="34" charset="0"/>
              </a:rPr>
              <a:t>sát</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tranh</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và</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dùng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từ</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ngữ</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trong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khung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để</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nói</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theo</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tranh</a:t>
            </a:r>
            <a:endParaRPr lang="en-US" sz="2000" b="1" dirty="0">
              <a:latin typeface="Arial Rounded MT Bold" pitchFamily="34" charset="0"/>
              <a:ea typeface="Arial-Rounded" pitchFamily="34" charset="0"/>
              <a:cs typeface="Arial-Rounded" pitchFamily="34" charset="0"/>
            </a:endParaRPr>
          </a:p>
        </p:txBody>
      </p:sp>
      <p:sp>
        <p:nvSpPr>
          <p:cNvPr id="2" name="TextBox 1">
            <a:extLst>
              <a:ext uri="{FF2B5EF4-FFF2-40B4-BE49-F238E27FC236}">
                <a16:creationId xmlns="" xmlns:a16="http://schemas.microsoft.com/office/drawing/2014/main"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t>đọc</a:t>
            </a:r>
            <a:r>
              <a:rPr lang="en-US" sz="3200" dirty="0"/>
              <a:t>              </a:t>
            </a:r>
            <a:r>
              <a:rPr lang="en-US" sz="3200" dirty="0" err="1"/>
              <a:t>tập</a:t>
            </a:r>
            <a:r>
              <a:rPr lang="en-US" sz="3200" dirty="0"/>
              <a:t> </a:t>
            </a:r>
            <a:r>
              <a:rPr lang="en-US" sz="3200" dirty="0" err="1"/>
              <a:t>xe</a:t>
            </a:r>
            <a:r>
              <a:rPr lang="en-US" sz="3200" dirty="0"/>
              <a:t> </a:t>
            </a:r>
            <a:r>
              <a:rPr lang="en-US" sz="3200" dirty="0" err="1"/>
              <a:t>đạp</a:t>
            </a:r>
            <a:r>
              <a:rPr lang="en-US" sz="3200" dirty="0"/>
              <a:t>                   </a:t>
            </a:r>
            <a:r>
              <a:rPr lang="en-US" sz="3200" dirty="0" err="1"/>
              <a:t>cùng</a:t>
            </a:r>
            <a:endParaRPr lang="vi-VN" sz="3200" dirty="0"/>
          </a:p>
        </p:txBody>
      </p:sp>
      <p:sp>
        <p:nvSpPr>
          <p:cNvPr id="8" name="TextBox 7">
            <a:extLst>
              <a:ext uri="{FF2B5EF4-FFF2-40B4-BE49-F238E27FC236}">
                <a16:creationId xmlns="" xmlns:a16="http://schemas.microsoft.com/office/drawing/2014/main" id="{F267A093-F87E-46D9-924C-3A69353F025B}"/>
              </a:ext>
            </a:extLst>
          </p:cNvPr>
          <p:cNvSpPr txBox="1"/>
          <p:nvPr/>
        </p:nvSpPr>
        <p:spPr>
          <a:xfrm>
            <a:off x="573554" y="4248150"/>
            <a:ext cx="3541246"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dạy</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đọc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0A93AA08-583C-4F5A-95A2-6EE4F809DD7F}"/>
              </a:ext>
            </a:extLst>
          </p:cNvPr>
          <p:cNvSpPr txBox="1"/>
          <p:nvPr/>
        </p:nvSpPr>
        <p:spPr>
          <a:xfrm>
            <a:off x="4114800" y="4248150"/>
            <a:ext cx="52578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Bố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Nam ra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đạp</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7" y="1811809"/>
            <a:ext cx="8489399"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additive="base">
                                        <p:cTn id="20" dur="500" fill="hold"/>
                                        <p:tgtEl>
                                          <p:spTgt spid="5122"/>
                                        </p:tgtEl>
                                        <p:attrNameLst>
                                          <p:attrName>ppt_x</p:attrName>
                                        </p:attrNameLst>
                                      </p:cBhvr>
                                      <p:tavLst>
                                        <p:tav tm="0">
                                          <p:val>
                                            <p:strVal val="#ppt_x"/>
                                          </p:val>
                                        </p:tav>
                                        <p:tav tm="100000">
                                          <p:val>
                                            <p:strVal val="#ppt_x"/>
                                          </p:val>
                                        </p:tav>
                                      </p:tavLst>
                                    </p:anim>
                                    <p:anim calcmode="lin" valueType="num">
                                      <p:cBhvr additive="base">
                                        <p:cTn id="21"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266950"/>
            <a:ext cx="8983078" cy="2455181"/>
            <a:chOff x="155314" y="3503807"/>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94442" y="4036969"/>
              <a:ext cx="8743950" cy="511449"/>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nghỉ</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lễ</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bên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7</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a:latin typeface="Arial-Rounded" pitchFamily="34" charset="0"/>
                <a:ea typeface="Arial-Rounded" pitchFamily="34" charset="0"/>
                <a:cs typeface="Arial-Rounded" pitchFamily="34" charset="0"/>
              </a:rPr>
              <a:t>Nghe </a:t>
            </a:r>
            <a:r>
              <a:rPr lang="en-US" sz="2400" b="1" dirty="0" err="1">
                <a:latin typeface="Arial-Rounded" pitchFamily="34" charset="0"/>
                <a:ea typeface="Arial-Rounded" pitchFamily="34" charset="0"/>
                <a:cs typeface="Arial-Rounded" pitchFamily="34" charset="0"/>
              </a:rPr>
              <a:t>viết</a:t>
            </a:r>
            <a:endParaRPr lang="en-US" sz="2400" b="1" dirty="0">
              <a:latin typeface="Arial Rounded MT Bold" pitchFamily="34" charset="0"/>
              <a:ea typeface="Arial-Rounded" pitchFamily="34" charset="0"/>
              <a:cs typeface="Arial-Rounded" pitchFamily="34" charset="0"/>
            </a:endParaRPr>
          </a:p>
        </p:txBody>
      </p:sp>
      <p:sp>
        <p:nvSpPr>
          <p:cNvPr id="2" name="TextBox 1">
            <a:extLst>
              <a:ext uri="{FF2B5EF4-FFF2-40B4-BE49-F238E27FC236}">
                <a16:creationId xmlns="" xmlns:a16="http://schemas.microsoft.com/office/drawing/2014/main" id="{F3E1CD0C-7341-493F-88DA-80E0B6773F7A}"/>
              </a:ext>
            </a:extLst>
          </p:cNvPr>
          <p:cNvSpPr txBox="1"/>
          <p:nvPr/>
        </p:nvSpPr>
        <p:spPr>
          <a:xfrm>
            <a:off x="429078" y="895350"/>
            <a:ext cx="8562522"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đình</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quây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nhau</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thích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vậy</a:t>
            </a:r>
            <a:r>
              <a:rPr lang="en-US" sz="3200" dirty="0">
                <a:latin typeface="Arial" panose="020B0604020202020204" pitchFamily="34" charset="0"/>
                <a:cs typeface="Arial" panose="020B0604020202020204" pitchFamily="34" charset="0"/>
              </a:rPr>
              <a:t>. </a:t>
            </a:r>
            <a:endParaRPr lang="vi-VN" sz="32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 xmlns:a16="http://schemas.microsoft.com/office/drawing/2014/main" id="{FD9634F9-5549-45B2-B9C2-02633E988A71}"/>
              </a:ext>
            </a:extLst>
          </p:cNvPr>
          <p:cNvSpPr/>
          <p:nvPr/>
        </p:nvSpPr>
        <p:spPr>
          <a:xfrm>
            <a:off x="76200" y="3587175"/>
            <a:ext cx="7772400" cy="584775"/>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thích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nào</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cũng</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như</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vậy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spTree>
    <p:extLst>
      <p:ext uri="{BB962C8B-B14F-4D97-AF65-F5344CB8AC3E}">
        <p14:creationId xmlns:p14="http://schemas.microsoft.com/office/powerpoint/2010/main" val="17957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những gì em quan sát được trong tranh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8</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phù</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hợp</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thay</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bông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hoa</a:t>
            </a:r>
            <a:endParaRPr lang="en-US" sz="2400" b="1" dirty="0">
              <a:latin typeface="Arial Rounded MT Bold" pitchFamily="34" charset="0"/>
              <a:ea typeface="Arial-Rounded" pitchFamily="34" charset="0"/>
              <a:cs typeface="Arial-Rounded" pitchFamily="34" charset="0"/>
            </a:endParaRPr>
          </a:p>
        </p:txBody>
      </p:sp>
      <p:sp>
        <p:nvSpPr>
          <p:cNvPr id="8" name="Subtitle 2">
            <a:extLst>
              <a:ext uri="{FF2B5EF4-FFF2-40B4-BE49-F238E27FC236}">
                <a16:creationId xmlns="" xmlns:a16="http://schemas.microsoft.com/office/drawing/2014/main" id="{2EA801F2-EA46-4020-91DC-1B5EEB61163A}"/>
              </a:ext>
            </a:extLst>
          </p:cNvPr>
          <p:cNvSpPr txBox="1">
            <a:spLocks noChangeArrowheads="1"/>
          </p:cNvSpPr>
          <p:nvPr/>
        </p:nvSpPr>
        <p:spPr bwMode="auto">
          <a:xfrm>
            <a:off x="304800" y="819150"/>
            <a:ext cx="85344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1000"/>
              </a:spcBef>
              <a:buFont typeface="Arial" panose="020B0604020202020204" pitchFamily="34" charset="0"/>
              <a:buNone/>
            </a:pPr>
            <a:endParaRPr lang="en-US" altLang="vi-VN" sz="2800" dirty="0">
              <a:latin typeface="Times New Roman" panose="02020603050405020304" pitchFamily="18" charset="0"/>
            </a:endParaRPr>
          </a:p>
          <a:p>
            <a:pPr>
              <a:lnSpc>
                <a:spcPct val="150000"/>
              </a:lnSpc>
              <a:spcBef>
                <a:spcPts val="1000"/>
              </a:spcBef>
              <a:buFont typeface="Arial" panose="020B0604020202020204" pitchFamily="34" charset="0"/>
              <a:buAutoNum type="alphaLcPeriod"/>
            </a:pPr>
            <a:r>
              <a:rPr lang="vi-VN" altLang="en-US" sz="2800" i="1" dirty="0">
                <a:latin typeface="+mj-lt"/>
              </a:rPr>
              <a:t>gi</a:t>
            </a:r>
            <a:r>
              <a:rPr lang="vi-VN" altLang="en-US" sz="2800" dirty="0">
                <a:latin typeface="+mj-lt"/>
              </a:rPr>
              <a:t> hay </a:t>
            </a:r>
            <a:r>
              <a:rPr lang="vi-VN" altLang="en-US" sz="2800" i="1" dirty="0">
                <a:latin typeface="+mj-lt"/>
              </a:rPr>
              <a:t>d </a:t>
            </a:r>
            <a:r>
              <a:rPr lang="vi-VN" altLang="en-US" sz="2800" dirty="0">
                <a:latin typeface=".VnAvant" panose="020B7200000000000000" pitchFamily="34" charset="0"/>
              </a:rPr>
              <a:t>?   </a:t>
            </a:r>
            <a:r>
              <a:rPr lang="vi-VN" altLang="en-US" sz="3200" dirty="0">
                <a:latin typeface="Arial" panose="020B0604020202020204" pitchFamily="34" charset="0"/>
              </a:rPr>
              <a:t>đôi</a:t>
            </a:r>
            <a:r>
              <a:rPr lang="vi-VN" altLang="en-US" sz="3200" dirty="0">
                <a:solidFill>
                  <a:srgbClr val="FF0000"/>
                </a:solidFill>
                <a:latin typeface="Arial" panose="020B0604020202020204" pitchFamily="34" charset="0"/>
              </a:rPr>
              <a:t>  gi</a:t>
            </a:r>
            <a:r>
              <a:rPr lang="vi-VN" altLang="en-US" sz="3200" dirty="0">
                <a:latin typeface="Arial" panose="020B0604020202020204" pitchFamily="34" charset="0"/>
              </a:rPr>
              <a:t>ày</a:t>
            </a:r>
            <a:r>
              <a:rPr lang="en-US" altLang="en-US" sz="3200" dirty="0">
                <a:latin typeface="Arial" panose="020B0604020202020204" pitchFamily="34" charset="0"/>
              </a:rPr>
              <a:t>;</a:t>
            </a:r>
            <a:r>
              <a:rPr lang="vi-VN" altLang="en-US" sz="3200" dirty="0">
                <a:latin typeface="Arial" panose="020B0604020202020204" pitchFamily="34" charset="0"/>
              </a:rPr>
              <a:t>  nuôi</a:t>
            </a:r>
            <a:r>
              <a:rPr lang="vi-VN" altLang="en-US" sz="3200" dirty="0">
                <a:solidFill>
                  <a:srgbClr val="FF0000"/>
                </a:solidFill>
                <a:latin typeface="Arial" panose="020B0604020202020204" pitchFamily="34" charset="0"/>
              </a:rPr>
              <a:t> </a:t>
            </a:r>
            <a:r>
              <a:rPr lang="en-US" altLang="en-US" sz="3200" dirty="0">
                <a:solidFill>
                  <a:srgbClr val="FF0000"/>
                </a:solidFill>
                <a:latin typeface="Arial" panose="020B0604020202020204" pitchFamily="34" charset="0"/>
              </a:rPr>
              <a:t> </a:t>
            </a:r>
            <a:r>
              <a:rPr lang="vi-VN" altLang="en-US" sz="3200" dirty="0">
                <a:solidFill>
                  <a:srgbClr val="FF0000"/>
                </a:solidFill>
                <a:latin typeface="Arial" panose="020B0604020202020204" pitchFamily="34" charset="0"/>
              </a:rPr>
              <a:t>d</a:t>
            </a:r>
            <a:r>
              <a:rPr lang="vi-VN" altLang="en-US" sz="3200" dirty="0">
                <a:latin typeface="Arial" panose="020B0604020202020204" pitchFamily="34" charset="0"/>
              </a:rPr>
              <a:t>ưỡng</a:t>
            </a:r>
            <a:r>
              <a:rPr lang="en-US" altLang="en-US" sz="3200" dirty="0">
                <a:latin typeface="Arial" panose="020B0604020202020204" pitchFamily="34" charset="0"/>
              </a:rPr>
              <a:t>;</a:t>
            </a:r>
            <a:r>
              <a:rPr lang="vi-VN" altLang="en-US" sz="3200" dirty="0">
                <a:latin typeface="Arial" panose="020B0604020202020204" pitchFamily="34" charset="0"/>
              </a:rPr>
              <a:t>  </a:t>
            </a:r>
            <a:r>
              <a:rPr lang="en-US" altLang="en-US" sz="3200" dirty="0">
                <a:latin typeface="Arial" panose="020B0604020202020204" pitchFamily="34" charset="0"/>
              </a:rPr>
              <a:t> </a:t>
            </a:r>
            <a:r>
              <a:rPr lang="vi-VN" altLang="en-US" sz="3200" dirty="0">
                <a:latin typeface="Arial" panose="020B0604020202020204" pitchFamily="34" charset="0"/>
              </a:rPr>
              <a:t>tờ</a:t>
            </a:r>
            <a:r>
              <a:rPr lang="vi-VN" altLang="en-US" sz="3200" dirty="0">
                <a:solidFill>
                  <a:srgbClr val="FF0000"/>
                </a:solidFill>
                <a:latin typeface="Arial" panose="020B0604020202020204" pitchFamily="34" charset="0"/>
              </a:rPr>
              <a:t>  gi</a:t>
            </a:r>
            <a:r>
              <a:rPr lang="vi-VN" altLang="en-US" sz="3200" dirty="0">
                <a:latin typeface="Arial" panose="020B0604020202020204" pitchFamily="34" charset="0"/>
              </a:rPr>
              <a:t>ấy</a:t>
            </a:r>
          </a:p>
          <a:p>
            <a:pPr>
              <a:lnSpc>
                <a:spcPct val="150000"/>
              </a:lnSpc>
              <a:spcBef>
                <a:spcPts val="1000"/>
              </a:spcBef>
              <a:buFont typeface="Arial" panose="020B0604020202020204" pitchFamily="34" charset="0"/>
              <a:buAutoNum type="alphaLcPeriod"/>
            </a:pPr>
            <a:r>
              <a:rPr lang="vi-VN" altLang="en-US" sz="2800" i="1" dirty="0">
                <a:latin typeface="+mj-lt"/>
              </a:rPr>
              <a:t>ng</a:t>
            </a:r>
            <a:r>
              <a:rPr lang="vi-VN" altLang="en-US" sz="2800" dirty="0">
                <a:latin typeface="+mj-lt"/>
              </a:rPr>
              <a:t> hay </a:t>
            </a:r>
            <a:r>
              <a:rPr lang="vi-VN" altLang="en-US" sz="2800" i="1" dirty="0">
                <a:latin typeface="+mj-lt"/>
              </a:rPr>
              <a:t>ngh </a:t>
            </a:r>
            <a:r>
              <a:rPr lang="vi-VN" altLang="en-US" sz="2800" dirty="0">
                <a:latin typeface=".VnAvant" panose="020B7200000000000000" pitchFamily="34" charset="0"/>
              </a:rPr>
              <a:t>? </a:t>
            </a:r>
            <a:r>
              <a:rPr lang="vi-VN" altLang="en-US" sz="3200" dirty="0">
                <a:solidFill>
                  <a:srgbClr val="FF0000"/>
                </a:solidFill>
                <a:latin typeface="Arial" panose="020B0604020202020204" pitchFamily="34" charset="0"/>
              </a:rPr>
              <a:t>ng</a:t>
            </a:r>
            <a:r>
              <a:rPr lang="vi-VN" altLang="en-US" sz="3200" dirty="0">
                <a:latin typeface="Arial" panose="020B0604020202020204" pitchFamily="34" charset="0"/>
              </a:rPr>
              <a:t>ày lễ </a:t>
            </a:r>
            <a:r>
              <a:rPr lang="en-US" altLang="en-US" sz="3200" dirty="0">
                <a:latin typeface="Arial" panose="020B0604020202020204" pitchFamily="34" charset="0"/>
              </a:rPr>
              <a:t>;</a:t>
            </a:r>
            <a:r>
              <a:rPr lang="vi-VN" altLang="en-US" sz="3200" dirty="0">
                <a:solidFill>
                  <a:srgbClr val="FF0000"/>
                </a:solidFill>
                <a:latin typeface="Arial" panose="020B0604020202020204" pitchFamily="34" charset="0"/>
              </a:rPr>
              <a:t>ngh</a:t>
            </a:r>
            <a:r>
              <a:rPr lang="vi-VN" altLang="en-US" sz="3200" dirty="0">
                <a:latin typeface="Arial" panose="020B0604020202020204" pitchFamily="34" charset="0"/>
              </a:rPr>
              <a:t>e nhạc </a:t>
            </a:r>
            <a:r>
              <a:rPr lang="en-US" altLang="en-US" sz="3200" dirty="0">
                <a:latin typeface="Arial" panose="020B0604020202020204" pitchFamily="34" charset="0"/>
              </a:rPr>
              <a:t>;  </a:t>
            </a:r>
            <a:r>
              <a:rPr lang="vi-VN" altLang="en-US" sz="3200" dirty="0">
                <a:solidFill>
                  <a:srgbClr val="FF0000"/>
                </a:solidFill>
                <a:latin typeface="Arial" panose="020B0604020202020204" pitchFamily="34" charset="0"/>
              </a:rPr>
              <a:t>ngh</a:t>
            </a:r>
            <a:r>
              <a:rPr lang="vi-VN" altLang="en-US" sz="3200" dirty="0">
                <a:latin typeface="Arial" panose="020B0604020202020204" pitchFamily="34" charset="0"/>
              </a:rPr>
              <a:t>ỉ ngơi</a:t>
            </a:r>
            <a:endParaRPr lang="en-US" altLang="en-US" sz="3200" dirty="0"/>
          </a:p>
        </p:txBody>
      </p:sp>
      <p:sp>
        <p:nvSpPr>
          <p:cNvPr id="12" name="AutoShape 14" descr="daisy_button_pink_hb">
            <a:extLst>
              <a:ext uri="{FF2B5EF4-FFF2-40B4-BE49-F238E27FC236}">
                <a16:creationId xmlns="" xmlns:a16="http://schemas.microsoft.com/office/drawing/2014/main" id="{27E60B5B-7AEE-4D91-9BF7-9A03FFEEF885}"/>
              </a:ext>
            </a:extLst>
          </p:cNvPr>
          <p:cNvSpPr>
            <a:spLocks noChangeArrowheads="1"/>
          </p:cNvSpPr>
          <p:nvPr/>
        </p:nvSpPr>
        <p:spPr bwMode="auto">
          <a:xfrm>
            <a:off x="3352800" y="1707356"/>
            <a:ext cx="546100" cy="69215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3" name="AutoShape 14" descr="daisy_button_pink_hb">
            <a:extLst>
              <a:ext uri="{FF2B5EF4-FFF2-40B4-BE49-F238E27FC236}">
                <a16:creationId xmlns="" xmlns:a16="http://schemas.microsoft.com/office/drawing/2014/main" id="{A451DE4C-FB38-40A3-99E0-93BF227D906B}"/>
              </a:ext>
            </a:extLst>
          </p:cNvPr>
          <p:cNvSpPr>
            <a:spLocks noChangeArrowheads="1"/>
          </p:cNvSpPr>
          <p:nvPr/>
        </p:nvSpPr>
        <p:spPr bwMode="auto">
          <a:xfrm>
            <a:off x="5334000" y="1705768"/>
            <a:ext cx="546100" cy="693738"/>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4" name="AutoShape 14" descr="daisy_button_pink_hb">
            <a:extLst>
              <a:ext uri="{FF2B5EF4-FFF2-40B4-BE49-F238E27FC236}">
                <a16:creationId xmlns="" xmlns:a16="http://schemas.microsoft.com/office/drawing/2014/main" id="{8EF777D3-78BC-4CAD-A9C5-838A93561D59}"/>
              </a:ext>
            </a:extLst>
          </p:cNvPr>
          <p:cNvSpPr>
            <a:spLocks noChangeArrowheads="1"/>
          </p:cNvSpPr>
          <p:nvPr/>
        </p:nvSpPr>
        <p:spPr bwMode="auto">
          <a:xfrm>
            <a:off x="7683500" y="1720389"/>
            <a:ext cx="54610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5" name="AutoShape 14" descr="daisy_button_pink_hb">
            <a:extLst>
              <a:ext uri="{FF2B5EF4-FFF2-40B4-BE49-F238E27FC236}">
                <a16:creationId xmlns="" xmlns:a16="http://schemas.microsoft.com/office/drawing/2014/main" id="{25C7E6EC-EDD1-4FFB-9B02-30C8743B0023}"/>
              </a:ext>
            </a:extLst>
          </p:cNvPr>
          <p:cNvSpPr>
            <a:spLocks noChangeArrowheads="1"/>
          </p:cNvSpPr>
          <p:nvPr/>
        </p:nvSpPr>
        <p:spPr bwMode="auto">
          <a:xfrm>
            <a:off x="2667000" y="2552700"/>
            <a:ext cx="54610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6" name="AutoShape 14" descr="daisy_button_pink_hb">
            <a:extLst>
              <a:ext uri="{FF2B5EF4-FFF2-40B4-BE49-F238E27FC236}">
                <a16:creationId xmlns="" xmlns:a16="http://schemas.microsoft.com/office/drawing/2014/main" id="{6387594C-73C3-48B5-AA06-35C5D69C9055}"/>
              </a:ext>
            </a:extLst>
          </p:cNvPr>
          <p:cNvSpPr>
            <a:spLocks noChangeArrowheads="1"/>
          </p:cNvSpPr>
          <p:nvPr/>
        </p:nvSpPr>
        <p:spPr bwMode="auto">
          <a:xfrm>
            <a:off x="4231783" y="2571749"/>
            <a:ext cx="744538"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7" name="AutoShape 14" descr="daisy_button_pink_hb">
            <a:extLst>
              <a:ext uri="{FF2B5EF4-FFF2-40B4-BE49-F238E27FC236}">
                <a16:creationId xmlns="" xmlns:a16="http://schemas.microsoft.com/office/drawing/2014/main" id="{429D88DE-1D64-40FF-8D77-4037B71A6AFE}"/>
              </a:ext>
            </a:extLst>
          </p:cNvPr>
          <p:cNvSpPr>
            <a:spLocks noChangeArrowheads="1"/>
          </p:cNvSpPr>
          <p:nvPr/>
        </p:nvSpPr>
        <p:spPr bwMode="auto">
          <a:xfrm>
            <a:off x="6553200" y="2552697"/>
            <a:ext cx="739775"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Tree>
    <p:extLst>
      <p:ext uri="{BB962C8B-B14F-4D97-AF65-F5344CB8AC3E}">
        <p14:creationId xmlns:p14="http://schemas.microsoft.com/office/powerpoint/2010/main" val="3712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2"/>
                                        </p:tgtEl>
                                        <p:attrNameLst>
                                          <p:attrName>ppt_w</p:attrName>
                                        </p:attrNameLst>
                                      </p:cBhvr>
                                      <p:tavLst>
                                        <p:tav tm="0">
                                          <p:val>
                                            <p:strVal val="ppt_w"/>
                                          </p:val>
                                        </p:tav>
                                        <p:tav tm="100000">
                                          <p:val>
                                            <p:fltVal val="0"/>
                                          </p:val>
                                        </p:tav>
                                      </p:tavLst>
                                    </p:anim>
                                    <p:anim calcmode="lin" valueType="num">
                                      <p:cBhvr>
                                        <p:cTn id="15" dur="1000"/>
                                        <p:tgtEl>
                                          <p:spTgt spid="12"/>
                                        </p:tgtEl>
                                        <p:attrNameLst>
                                          <p:attrName>ppt_h</p:attrName>
                                        </p:attrNameLst>
                                      </p:cBhvr>
                                      <p:tavLst>
                                        <p:tav tm="0">
                                          <p:val>
                                            <p:strVal val="ppt_h"/>
                                          </p:val>
                                        </p:tav>
                                        <p:tav tm="100000">
                                          <p:val>
                                            <p:fltVal val="0"/>
                                          </p:val>
                                        </p:tav>
                                      </p:tavLst>
                                    </p:anim>
                                    <p:anim calcmode="lin" valueType="num">
                                      <p:cBhvr>
                                        <p:cTn id="16" dur="1000"/>
                                        <p:tgtEl>
                                          <p:spTgt spid="12"/>
                                        </p:tgtEl>
                                        <p:attrNameLst>
                                          <p:attrName>style.rotation</p:attrName>
                                        </p:attrNameLst>
                                      </p:cBhvr>
                                      <p:tavLst>
                                        <p:tav tm="0">
                                          <p:val>
                                            <p:fltVal val="0"/>
                                          </p:val>
                                        </p:tav>
                                        <p:tav tm="100000">
                                          <p:val>
                                            <p:fltVal val="90"/>
                                          </p:val>
                                        </p:tav>
                                      </p:tavLst>
                                    </p:anim>
                                    <p:animEffect transition="out" filter="fade">
                                      <p:cBhvr>
                                        <p:cTn id="17" dur="1000"/>
                                        <p:tgtEl>
                                          <p:spTgt spid="12"/>
                                        </p:tgtEl>
                                      </p:cBhvr>
                                    </p:animEffect>
                                    <p:set>
                                      <p:cBhvr>
                                        <p:cTn id="18" dur="1" fill="hold">
                                          <p:stCondLst>
                                            <p:cond delay="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13"/>
                                        </p:tgtEl>
                                        <p:attrNameLst>
                                          <p:attrName>ppt_w</p:attrName>
                                        </p:attrNameLst>
                                      </p:cBhvr>
                                      <p:tavLst>
                                        <p:tav tm="0">
                                          <p:val>
                                            <p:strVal val="ppt_w"/>
                                          </p:val>
                                        </p:tav>
                                        <p:tav tm="100000">
                                          <p:val>
                                            <p:fltVal val="0"/>
                                          </p:val>
                                        </p:tav>
                                      </p:tavLst>
                                    </p:anim>
                                    <p:anim calcmode="lin" valueType="num">
                                      <p:cBhvr>
                                        <p:cTn id="23" dur="1000"/>
                                        <p:tgtEl>
                                          <p:spTgt spid="13"/>
                                        </p:tgtEl>
                                        <p:attrNameLst>
                                          <p:attrName>ppt_h</p:attrName>
                                        </p:attrNameLst>
                                      </p:cBhvr>
                                      <p:tavLst>
                                        <p:tav tm="0">
                                          <p:val>
                                            <p:strVal val="ppt_h"/>
                                          </p:val>
                                        </p:tav>
                                        <p:tav tm="100000">
                                          <p:val>
                                            <p:fltVal val="0"/>
                                          </p:val>
                                        </p:tav>
                                      </p:tavLst>
                                    </p:anim>
                                    <p:anim calcmode="lin" valueType="num">
                                      <p:cBhvr>
                                        <p:cTn id="24" dur="1000"/>
                                        <p:tgtEl>
                                          <p:spTgt spid="13"/>
                                        </p:tgtEl>
                                        <p:attrNameLst>
                                          <p:attrName>style.rotation</p:attrName>
                                        </p:attrNameLst>
                                      </p:cBhvr>
                                      <p:tavLst>
                                        <p:tav tm="0">
                                          <p:val>
                                            <p:fltVal val="0"/>
                                          </p:val>
                                        </p:tav>
                                        <p:tav tm="100000">
                                          <p:val>
                                            <p:fltVal val="90"/>
                                          </p:val>
                                        </p:tav>
                                      </p:tavLst>
                                    </p:anim>
                                    <p:animEffect transition="out" filter="fade">
                                      <p:cBhvr>
                                        <p:cTn id="25" dur="1000"/>
                                        <p:tgtEl>
                                          <p:spTgt spid="13"/>
                                        </p:tgtEl>
                                      </p:cBhvr>
                                    </p:animEffect>
                                    <p:set>
                                      <p:cBhvr>
                                        <p:cTn id="26" dur="1" fill="hold">
                                          <p:stCondLst>
                                            <p:cond delay="9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14"/>
                                        </p:tgtEl>
                                        <p:attrNameLst>
                                          <p:attrName>ppt_w</p:attrName>
                                        </p:attrNameLst>
                                      </p:cBhvr>
                                      <p:tavLst>
                                        <p:tav tm="0">
                                          <p:val>
                                            <p:strVal val="ppt_w"/>
                                          </p:val>
                                        </p:tav>
                                        <p:tav tm="100000">
                                          <p:val>
                                            <p:fltVal val="0"/>
                                          </p:val>
                                        </p:tav>
                                      </p:tavLst>
                                    </p:anim>
                                    <p:anim calcmode="lin" valueType="num">
                                      <p:cBhvr>
                                        <p:cTn id="31" dur="1000"/>
                                        <p:tgtEl>
                                          <p:spTgt spid="14"/>
                                        </p:tgtEl>
                                        <p:attrNameLst>
                                          <p:attrName>ppt_h</p:attrName>
                                        </p:attrNameLst>
                                      </p:cBhvr>
                                      <p:tavLst>
                                        <p:tav tm="0">
                                          <p:val>
                                            <p:strVal val="ppt_h"/>
                                          </p:val>
                                        </p:tav>
                                        <p:tav tm="100000">
                                          <p:val>
                                            <p:fltVal val="0"/>
                                          </p:val>
                                        </p:tav>
                                      </p:tavLst>
                                    </p:anim>
                                    <p:anim calcmode="lin" valueType="num">
                                      <p:cBhvr>
                                        <p:cTn id="32" dur="1000"/>
                                        <p:tgtEl>
                                          <p:spTgt spid="14"/>
                                        </p:tgtEl>
                                        <p:attrNameLst>
                                          <p:attrName>style.rotation</p:attrName>
                                        </p:attrNameLst>
                                      </p:cBhvr>
                                      <p:tavLst>
                                        <p:tav tm="0">
                                          <p:val>
                                            <p:fltVal val="0"/>
                                          </p:val>
                                        </p:tav>
                                        <p:tav tm="100000">
                                          <p:val>
                                            <p:fltVal val="90"/>
                                          </p:val>
                                        </p:tav>
                                      </p:tavLst>
                                    </p:anim>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0" nodeType="clickEffect">
                                  <p:stCondLst>
                                    <p:cond delay="0"/>
                                  </p:stCondLst>
                                  <p:childTnLst>
                                    <p:anim calcmode="lin" valueType="num">
                                      <p:cBhvr>
                                        <p:cTn id="38" dur="500"/>
                                        <p:tgtEl>
                                          <p:spTgt spid="15"/>
                                        </p:tgtEl>
                                        <p:attrNameLst>
                                          <p:attrName>ppt_w</p:attrName>
                                        </p:attrNameLst>
                                      </p:cBhvr>
                                      <p:tavLst>
                                        <p:tav tm="0">
                                          <p:val>
                                            <p:strVal val="ppt_w"/>
                                          </p:val>
                                        </p:tav>
                                        <p:tav tm="100000">
                                          <p:val>
                                            <p:fltVal val="0"/>
                                          </p:val>
                                        </p:tav>
                                      </p:tavLst>
                                    </p:anim>
                                    <p:anim calcmode="lin" valueType="num">
                                      <p:cBhvr>
                                        <p:cTn id="39" dur="500"/>
                                        <p:tgtEl>
                                          <p:spTgt spid="15"/>
                                        </p:tgtEl>
                                        <p:attrNameLst>
                                          <p:attrName>ppt_h</p:attrName>
                                        </p:attrNameLst>
                                      </p:cBhvr>
                                      <p:tavLst>
                                        <p:tav tm="0">
                                          <p:val>
                                            <p:strVal val="ppt_h"/>
                                          </p:val>
                                        </p:tav>
                                        <p:tav tm="100000">
                                          <p:val>
                                            <p:strVal val="ppt_h"/>
                                          </p:val>
                                        </p:tav>
                                      </p:tavLst>
                                    </p:anim>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7" presetClass="exit" presetSubtype="10" fill="hold" grpId="0" nodeType="clickEffect">
                                  <p:stCondLst>
                                    <p:cond delay="0"/>
                                  </p:stCondLst>
                                  <p:childTnLst>
                                    <p:anim calcmode="lin" valueType="num">
                                      <p:cBhvr>
                                        <p:cTn id="44" dur="500"/>
                                        <p:tgtEl>
                                          <p:spTgt spid="16"/>
                                        </p:tgtEl>
                                        <p:attrNameLst>
                                          <p:attrName>ppt_w</p:attrName>
                                        </p:attrNameLst>
                                      </p:cBhvr>
                                      <p:tavLst>
                                        <p:tav tm="0">
                                          <p:val>
                                            <p:strVal val="ppt_w"/>
                                          </p:val>
                                        </p:tav>
                                        <p:tav tm="100000">
                                          <p:val>
                                            <p:fltVal val="0"/>
                                          </p:val>
                                        </p:tav>
                                      </p:tavLst>
                                    </p:anim>
                                    <p:anim calcmode="lin" valueType="num">
                                      <p:cBhvr>
                                        <p:cTn id="45" dur="500"/>
                                        <p:tgtEl>
                                          <p:spTgt spid="16"/>
                                        </p:tgtEl>
                                        <p:attrNameLst>
                                          <p:attrName>ppt_h</p:attrName>
                                        </p:attrNameLst>
                                      </p:cBhvr>
                                      <p:tavLst>
                                        <p:tav tm="0">
                                          <p:val>
                                            <p:strVal val="ppt_h"/>
                                          </p:val>
                                        </p:tav>
                                        <p:tav tm="100000">
                                          <p:val>
                                            <p:strVal val="ppt_h"/>
                                          </p:val>
                                        </p:tav>
                                      </p:tavLst>
                                    </p:anim>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7" presetClass="exit" presetSubtype="10" fill="hold" grpId="0" nodeType="clickEffect">
                                  <p:stCondLst>
                                    <p:cond delay="0"/>
                                  </p:stCondLst>
                                  <p:childTnLst>
                                    <p:anim calcmode="lin" valueType="num">
                                      <p:cBhvr>
                                        <p:cTn id="50" dur="500"/>
                                        <p:tgtEl>
                                          <p:spTgt spid="17"/>
                                        </p:tgtEl>
                                        <p:attrNameLst>
                                          <p:attrName>ppt_w</p:attrName>
                                        </p:attrNameLst>
                                      </p:cBhvr>
                                      <p:tavLst>
                                        <p:tav tm="0">
                                          <p:val>
                                            <p:strVal val="ppt_w"/>
                                          </p:val>
                                        </p:tav>
                                        <p:tav tm="100000">
                                          <p:val>
                                            <p:fltVal val="0"/>
                                          </p:val>
                                        </p:tav>
                                      </p:tavLst>
                                    </p:anim>
                                    <p:anim calcmode="lin" valueType="num">
                                      <p:cBhvr>
                                        <p:cTn id="51" dur="500"/>
                                        <p:tgtEl>
                                          <p:spTgt spid="17"/>
                                        </p:tgtEl>
                                        <p:attrNameLst>
                                          <p:attrName>ppt_h</p:attrName>
                                        </p:attrNameLst>
                                      </p:cBhvr>
                                      <p:tavLst>
                                        <p:tav tm="0">
                                          <p:val>
                                            <p:strVal val="ppt_h"/>
                                          </p:val>
                                        </p:tav>
                                        <p:tav tm="100000">
                                          <p:val>
                                            <p:strVal val="ppt_h"/>
                                          </p:val>
                                        </p:tav>
                                      </p:tavLst>
                                    </p:anim>
                                    <p:set>
                                      <p:cBhvr>
                                        <p:cTn id="5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bldLvl="0" animBg="1"/>
      <p:bldP spid="13" grpId="0" animBg="1"/>
      <p:bldP spid="14" grpId="0" bldLvl="0" animBg="1"/>
      <p:bldP spid="15" grpId="0" bldLvl="0" animBg="1"/>
      <p:bldP spid="16" grpId="0" bldLvl="0" animBg="1"/>
      <p:bldP spid="1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Xem bài: </a:t>
            </a:r>
            <a:r>
              <a:rPr lang="en-US" sz="2800" b="1" i="1">
                <a:latin typeface="Arial-Rounded" pitchFamily="34" charset="0"/>
                <a:ea typeface="Arial-Rounded" pitchFamily="34" charset="0"/>
                <a:cs typeface="Arial-Rounded" pitchFamily="34" charset="0"/>
              </a:rPr>
              <a:t>Bữa cơm gia đình</a:t>
            </a:r>
            <a:endParaRPr lang="en-US" sz="2800" b="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38, trang 39.</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endParaRPr lang="en-US" sz="2500" dirty="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Luyện</a:t>
            </a:r>
            <a:r>
              <a:rPr lang="en-US" dirty="0" smtClean="0"/>
              <a:t> </a:t>
            </a:r>
            <a:r>
              <a:rPr lang="en-US" dirty="0" err="1" smtClean="0"/>
              <a:t>đọc</a:t>
            </a:r>
            <a:r>
              <a:rPr lang="en-US" dirty="0" smtClean="0"/>
              <a:t> </a:t>
            </a:r>
            <a:r>
              <a:rPr lang="en-US" dirty="0" err="1" smtClean="0"/>
              <a:t>vần</a:t>
            </a:r>
            <a:r>
              <a:rPr lang="en-US" dirty="0" smtClean="0"/>
              <a:t> </a:t>
            </a:r>
            <a:r>
              <a:rPr lang="en-US" dirty="0" err="1" smtClean="0"/>
              <a:t>mới</a:t>
            </a:r>
            <a:r>
              <a:rPr lang="en-US" dirty="0" smtClean="0"/>
              <a:t>:</a:t>
            </a:r>
            <a:endParaRPr lang="vi-VN" dirty="0"/>
          </a:p>
        </p:txBody>
      </p:sp>
      <p:sp>
        <p:nvSpPr>
          <p:cNvPr id="4" name="Title 1"/>
          <p:cNvSpPr txBox="1">
            <a:spLocks/>
          </p:cNvSpPr>
          <p:nvPr/>
        </p:nvSpPr>
        <p:spPr>
          <a:xfrm>
            <a:off x="457200" y="1962150"/>
            <a:ext cx="8229600"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6600" b="1" dirty="0" err="1" smtClean="0">
                <a:solidFill>
                  <a:srgbClr val="FF0000"/>
                </a:solidFill>
              </a:rPr>
              <a:t>oong</a:t>
            </a:r>
            <a:endParaRPr lang="vi-VN" sz="6600" b="1" dirty="0">
              <a:solidFill>
                <a:srgbClr val="FF0000"/>
              </a:solidFill>
            </a:endParaRPr>
          </a:p>
        </p:txBody>
      </p:sp>
    </p:spTree>
    <p:extLst>
      <p:ext uri="{BB962C8B-B14F-4D97-AF65-F5344CB8AC3E}">
        <p14:creationId xmlns:p14="http://schemas.microsoft.com/office/powerpoint/2010/main" val="1910184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endParaRPr lang="en-US" sz="2500" dirty="0">
              <a:latin typeface="Arial Rounded MT Bold" pitchFamily="34" charset="0"/>
              <a:ea typeface="Arial-Rounded" pitchFamily="34" charset="0"/>
              <a:cs typeface="Arial-Rounded" pitchFamily="34" charset="0"/>
            </a:endParaRPr>
          </a:p>
        </p:txBody>
      </p:sp>
      <p:cxnSp>
        <p:nvCxnSpPr>
          <p:cNvPr id="7" name="Straight Connector 6"/>
          <p:cNvCxnSpPr/>
          <p:nvPr/>
        </p:nvCxnSpPr>
        <p:spPr>
          <a:xfrm>
            <a:off x="7595286" y="3395535"/>
            <a:ext cx="13127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76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a:latin typeface="Arial-Rounded" pitchFamily="34" charset="0"/>
                <a:ea typeface="Arial-Rounded" pitchFamily="34" charset="0"/>
                <a:cs typeface="Arial-Rounded" pitchFamily="34" charset="0"/>
              </a:rPr>
              <a:t>oong</a:t>
            </a: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xoong nồi</a:t>
            </a: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10633" y="1257301"/>
            <a:ext cx="6202037"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143" y="1628773"/>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5432208"/>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Thấy</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mẹ đi chợ về, Chi hỏi:</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Sao mẹ mua nhiều đồ ăn thế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Đố con hôm nay là ngày gì?</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chạy lại xem lịch:</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A, ngày 28 tháng 6, Ngày Gia đình Việt Nam.</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Đúng rồi.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Vì</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thế, hôm nay cả nhà mình liên hoan con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vui lắm.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Em</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nhặt rau giúp mẹ.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Bố</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dọn nhà, rửa xoong nồi, cốc chén.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Ông</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bà trông em bé để mẹ nấu ăn.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Cả</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nhà quây quần bên nhau.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Bữa</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cơm thật tuyệt.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endParaRPr lang="en-US" sz="2800" dirty="0">
              <a:solidFill>
                <a:srgbClr val="FF0000"/>
              </a:solidFill>
              <a:latin typeface="Arial-Rounded" pitchFamily="34" charset="0"/>
              <a:ea typeface="Arial-Rounded" pitchFamily="34" charset="0"/>
              <a:cs typeface="Arial-Rounded" pitchFamily="34" charset="0"/>
            </a:endParaRP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12" name="Oval 4"/>
          <p:cNvSpPr/>
          <p:nvPr/>
        </p:nvSpPr>
        <p:spPr>
          <a:xfrm>
            <a:off x="221918" y="872462"/>
            <a:ext cx="335726" cy="288559"/>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1</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Oval 4"/>
          <p:cNvSpPr/>
          <p:nvPr/>
        </p:nvSpPr>
        <p:spPr>
          <a:xfrm>
            <a:off x="234275" y="127028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2</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Oval 4"/>
          <p:cNvSpPr/>
          <p:nvPr/>
        </p:nvSpPr>
        <p:spPr>
          <a:xfrm>
            <a:off x="242344" y="1638416"/>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3</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5" name="Oval 4"/>
          <p:cNvSpPr/>
          <p:nvPr/>
        </p:nvSpPr>
        <p:spPr>
          <a:xfrm>
            <a:off x="270347" y="2007574"/>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4</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7" name="Oval 4"/>
          <p:cNvSpPr/>
          <p:nvPr/>
        </p:nvSpPr>
        <p:spPr>
          <a:xfrm>
            <a:off x="270347" y="241106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5</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8" name="Oval 4"/>
          <p:cNvSpPr/>
          <p:nvPr/>
        </p:nvSpPr>
        <p:spPr>
          <a:xfrm>
            <a:off x="316827" y="274625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6</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p:nvPr/>
        </p:nvSpPr>
        <p:spPr>
          <a:xfrm>
            <a:off x="1861050" y="2603698"/>
            <a:ext cx="340158"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7</a:t>
            </a:r>
            <a:endParaRPr lang="vi-VN" altLang="vi-VN" sz="2400" b="1" dirty="0">
              <a:latin typeface="Arial" pitchFamily="34" charset="0"/>
              <a:cs typeface="Arial" pitchFamily="34" charset="0"/>
            </a:endParaRPr>
          </a:p>
        </p:txBody>
      </p:sp>
      <p:sp>
        <p:nvSpPr>
          <p:cNvPr id="21" name="Oval 4"/>
          <p:cNvSpPr/>
          <p:nvPr/>
        </p:nvSpPr>
        <p:spPr>
          <a:xfrm>
            <a:off x="234275" y="312714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8</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
          <p:cNvSpPr/>
          <p:nvPr/>
        </p:nvSpPr>
        <p:spPr>
          <a:xfrm>
            <a:off x="2151780" y="2973030"/>
            <a:ext cx="340158"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9</a:t>
            </a:r>
            <a:endParaRPr lang="vi-VN" altLang="vi-VN" sz="2400" b="1" dirty="0">
              <a:latin typeface="Arial" pitchFamily="34" charset="0"/>
              <a:cs typeface="Arial" pitchFamily="34" charset="0"/>
            </a:endParaRPr>
          </a:p>
        </p:txBody>
      </p:sp>
      <p:sp>
        <p:nvSpPr>
          <p:cNvPr id="23" name="Rectangle 22"/>
          <p:cNvSpPr/>
          <p:nvPr/>
        </p:nvSpPr>
        <p:spPr>
          <a:xfrm>
            <a:off x="5295383" y="2994483"/>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10</a:t>
            </a:r>
            <a:endParaRPr lang="vi-VN" altLang="vi-VN" sz="2400" b="1" dirty="0">
              <a:latin typeface="Arial" pitchFamily="34" charset="0"/>
              <a:cs typeface="Arial" pitchFamily="34" charset="0"/>
            </a:endParaRPr>
          </a:p>
        </p:txBody>
      </p:sp>
      <p:sp>
        <p:nvSpPr>
          <p:cNvPr id="24" name="Rectangle 23"/>
          <p:cNvSpPr/>
          <p:nvPr/>
        </p:nvSpPr>
        <p:spPr>
          <a:xfrm>
            <a:off x="1854527" y="3321001"/>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11</a:t>
            </a:r>
            <a:endParaRPr lang="vi-VN" altLang="vi-VN" sz="2400" b="1" dirty="0">
              <a:latin typeface="Arial" pitchFamily="34" charset="0"/>
              <a:cs typeface="Arial" pitchFamily="34" charset="0"/>
            </a:endParaRPr>
          </a:p>
        </p:txBody>
      </p:sp>
      <p:sp>
        <p:nvSpPr>
          <p:cNvPr id="25" name="Rectangle 24"/>
          <p:cNvSpPr/>
          <p:nvPr/>
        </p:nvSpPr>
        <p:spPr>
          <a:xfrm>
            <a:off x="6844097" y="3304495"/>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12</a:t>
            </a:r>
            <a:endParaRPr lang="vi-VN" altLang="vi-VN" sz="2400" b="1" dirty="0">
              <a:latin typeface="Arial" pitchFamily="34" charset="0"/>
              <a:cs typeface="Arial" pitchFamily="34" charset="0"/>
            </a:endParaRPr>
          </a:p>
        </p:txBody>
      </p:sp>
      <p:sp>
        <p:nvSpPr>
          <p:cNvPr id="26" name="Rectangle 25"/>
          <p:cNvSpPr/>
          <p:nvPr/>
        </p:nvSpPr>
        <p:spPr>
          <a:xfrm>
            <a:off x="2074034" y="3652965"/>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13</a:t>
            </a:r>
            <a:endParaRPr lang="vi-VN" altLang="vi-VN" sz="2400" b="1" dirty="0">
              <a:latin typeface="Arial" pitchFamily="34" charset="0"/>
              <a:cs typeface="Arial" pitchFamily="34" charset="0"/>
            </a:endParaRPr>
          </a:p>
        </p:txBody>
      </p:sp>
      <p:sp>
        <p:nvSpPr>
          <p:cNvPr id="27" name="Rectangle 26"/>
          <p:cNvSpPr/>
          <p:nvPr/>
        </p:nvSpPr>
        <p:spPr>
          <a:xfrm>
            <a:off x="4942868" y="3665322"/>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14</a:t>
            </a:r>
            <a:endParaRPr lang="vi-VN" altLang="vi-VN" sz="2400" b="1" dirty="0">
              <a:latin typeface="Arial" pitchFamily="34" charset="0"/>
              <a:cs typeface="Arial" pitchFamily="34" charset="0"/>
            </a:endParaRPr>
          </a:p>
        </p:txBody>
      </p:sp>
      <p:cxnSp>
        <p:nvCxnSpPr>
          <p:cNvPr id="9" name="Straight Connector 3"/>
          <p:cNvCxnSpPr/>
          <p:nvPr/>
        </p:nvCxnSpPr>
        <p:spPr>
          <a:xfrm flipH="1">
            <a:off x="4987877" y="3431734"/>
            <a:ext cx="76200" cy="327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3"/>
          <p:cNvCxnSpPr/>
          <p:nvPr/>
        </p:nvCxnSpPr>
        <p:spPr>
          <a:xfrm flipH="1">
            <a:off x="6553200" y="3799962"/>
            <a:ext cx="76200" cy="327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3"/>
          <p:cNvCxnSpPr/>
          <p:nvPr/>
        </p:nvCxnSpPr>
        <p:spPr>
          <a:xfrm flipH="1">
            <a:off x="8976717" y="3806611"/>
            <a:ext cx="76200" cy="327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80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ppt_x"/>
                                          </p:val>
                                        </p:tav>
                                        <p:tav tm="100000">
                                          <p:val>
                                            <p:strVal val="#ppt_x"/>
                                          </p:val>
                                        </p:tav>
                                      </p:tavLst>
                                    </p:anim>
                                    <p:anim calcmode="lin" valueType="num">
                                      <p:cBhvr additive="base">
                                        <p:cTn id="8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p:bldP spid="21" grpId="0" animBg="1"/>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5432208"/>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Thấy</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mẹ đi chợ về, Chi hỏi:</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Sao mẹ mua nhiều đồ ăn thế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Đố con hôm nay là ngày gì?</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chạy lại xem lịch:</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A, ngày 28 tháng 6, Ngày Gia đình Việt Nam.</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endParaRPr lang="en-US" sz="2800" dirty="0">
              <a:solidFill>
                <a:srgbClr val="FF0000"/>
              </a:solidFill>
              <a:latin typeface="Arial-Rounded" pitchFamily="34" charset="0"/>
              <a:ea typeface="Arial-Rounded" pitchFamily="34" charset="0"/>
              <a:cs typeface="Arial-Rounded" pitchFamily="34" charset="0"/>
            </a:endParaRP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cxnSp>
        <p:nvCxnSpPr>
          <p:cNvPr id="8" name="Straight Connector 7"/>
          <p:cNvCxnSpPr/>
          <p:nvPr/>
        </p:nvCxnSpPr>
        <p:spPr>
          <a:xfrm>
            <a:off x="6069240" y="3017111"/>
            <a:ext cx="11975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99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Liên hoan</a:t>
            </a:r>
            <a:r>
              <a:rPr lang="en-US">
                <a:latin typeface="Arial-Rounded" pitchFamily="34" charset="0"/>
                <a:ea typeface="Arial-Rounded" pitchFamily="34" charset="0"/>
                <a:cs typeface="Arial-Rounded" pitchFamily="34" charset="0"/>
              </a:rPr>
              <a:t>: cuộc vui chung có nhiều người tham gia nhân một dịp gì đó.</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14800" y="1352550"/>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1216</Words>
  <Application>Microsoft Office PowerPoint</Application>
  <PresentationFormat>On-screen Show (16:9)</PresentationFormat>
  <Paragraphs>158</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Luyện đọc vần mới:</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185</cp:revision>
  <dcterms:created xsi:type="dcterms:W3CDTF">2020-12-08T15:48:47Z</dcterms:created>
  <dcterms:modified xsi:type="dcterms:W3CDTF">2022-02-08T02:29:20Z</dcterms:modified>
</cp:coreProperties>
</file>