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10" r:id="rId3"/>
    <p:sldId id="465" r:id="rId4"/>
    <p:sldId id="496" r:id="rId5"/>
    <p:sldId id="497" r:id="rId6"/>
    <p:sldId id="280" r:id="rId7"/>
    <p:sldId id="495" r:id="rId8"/>
    <p:sldId id="417" r:id="rId9"/>
    <p:sldId id="510" r:id="rId10"/>
    <p:sldId id="511" r:id="rId11"/>
    <p:sldId id="500" r:id="rId12"/>
    <p:sldId id="487" r:id="rId13"/>
    <p:sldId id="513" r:id="rId14"/>
    <p:sldId id="514" r:id="rId15"/>
    <p:sldId id="515" r:id="rId16"/>
    <p:sldId id="516" r:id="rId17"/>
    <p:sldId id="517" r:id="rId18"/>
    <p:sldId id="504" r:id="rId19"/>
    <p:sldId id="420" r:id="rId20"/>
    <p:sldId id="519" r:id="rId21"/>
    <p:sldId id="518" r:id="rId22"/>
    <p:sldId id="520" r:id="rId23"/>
    <p:sldId id="521" r:id="rId24"/>
    <p:sldId id="425" r:id="rId25"/>
    <p:sldId id="523" r:id="rId26"/>
    <p:sldId id="261" r:id="rId27"/>
  </p:sldIdLst>
  <p:sldSz cx="9144000" cy="5143500" type="screen16x9"/>
  <p:notesSz cx="6858000" cy="9144000"/>
  <p:embeddedFontLst>
    <p:embeddedFont>
      <p:font typeface="Arial-Rounded" panose="020B0604020202020204" charset="0"/>
      <p:regular r:id="rId29"/>
      <p:bold r:id="rId30"/>
    </p:embeddedFont>
    <p:embeddedFont>
      <p:font typeface="Lato" panose="020B0604020202020204" charset="0"/>
      <p:regular r:id="rId31"/>
      <p:bold r:id="rId32"/>
      <p:italic r:id="rId33"/>
      <p:boldItalic r:id="rId34"/>
    </p:embeddedFont>
    <p:embeddedFont>
      <p:font typeface="Calibri Light" panose="020F0302020204030204" pitchFamily="34" charset="0"/>
      <p:regular r:id="rId35"/>
      <p:italic r:id="rId36"/>
    </p:embeddedFont>
    <p:embeddedFont>
      <p:font typeface="Calibri" panose="020F0502020204030204" pitchFamily="34" charset="0"/>
      <p:regular r:id="rId37"/>
      <p:bold r:id="rId38"/>
      <p:italic r:id="rId39"/>
      <p:boldItalic r:id="rId40"/>
    </p:embeddedFont>
    <p:embeddedFont>
      <p:font typeface="Quicksand Medium" panose="020B0604020202020204" charset="0"/>
      <p:regular r:id="rId41"/>
    </p:embeddedFont>
    <p:embeddedFont>
      <p:font typeface="HP001 4 hàng" panose="020B060305030202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FF"/>
    <a:srgbClr val="E80888"/>
    <a:srgbClr val="EB67B6"/>
    <a:srgbClr val="D50D8E"/>
    <a:srgbClr val="F446B6"/>
    <a:srgbClr val="009242"/>
    <a:srgbClr val="0418AC"/>
    <a:srgbClr val="FEE7EF"/>
    <a:srgbClr val="8D3A96"/>
    <a:srgbClr val="CD7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107" d="100"/>
          <a:sy n="107" d="100"/>
        </p:scale>
        <p:origin x="192"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62440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24/03/2024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dirty="0" err="1" smtClean="0">
                <a:solidFill>
                  <a:srgbClr val="FF0000"/>
                </a:solidFill>
                <a:latin typeface="Times New Roman" pitchFamily="18" charset="0"/>
                <a:cs typeface="Times New Roman" pitchFamily="18" charset="0"/>
              </a:rPr>
              <a:t>Tiếng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Việt</a:t>
            </a:r>
            <a:r>
              <a:rPr lang="en-US" sz="3200" dirty="0" smtClean="0">
                <a:solidFill>
                  <a:srgbClr val="FF0000"/>
                </a:solidFill>
                <a:latin typeface="Times New Roman" pitchFamily="18" charset="0"/>
                <a:cs typeface="Times New Roman" pitchFamily="18" charset="0"/>
              </a:rPr>
              <a:t> 1</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6671" y="297528"/>
            <a:ext cx="3160229" cy="523220"/>
          </a:xfrm>
          <a:prstGeom prst="rect">
            <a:avLst/>
          </a:prstGeom>
          <a:noFill/>
        </p:spPr>
        <p:txBody>
          <a:bodyPr wrap="square" rtlCol="0">
            <a:spAutoFit/>
          </a:bodyPr>
          <a:lstStyle/>
          <a:p>
            <a:r>
              <a:rPr lang="en-US" sz="2800" smtClean="0"/>
              <a:t>Luyện đọc câu dài</a:t>
            </a:r>
            <a:endParaRPr lang="en-US" sz="2800">
              <a:solidFill>
                <a:srgbClr val="FF0000"/>
              </a:solidFill>
            </a:endParaRPr>
          </a:p>
        </p:txBody>
      </p:sp>
      <p:sp>
        <p:nvSpPr>
          <p:cNvPr id="4" name="TextBox 3"/>
          <p:cNvSpPr txBox="1"/>
          <p:nvPr/>
        </p:nvSpPr>
        <p:spPr>
          <a:xfrm>
            <a:off x="784156" y="1081055"/>
            <a:ext cx="7674044" cy="954107"/>
          </a:xfrm>
          <a:prstGeom prst="rect">
            <a:avLst/>
          </a:prstGeom>
          <a:noFill/>
        </p:spPr>
        <p:txBody>
          <a:bodyPr wrap="square" rtlCol="0">
            <a:spAutoFit/>
          </a:bodyPr>
          <a:lstStyle/>
          <a:p>
            <a:r>
              <a:rPr lang="en-US" sz="2800">
                <a:solidFill>
                  <a:srgbClr val="0070C0"/>
                </a:solidFill>
              </a:rPr>
              <a:t>Một chú sóc đang chuyền trên cành cây bỗng trượt chân, rơi trúng đầu lão sói đang ngái ngủ.</a:t>
            </a:r>
          </a:p>
        </p:txBody>
      </p:sp>
      <p:grpSp>
        <p:nvGrpSpPr>
          <p:cNvPr id="5" name="Group 4"/>
          <p:cNvGrpSpPr/>
          <p:nvPr/>
        </p:nvGrpSpPr>
        <p:grpSpPr>
          <a:xfrm>
            <a:off x="8355214" y="1461937"/>
            <a:ext cx="205971" cy="486785"/>
            <a:chOff x="4036634" y="3613350"/>
            <a:chExt cx="189104" cy="296494"/>
          </a:xfrm>
        </p:grpSpPr>
        <p:cxnSp>
          <p:nvCxnSpPr>
            <p:cNvPr id="6" name="Straight Connector 5"/>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H="1">
            <a:off x="7126530" y="1081055"/>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4156" y="2840703"/>
            <a:ext cx="7674044" cy="954107"/>
          </a:xfrm>
          <a:prstGeom prst="rect">
            <a:avLst/>
          </a:prstGeom>
          <a:noFill/>
        </p:spPr>
        <p:txBody>
          <a:bodyPr wrap="square" rtlCol="0">
            <a:spAutoFit/>
          </a:bodyPr>
          <a:lstStyle/>
          <a:p>
            <a:r>
              <a:rPr lang="en-US" sz="2800">
                <a:solidFill>
                  <a:srgbClr val="0070C0"/>
                </a:solidFill>
              </a:rPr>
              <a:t>Còn chúng tôi lúc nào cũng vui vì chúng tôi có nhiều bạn tốt.</a:t>
            </a:r>
          </a:p>
        </p:txBody>
      </p:sp>
      <p:cxnSp>
        <p:nvCxnSpPr>
          <p:cNvPr id="19" name="Straight Connector 18"/>
          <p:cNvCxnSpPr/>
          <p:nvPr/>
        </p:nvCxnSpPr>
        <p:spPr>
          <a:xfrm flipH="1">
            <a:off x="2526220" y="1532011"/>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39271" y="1532011"/>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34217" y="2796901"/>
            <a:ext cx="141256" cy="450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038935" y="3208444"/>
            <a:ext cx="205971" cy="486785"/>
            <a:chOff x="4036634" y="3613350"/>
            <a:chExt cx="189104" cy="296494"/>
          </a:xfrm>
        </p:grpSpPr>
        <p:cxnSp>
          <p:nvCxnSpPr>
            <p:cNvPr id="24" name="Straight Connector 2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8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52538" y="714375"/>
            <a:ext cx="663892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9703" y="3628578"/>
            <a:ext cx="4061637" cy="1015663"/>
          </a:xfrm>
          <a:prstGeom prst="rect">
            <a:avLst/>
          </a:prstGeom>
          <a:solidFill>
            <a:schemeClr val="bg1"/>
          </a:solidFill>
        </p:spPr>
        <p:txBody>
          <a:bodyPr wrap="square">
            <a:spAutoFit/>
          </a:bodyPr>
          <a:lstStyle/>
          <a:p>
            <a:r>
              <a:rPr lang="vi-VN" sz="2000" b="1">
                <a:solidFill>
                  <a:srgbClr val="002060"/>
                </a:solidFill>
              </a:rPr>
              <a:t>chưa hết buồn ngủ hoặc chưa tỉnh táo hơn sau khi vừa ngủ dậy </a:t>
            </a:r>
            <a:endParaRPr lang="en-US" sz="2000" b="1">
              <a:solidFill>
                <a:srgbClr val="002060"/>
              </a:solidFill>
            </a:endParaRPr>
          </a:p>
        </p:txBody>
      </p:sp>
    </p:spTree>
    <p:extLst>
      <p:ext uri="{BB962C8B-B14F-4D97-AF65-F5344CB8AC3E}">
        <p14:creationId xmlns:p14="http://schemas.microsoft.com/office/powerpoint/2010/main" val="220514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92607" y="460302"/>
            <a:ext cx="64484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2229" y="3364160"/>
            <a:ext cx="3416097" cy="830997"/>
          </a:xfrm>
          <a:prstGeom prst="rect">
            <a:avLst/>
          </a:prstGeom>
          <a:solidFill>
            <a:schemeClr val="bg1"/>
          </a:solidFill>
        </p:spPr>
        <p:txBody>
          <a:bodyPr wrap="square">
            <a:spAutoFit/>
          </a:bodyPr>
          <a:lstStyle/>
          <a:p>
            <a:r>
              <a:rPr lang="vi-VN" sz="2400" dirty="0" smtClean="0"/>
              <a:t>nói </a:t>
            </a:r>
            <a:r>
              <a:rPr lang="vi-VN" sz="2400" dirty="0"/>
              <a:t>bằng giọng khẩn khoản , </a:t>
            </a:r>
            <a:r>
              <a:rPr lang="en-US" sz="2400" dirty="0" smtClean="0"/>
              <a:t>c</a:t>
            </a:r>
            <a:r>
              <a:rPr lang="vi-VN" sz="2400" dirty="0" smtClean="0"/>
              <a:t>ầu </a:t>
            </a:r>
            <a:r>
              <a:rPr lang="vi-VN" sz="2400" dirty="0"/>
              <a:t>xin </a:t>
            </a:r>
            <a:endParaRPr lang="en-US" sz="2400" dirty="0"/>
          </a:p>
        </p:txBody>
      </p:sp>
    </p:spTree>
    <p:extLst>
      <p:ext uri="{BB962C8B-B14F-4D97-AF65-F5344CB8AC3E}">
        <p14:creationId xmlns:p14="http://schemas.microsoft.com/office/powerpoint/2010/main" val="2300091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33450" y="704850"/>
            <a:ext cx="72771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3450" y="4438650"/>
            <a:ext cx="7249100" cy="461665"/>
          </a:xfrm>
          <a:prstGeom prst="rect">
            <a:avLst/>
          </a:prstGeom>
        </p:spPr>
        <p:txBody>
          <a:bodyPr wrap="none">
            <a:spAutoFit/>
          </a:bodyPr>
          <a:lstStyle/>
          <a:p>
            <a:r>
              <a:rPr lang="vi-VN" sz="2400"/>
              <a:t>nhảy bằng động tác rất nhanh lên một vị trí cao hơn</a:t>
            </a:r>
            <a:endParaRPr lang="en-US" sz="2400"/>
          </a:p>
        </p:txBody>
      </p:sp>
    </p:spTree>
    <p:extLst>
      <p:ext uri="{BB962C8B-B14F-4D97-AF65-F5344CB8AC3E}">
        <p14:creationId xmlns:p14="http://schemas.microsoft.com/office/powerpoint/2010/main" val="650243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15078" y="292174"/>
            <a:ext cx="6884913" cy="367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15079" y="3023918"/>
            <a:ext cx="3748308" cy="830997"/>
          </a:xfrm>
          <a:prstGeom prst="rect">
            <a:avLst/>
          </a:prstGeom>
          <a:solidFill>
            <a:schemeClr val="bg1"/>
          </a:solidFill>
        </p:spPr>
        <p:txBody>
          <a:bodyPr wrap="square">
            <a:spAutoFit/>
          </a:bodyPr>
          <a:lstStyle/>
          <a:p>
            <a:r>
              <a:rPr lang="vi-VN" sz="2400"/>
              <a:t>gây chuyện </a:t>
            </a:r>
            <a:r>
              <a:rPr lang="vi-VN" sz="2400" smtClean="0"/>
              <a:t>c</a:t>
            </a:r>
            <a:r>
              <a:rPr lang="en-US" sz="2400"/>
              <a:t>ã</a:t>
            </a:r>
            <a:r>
              <a:rPr lang="vi-VN" sz="2400" smtClean="0"/>
              <a:t>i </a:t>
            </a:r>
            <a:r>
              <a:rPr lang="vi-VN" sz="2400"/>
              <a:t>cọ , xô xát với thái độ hung hãn </a:t>
            </a:r>
            <a:endParaRPr lang="en-US" sz="2400"/>
          </a:p>
        </p:txBody>
      </p:sp>
    </p:spTree>
    <p:extLst>
      <p:ext uri="{BB962C8B-B14F-4D97-AF65-F5344CB8AC3E}">
        <p14:creationId xmlns:p14="http://schemas.microsoft.com/office/powerpoint/2010/main" val="1453790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smtClean="0">
                <a:solidFill>
                  <a:srgbClr val="FF0000"/>
                </a:solidFill>
              </a:rPr>
              <a:t>Câu hỏi của sói</a:t>
            </a:r>
            <a:endParaRPr lang="en-US" sz="2800">
              <a:solidFill>
                <a:srgbClr val="FF0000"/>
              </a:solidFill>
            </a:endParaRP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a:t>
            </a:r>
            <a:r>
              <a:rPr lang="en-US" sz="2100" smtClean="0"/>
              <a:t>   Một chú sóc đang chuyền trên cành cây bỗng trượt chân, rơi trúng đầu lão sói đang ngái ngủ. Sói chồm dậy, túm lấy sóc. Sóc van nài :</a:t>
            </a:r>
          </a:p>
          <a:p>
            <a:pPr lvl="1" algn="just"/>
            <a:r>
              <a:rPr lang="en-US" sz="2100" i="1"/>
              <a:t> </a:t>
            </a:r>
            <a:r>
              <a:rPr lang="en-US" sz="2100" i="1" smtClean="0"/>
              <a:t>   </a:t>
            </a:r>
            <a:r>
              <a:rPr lang="en-US" sz="2100" smtClean="0"/>
              <a:t>- Xin hãy thả tôi ra!</a:t>
            </a:r>
          </a:p>
          <a:p>
            <a:pPr lvl="1" algn="just"/>
            <a:r>
              <a:rPr lang="en-US" sz="2100"/>
              <a:t> </a:t>
            </a:r>
            <a:r>
              <a:rPr lang="en-US" sz="2100" smtClean="0"/>
              <a:t>   Sói nói :</a:t>
            </a:r>
          </a:p>
          <a:p>
            <a:pPr lvl="1" algn="just"/>
            <a:r>
              <a:rPr lang="en-US" sz="2100" smtClean="0"/>
              <a:t>    - Được, ta sẽ thả, những ngươi hãy nói cho ta biết : Vì sao các ngươi cứ nhảy nhót vui đùa suốt ngày, còn ta lúc nào cũng thấy buồn bực ?</a:t>
            </a:r>
          </a:p>
          <a:p>
            <a:pPr lvl="1" algn="just"/>
            <a:r>
              <a:rPr lang="en-US" sz="2100"/>
              <a:t> </a:t>
            </a:r>
            <a:r>
              <a:rPr lang="en-US" sz="2100" smtClean="0"/>
              <a:t>   Sóc bảo </a:t>
            </a:r>
            <a:r>
              <a:rPr lang="en-US" sz="2100"/>
              <a:t>:</a:t>
            </a:r>
          </a:p>
          <a:p>
            <a:pPr lvl="1" algn="just"/>
            <a:r>
              <a:rPr lang="en-US" sz="2100" smtClean="0"/>
              <a:t>     - Thả tôi ra, rồi tôi sẽ nói.</a:t>
            </a:r>
          </a:p>
          <a:p>
            <a:pPr lvl="1" algn="just"/>
            <a:r>
              <a:rPr lang="en-US" sz="2100"/>
              <a:t> </a:t>
            </a:r>
            <a:r>
              <a:rPr lang="en-US" sz="2100" smtClean="0"/>
              <a:t>   Sói thả sóc ra. Sóc nhảy tót lên cây cao, rồi đáp vọng xuống :</a:t>
            </a:r>
            <a:endParaRPr lang="en-US" sz="2100"/>
          </a:p>
          <a:p>
            <a:pPr lvl="1" algn="just"/>
            <a:r>
              <a:rPr lang="en-US" sz="2100" smtClean="0"/>
              <a:t>    - Mỗi khi nhìn thấy anh, chúng tôi đều bỏ chạy vì anh hay gây gổ. Anh hay buồn bực vì anh không có bạn bè. Còn chúng tôi lúc nào cũng vui vì chúng tôi có nhiều bạn tốt.</a:t>
            </a:r>
          </a:p>
          <a:p>
            <a:pPr lvl="1" algn="r"/>
            <a:r>
              <a:rPr lang="en-US" sz="2100" smtClean="0"/>
              <a:t>( Theo </a:t>
            </a:r>
            <a:r>
              <a:rPr lang="en-US" sz="2100" i="1" smtClean="0"/>
              <a:t>truyện cổ Grim</a:t>
            </a:r>
            <a:r>
              <a:rPr lang="en-US" sz="2100" smtClean="0"/>
              <a:t>)</a:t>
            </a:r>
          </a:p>
          <a:p>
            <a:pPr lvl="1" algn="just"/>
            <a:endParaRPr lang="en-US" sz="2100" smtClean="0"/>
          </a:p>
        </p:txBody>
      </p:sp>
      <p:grpSp>
        <p:nvGrpSpPr>
          <p:cNvPr id="7" name="Group 6"/>
          <p:cNvGrpSpPr/>
          <p:nvPr/>
        </p:nvGrpSpPr>
        <p:grpSpPr>
          <a:xfrm>
            <a:off x="3730852" y="2946231"/>
            <a:ext cx="205971" cy="377275"/>
            <a:chOff x="4036634" y="3613350"/>
            <a:chExt cx="189104" cy="296494"/>
          </a:xfrm>
        </p:grpSpPr>
        <p:cxnSp>
          <p:nvCxnSpPr>
            <p:cNvPr id="8" name="Straight Connector 7"/>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5116" y="427239"/>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1</a:t>
            </a:r>
            <a:endParaRPr lang="en-US" sz="2400" b="1"/>
          </a:p>
        </p:txBody>
      </p:sp>
      <p:sp>
        <p:nvSpPr>
          <p:cNvPr id="12" name="Oval 11"/>
          <p:cNvSpPr/>
          <p:nvPr/>
        </p:nvSpPr>
        <p:spPr>
          <a:xfrm>
            <a:off x="285116" y="3323505"/>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2</a:t>
            </a:r>
            <a:endParaRPr lang="en-US" sz="2400" b="1"/>
          </a:p>
        </p:txBody>
      </p:sp>
      <p:grpSp>
        <p:nvGrpSpPr>
          <p:cNvPr id="13" name="Group 12"/>
          <p:cNvGrpSpPr/>
          <p:nvPr/>
        </p:nvGrpSpPr>
        <p:grpSpPr>
          <a:xfrm>
            <a:off x="4868536" y="4254035"/>
            <a:ext cx="205971" cy="377275"/>
            <a:chOff x="4036634" y="3613350"/>
            <a:chExt cx="189104" cy="296494"/>
          </a:xfrm>
        </p:grpSpPr>
        <p:cxnSp>
          <p:nvCxnSpPr>
            <p:cNvPr id="14" name="Straight Connector 1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0" y="0"/>
            <a:ext cx="3044423" cy="461665"/>
          </a:xfrm>
          <a:prstGeom prst="rect">
            <a:avLst/>
          </a:prstGeom>
          <a:solidFill>
            <a:srgbClr val="FFD1FF"/>
          </a:solidFill>
        </p:spPr>
        <p:txBody>
          <a:bodyPr wrap="none" rtlCol="0">
            <a:spAutoFit/>
          </a:bodyPr>
          <a:lstStyle/>
          <a:p>
            <a:r>
              <a:rPr lang="en-US" sz="2400" smtClean="0"/>
              <a:t>Đọc đoạn theo nhóm</a:t>
            </a:r>
            <a:endParaRPr lang="en-US" sz="2400"/>
          </a:p>
        </p:txBody>
      </p:sp>
    </p:spTree>
    <p:extLst>
      <p:ext uri="{BB962C8B-B14F-4D97-AF65-F5344CB8AC3E}">
        <p14:creationId xmlns:p14="http://schemas.microsoft.com/office/powerpoint/2010/main" val="2287707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smtClean="0">
                <a:solidFill>
                  <a:srgbClr val="FF0000"/>
                </a:solidFill>
              </a:rPr>
              <a:t>Câu hỏi của sói</a:t>
            </a:r>
            <a:endParaRPr lang="en-US" sz="2800">
              <a:solidFill>
                <a:srgbClr val="FF0000"/>
              </a:solidFill>
            </a:endParaRP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a:t>
            </a:r>
            <a:r>
              <a:rPr lang="en-US" sz="2100" smtClean="0"/>
              <a:t>   Một chú sóc đang chuyền trên cành cây bỗng trượt chân, rơi trúng đầu lão sói đang ngái ngủ. Sói chồm dậy, túm lấy sóc. Sóc van nài :</a:t>
            </a:r>
          </a:p>
          <a:p>
            <a:pPr lvl="1" algn="just"/>
            <a:r>
              <a:rPr lang="en-US" sz="2100" i="1"/>
              <a:t> </a:t>
            </a:r>
            <a:r>
              <a:rPr lang="en-US" sz="2100" i="1" smtClean="0"/>
              <a:t>   </a:t>
            </a:r>
            <a:r>
              <a:rPr lang="en-US" sz="2100" smtClean="0"/>
              <a:t>- Xin hãy thả tôi ra!</a:t>
            </a:r>
          </a:p>
          <a:p>
            <a:pPr lvl="1" algn="just"/>
            <a:r>
              <a:rPr lang="en-US" sz="2100"/>
              <a:t> </a:t>
            </a:r>
            <a:r>
              <a:rPr lang="en-US" sz="2100" smtClean="0"/>
              <a:t>   Sói nói :</a:t>
            </a:r>
          </a:p>
          <a:p>
            <a:pPr lvl="1" algn="just"/>
            <a:r>
              <a:rPr lang="en-US" sz="2100" smtClean="0"/>
              <a:t>    - Được, ta sẽ thả, những ngươi hãy nói cho ta biết : Vì sao các ngươi cứ nhảy nhót vui đùa suốt ngày, còn ta lúc nào cũng thấy buồn bực ?</a:t>
            </a:r>
          </a:p>
          <a:p>
            <a:pPr lvl="1" algn="just"/>
            <a:r>
              <a:rPr lang="en-US" sz="2100"/>
              <a:t> </a:t>
            </a:r>
            <a:r>
              <a:rPr lang="en-US" sz="2100" smtClean="0"/>
              <a:t>   Sóc bảo </a:t>
            </a:r>
            <a:r>
              <a:rPr lang="en-US" sz="2100"/>
              <a:t>:</a:t>
            </a:r>
          </a:p>
          <a:p>
            <a:pPr lvl="1" algn="just"/>
            <a:r>
              <a:rPr lang="en-US" sz="2100" smtClean="0"/>
              <a:t>     - Thả tôi ra, rồi tôi sẽ nói.</a:t>
            </a:r>
          </a:p>
          <a:p>
            <a:pPr lvl="1" algn="just"/>
            <a:r>
              <a:rPr lang="en-US" sz="2100"/>
              <a:t> </a:t>
            </a:r>
            <a:r>
              <a:rPr lang="en-US" sz="2100" smtClean="0"/>
              <a:t>   Sói thả sóc ra. Sóc nhảy tót lên cây cao, rồi đáp vọng xuống :</a:t>
            </a:r>
            <a:endParaRPr lang="en-US" sz="2100"/>
          </a:p>
          <a:p>
            <a:pPr lvl="1" algn="just"/>
            <a:r>
              <a:rPr lang="en-US" sz="2100" smtClean="0"/>
              <a:t>    - Mỗi khi nhìn thấy anh, chúng tôi đều bỏ chạy vì anh hay gây gổ. Anh hay buồn bực vì anh không có bạn bè. Còn chúng tôi lúc nào cũng vui vì chúng tôi có nhiều bạn tốt.</a:t>
            </a:r>
          </a:p>
          <a:p>
            <a:pPr lvl="1" algn="r"/>
            <a:r>
              <a:rPr lang="en-US" sz="2100" smtClean="0"/>
              <a:t>( Theo </a:t>
            </a:r>
            <a:r>
              <a:rPr lang="en-US" sz="2100" i="1" smtClean="0"/>
              <a:t>truyện cổ Grim</a:t>
            </a:r>
            <a:r>
              <a:rPr lang="en-US" sz="2100" smtClean="0"/>
              <a:t>)</a:t>
            </a:r>
          </a:p>
          <a:p>
            <a:pPr lvl="1" algn="just"/>
            <a:endParaRPr lang="en-US" sz="2100" smtClean="0"/>
          </a:p>
        </p:txBody>
      </p:sp>
      <p:grpSp>
        <p:nvGrpSpPr>
          <p:cNvPr id="7" name="Group 6"/>
          <p:cNvGrpSpPr/>
          <p:nvPr/>
        </p:nvGrpSpPr>
        <p:grpSpPr>
          <a:xfrm>
            <a:off x="3730852" y="2946231"/>
            <a:ext cx="205971" cy="377275"/>
            <a:chOff x="4036634" y="3613350"/>
            <a:chExt cx="189104" cy="296494"/>
          </a:xfrm>
        </p:grpSpPr>
        <p:cxnSp>
          <p:nvCxnSpPr>
            <p:cNvPr id="8" name="Straight Connector 7"/>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5116" y="427239"/>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1</a:t>
            </a:r>
            <a:endParaRPr lang="en-US" sz="2400" b="1"/>
          </a:p>
        </p:txBody>
      </p:sp>
      <p:sp>
        <p:nvSpPr>
          <p:cNvPr id="12" name="Oval 11"/>
          <p:cNvSpPr/>
          <p:nvPr/>
        </p:nvSpPr>
        <p:spPr>
          <a:xfrm>
            <a:off x="285116" y="3323505"/>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2</a:t>
            </a:r>
            <a:endParaRPr lang="en-US" sz="2400" b="1"/>
          </a:p>
        </p:txBody>
      </p:sp>
      <p:grpSp>
        <p:nvGrpSpPr>
          <p:cNvPr id="13" name="Group 12"/>
          <p:cNvGrpSpPr/>
          <p:nvPr/>
        </p:nvGrpSpPr>
        <p:grpSpPr>
          <a:xfrm>
            <a:off x="4868536" y="4254035"/>
            <a:ext cx="205971" cy="377275"/>
            <a:chOff x="4036634" y="3613350"/>
            <a:chExt cx="189104" cy="296494"/>
          </a:xfrm>
        </p:grpSpPr>
        <p:cxnSp>
          <p:nvCxnSpPr>
            <p:cNvPr id="14" name="Straight Connector 1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0" y="-34426"/>
            <a:ext cx="2940228" cy="461665"/>
          </a:xfrm>
          <a:prstGeom prst="rect">
            <a:avLst/>
          </a:prstGeom>
          <a:solidFill>
            <a:srgbClr val="FFD1FF"/>
          </a:solidFill>
        </p:spPr>
        <p:txBody>
          <a:bodyPr wrap="none" rtlCol="0">
            <a:spAutoFit/>
          </a:bodyPr>
          <a:lstStyle/>
          <a:p>
            <a:r>
              <a:rPr lang="en-US" sz="2400" smtClean="0">
                <a:solidFill>
                  <a:schemeClr val="tx1"/>
                </a:solidFill>
              </a:rPr>
              <a:t>Đọc toàn bài CN/ĐT</a:t>
            </a:r>
            <a:endParaRPr lang="en-US" sz="2400">
              <a:solidFill>
                <a:schemeClr val="tx1"/>
              </a:solidFill>
            </a:endParaRPr>
          </a:p>
        </p:txBody>
      </p:sp>
    </p:spTree>
    <p:extLst>
      <p:ext uri="{BB962C8B-B14F-4D97-AF65-F5344CB8AC3E}">
        <p14:creationId xmlns:p14="http://schemas.microsoft.com/office/powerpoint/2010/main" val="215604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Tiết 2</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Arial" pitchFamily="34" charset="0"/>
                <a:cs typeface="Arial" pitchFamily="34" charset="0"/>
              </a:rPr>
              <a:t>3</a:t>
            </a: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100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smtClean="0"/>
              <a:t>Đọc đoạn 1</a:t>
            </a:r>
            <a:endParaRPr lang="en-US" sz="1800"/>
          </a:p>
        </p:txBody>
      </p:sp>
      <p:sp>
        <p:nvSpPr>
          <p:cNvPr id="7" name="Rectangle 6"/>
          <p:cNvSpPr/>
          <p:nvPr/>
        </p:nvSpPr>
        <p:spPr>
          <a:xfrm>
            <a:off x="517483" y="800757"/>
            <a:ext cx="8061274" cy="3816429"/>
          </a:xfrm>
          <a:prstGeom prst="rect">
            <a:avLst/>
          </a:prstGeom>
          <a:solidFill>
            <a:srgbClr val="FEE7EF"/>
          </a:solidFill>
        </p:spPr>
        <p:txBody>
          <a:bodyPr wrap="square">
            <a:spAutoFit/>
          </a:bodyPr>
          <a:lstStyle/>
          <a:p>
            <a:pPr lvl="1" algn="just"/>
            <a:r>
              <a:rPr lang="en-US" sz="2600" smtClean="0"/>
              <a:t>       </a:t>
            </a:r>
            <a:r>
              <a:rPr lang="en-US" sz="2400"/>
              <a:t>Một chú sóc đang chuyền trên cành cây bỗng trượt chân, rơi trúng đầu lão sói đang ngái ngủ. Sói chồm dậy, túm lấy sóc. Sóc van nài :</a:t>
            </a:r>
          </a:p>
          <a:p>
            <a:pPr lvl="1" algn="just"/>
            <a:r>
              <a:rPr lang="en-US" sz="2400" i="1"/>
              <a:t>    </a:t>
            </a:r>
            <a:r>
              <a:rPr lang="en-US" sz="2400"/>
              <a:t>- Xin hãy thả tôi ra!</a:t>
            </a:r>
          </a:p>
          <a:p>
            <a:pPr lvl="1" algn="just"/>
            <a:r>
              <a:rPr lang="en-US" sz="2400"/>
              <a:t>    Sói nói :</a:t>
            </a:r>
          </a:p>
          <a:p>
            <a:pPr lvl="1" algn="just"/>
            <a:r>
              <a:rPr lang="en-US" sz="2400"/>
              <a:t>    - Được, ta sẽ thả, những ngươi hãy nói cho ta biết : Vì sao các ngươi cứ nhảy nhót vui đùa suốt ngày, còn ta lúc nào cũng thấy buồn bực ?</a:t>
            </a:r>
          </a:p>
          <a:p>
            <a:pPr lvl="1" algn="just"/>
            <a:r>
              <a:rPr lang="en-US" sz="2400"/>
              <a:t>    Sóc bảo :</a:t>
            </a:r>
          </a:p>
          <a:p>
            <a:pPr lvl="1" algn="just"/>
            <a:r>
              <a:rPr lang="en-US" sz="2400"/>
              <a:t>     - Thả tôi ra, rồi tôi sẽ nói.</a:t>
            </a:r>
          </a:p>
        </p:txBody>
      </p:sp>
      <p:sp>
        <p:nvSpPr>
          <p:cNvPr id="6" name="Rectangle 5"/>
          <p:cNvSpPr/>
          <p:nvPr/>
        </p:nvSpPr>
        <p:spPr>
          <a:xfrm>
            <a:off x="672393" y="4543954"/>
            <a:ext cx="8056932" cy="461665"/>
          </a:xfrm>
          <a:prstGeom prst="rect">
            <a:avLst/>
          </a:prstGeom>
          <a:solidFill>
            <a:schemeClr val="bg1"/>
          </a:solidFill>
        </p:spPr>
        <p:txBody>
          <a:bodyPr wrap="square">
            <a:spAutoFit/>
          </a:bodyPr>
          <a:lstStyle/>
          <a:p>
            <a:r>
              <a:rPr lang="vi-VN" sz="2400">
                <a:solidFill>
                  <a:srgbClr val="0070C0"/>
                </a:solidFill>
              </a:rPr>
              <a:t>a . Chuyện gì xảy ra </a:t>
            </a:r>
            <a:r>
              <a:rPr lang="vi-VN" sz="2400" smtClean="0">
                <a:solidFill>
                  <a:srgbClr val="0070C0"/>
                </a:solidFill>
              </a:rPr>
              <a:t>kh</a:t>
            </a:r>
            <a:r>
              <a:rPr lang="en-US" sz="2400" smtClean="0">
                <a:solidFill>
                  <a:srgbClr val="0070C0"/>
                </a:solidFill>
              </a:rPr>
              <a:t>i</a:t>
            </a:r>
            <a:r>
              <a:rPr lang="vi-VN" sz="2400" smtClean="0">
                <a:solidFill>
                  <a:srgbClr val="0070C0"/>
                </a:solidFill>
              </a:rPr>
              <a:t> </a:t>
            </a:r>
            <a:r>
              <a:rPr lang="vi-VN" sz="2400">
                <a:solidFill>
                  <a:srgbClr val="0070C0"/>
                </a:solidFill>
              </a:rPr>
              <a:t>sóc đang </a:t>
            </a:r>
            <a:r>
              <a:rPr lang="vi-VN" sz="2400" smtClean="0">
                <a:solidFill>
                  <a:srgbClr val="0070C0"/>
                </a:solidFill>
              </a:rPr>
              <a:t>chuy</a:t>
            </a:r>
            <a:r>
              <a:rPr lang="en-US" sz="2400" smtClean="0">
                <a:solidFill>
                  <a:srgbClr val="0070C0"/>
                </a:solidFill>
              </a:rPr>
              <a:t>ề</a:t>
            </a:r>
            <a:r>
              <a:rPr lang="vi-VN" sz="2400" smtClean="0">
                <a:solidFill>
                  <a:srgbClr val="0070C0"/>
                </a:solidFill>
              </a:rPr>
              <a:t>n </a:t>
            </a:r>
            <a:r>
              <a:rPr lang="vi-VN" sz="2400">
                <a:solidFill>
                  <a:srgbClr val="0070C0"/>
                </a:solidFill>
              </a:rPr>
              <a:t>trên cảnh cây ? </a:t>
            </a:r>
            <a:endParaRPr lang="en-US" sz="2400">
              <a:solidFill>
                <a:srgbClr val="0070C0"/>
              </a:solidFill>
            </a:endParaRPr>
          </a:p>
        </p:txBody>
      </p:sp>
      <p:cxnSp>
        <p:nvCxnSpPr>
          <p:cNvPr id="11" name="Straight Connector 10"/>
          <p:cNvCxnSpPr/>
          <p:nvPr/>
        </p:nvCxnSpPr>
        <p:spPr>
          <a:xfrm>
            <a:off x="1315904" y="1249043"/>
            <a:ext cx="71369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cxnSp>
        <p:nvCxnSpPr>
          <p:cNvPr id="9" name="Straight Connector 8"/>
          <p:cNvCxnSpPr/>
          <p:nvPr/>
        </p:nvCxnSpPr>
        <p:spPr>
          <a:xfrm>
            <a:off x="672393" y="1621182"/>
            <a:ext cx="5653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smtClean="0"/>
              <a:t>Đọc đoạn 1</a:t>
            </a:r>
            <a:endParaRPr lang="en-US" sz="1800"/>
          </a:p>
        </p:txBody>
      </p:sp>
      <p:sp>
        <p:nvSpPr>
          <p:cNvPr id="7" name="Rectangle 6"/>
          <p:cNvSpPr/>
          <p:nvPr/>
        </p:nvSpPr>
        <p:spPr>
          <a:xfrm>
            <a:off x="517483" y="800757"/>
            <a:ext cx="8061274" cy="3816429"/>
          </a:xfrm>
          <a:prstGeom prst="rect">
            <a:avLst/>
          </a:prstGeom>
          <a:solidFill>
            <a:srgbClr val="FEE7EF"/>
          </a:solidFill>
        </p:spPr>
        <p:txBody>
          <a:bodyPr wrap="square">
            <a:spAutoFit/>
          </a:bodyPr>
          <a:lstStyle/>
          <a:p>
            <a:pPr lvl="1" algn="just"/>
            <a:r>
              <a:rPr lang="en-US" sz="2600" smtClean="0"/>
              <a:t>       </a:t>
            </a:r>
            <a:r>
              <a:rPr lang="en-US" sz="2400"/>
              <a:t>Một chú sóc đang chuyền trên cành cây bỗng trượt chân, rơi trúng đầu lão sói đang ngái ngủ. Sói chồm dậy, túm lấy sóc. Sóc van nài :</a:t>
            </a:r>
          </a:p>
          <a:p>
            <a:pPr lvl="1" algn="just"/>
            <a:r>
              <a:rPr lang="en-US" sz="2400" i="1"/>
              <a:t>    </a:t>
            </a:r>
            <a:r>
              <a:rPr lang="en-US" sz="2400"/>
              <a:t>- Xin hãy thả tôi ra!</a:t>
            </a:r>
          </a:p>
          <a:p>
            <a:pPr lvl="1" algn="just"/>
            <a:r>
              <a:rPr lang="en-US" sz="2400"/>
              <a:t>    Sói nói :</a:t>
            </a:r>
          </a:p>
          <a:p>
            <a:pPr lvl="1" algn="just"/>
            <a:r>
              <a:rPr lang="en-US" sz="2400"/>
              <a:t>    - Được, ta sẽ thả, những ngươi hãy nói cho ta biết : Vì sao các ngươi cứ nhảy nhót vui đùa suốt ngày, còn ta lúc nào cũng thấy buồn bực ?</a:t>
            </a:r>
          </a:p>
          <a:p>
            <a:pPr lvl="1" algn="just"/>
            <a:r>
              <a:rPr lang="en-US" sz="2400"/>
              <a:t>    Sóc bảo :</a:t>
            </a:r>
          </a:p>
          <a:p>
            <a:pPr lvl="1" algn="just"/>
            <a:r>
              <a:rPr lang="en-US" sz="2400"/>
              <a:t>     - Thả tôi ra, rồi tôi sẽ nói.</a:t>
            </a:r>
          </a:p>
        </p:txBody>
      </p:sp>
      <p:sp>
        <p:nvSpPr>
          <p:cNvPr id="6" name="Rectangle 5"/>
          <p:cNvSpPr/>
          <p:nvPr/>
        </p:nvSpPr>
        <p:spPr>
          <a:xfrm>
            <a:off x="1969565" y="4537173"/>
            <a:ext cx="4622622" cy="461665"/>
          </a:xfrm>
          <a:prstGeom prst="rect">
            <a:avLst/>
          </a:prstGeom>
          <a:solidFill>
            <a:schemeClr val="bg1"/>
          </a:solidFill>
        </p:spPr>
        <p:txBody>
          <a:bodyPr wrap="square">
            <a:spAutoFit/>
          </a:bodyPr>
          <a:lstStyle/>
          <a:p>
            <a:r>
              <a:rPr lang="en-US" sz="2400" smtClean="0">
                <a:solidFill>
                  <a:srgbClr val="0070C0"/>
                </a:solidFill>
              </a:rPr>
              <a:t>Với tình huống ấy , sóc làm gì ?</a:t>
            </a:r>
            <a:endParaRPr lang="en-US" sz="2400">
              <a:solidFill>
                <a:srgbClr val="0070C0"/>
              </a:solidFill>
            </a:endParaRP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cxnSp>
        <p:nvCxnSpPr>
          <p:cNvPr id="12" name="Straight Connector 11"/>
          <p:cNvCxnSpPr/>
          <p:nvPr/>
        </p:nvCxnSpPr>
        <p:spPr>
          <a:xfrm>
            <a:off x="2347884" y="1993321"/>
            <a:ext cx="17373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1799" y="2344196"/>
            <a:ext cx="27676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05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Arial" pitchFamily="34" charset="0"/>
                <a:cs typeface="Arial" pitchFamily="34" charset="0"/>
              </a:rPr>
              <a:t>1</a:t>
            </a: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475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smtClean="0"/>
              <a:t>Đọc đoạn 1</a:t>
            </a:r>
            <a:endParaRPr lang="en-US" sz="1800"/>
          </a:p>
        </p:txBody>
      </p:sp>
      <p:sp>
        <p:nvSpPr>
          <p:cNvPr id="7" name="Rectangle 6"/>
          <p:cNvSpPr/>
          <p:nvPr/>
        </p:nvSpPr>
        <p:spPr>
          <a:xfrm>
            <a:off x="517483" y="800757"/>
            <a:ext cx="8061274" cy="3816429"/>
          </a:xfrm>
          <a:prstGeom prst="rect">
            <a:avLst/>
          </a:prstGeom>
          <a:solidFill>
            <a:srgbClr val="FEE7EF"/>
          </a:solidFill>
        </p:spPr>
        <p:txBody>
          <a:bodyPr wrap="square">
            <a:spAutoFit/>
          </a:bodyPr>
          <a:lstStyle/>
          <a:p>
            <a:pPr lvl="1" algn="just"/>
            <a:r>
              <a:rPr lang="en-US" sz="2600" smtClean="0"/>
              <a:t>       </a:t>
            </a:r>
            <a:r>
              <a:rPr lang="en-US" sz="2400"/>
              <a:t>Một chú sóc đang chuyền trên cành cây bỗng trượt chân, rơi trúng đầu lão sói đang ngái ngủ. Sói chồm dậy, túm lấy sóc. Sóc van nài :</a:t>
            </a:r>
          </a:p>
          <a:p>
            <a:pPr lvl="1" algn="just"/>
            <a:r>
              <a:rPr lang="en-US" sz="2400" i="1"/>
              <a:t>    </a:t>
            </a:r>
            <a:r>
              <a:rPr lang="en-US" sz="2400"/>
              <a:t>- Xin hãy thả tôi ra!</a:t>
            </a:r>
          </a:p>
          <a:p>
            <a:pPr lvl="1" algn="just"/>
            <a:r>
              <a:rPr lang="en-US" sz="2400"/>
              <a:t>    Sói nói :</a:t>
            </a:r>
          </a:p>
          <a:p>
            <a:pPr lvl="1" algn="just"/>
            <a:r>
              <a:rPr lang="en-US" sz="2400"/>
              <a:t>    - Được, ta sẽ thả, những ngươi hãy nói cho ta biết : Vì sao các ngươi cứ nhảy nhót vui đùa suốt ngày, còn ta lúc nào cũng thấy buồn bực ?</a:t>
            </a:r>
          </a:p>
          <a:p>
            <a:pPr lvl="1" algn="just"/>
            <a:r>
              <a:rPr lang="en-US" sz="2400"/>
              <a:t>    Sóc bảo :</a:t>
            </a:r>
          </a:p>
          <a:p>
            <a:pPr lvl="1" algn="just"/>
            <a:r>
              <a:rPr lang="en-US" sz="2400"/>
              <a:t>     - Thả tôi ra, rồi tôi sẽ nói.</a:t>
            </a:r>
          </a:p>
        </p:txBody>
      </p:sp>
      <p:sp>
        <p:nvSpPr>
          <p:cNvPr id="6" name="Rectangle 5"/>
          <p:cNvSpPr/>
          <p:nvPr/>
        </p:nvSpPr>
        <p:spPr>
          <a:xfrm>
            <a:off x="1969565" y="4537173"/>
            <a:ext cx="4069728" cy="461665"/>
          </a:xfrm>
          <a:prstGeom prst="rect">
            <a:avLst/>
          </a:prstGeom>
          <a:solidFill>
            <a:schemeClr val="bg1"/>
          </a:solidFill>
        </p:spPr>
        <p:txBody>
          <a:bodyPr wrap="square">
            <a:spAutoFit/>
          </a:bodyPr>
          <a:lstStyle/>
          <a:p>
            <a:r>
              <a:rPr lang="en-US" sz="2400" smtClean="0">
                <a:solidFill>
                  <a:srgbClr val="0070C0"/>
                </a:solidFill>
              </a:rPr>
              <a:t>b. </a:t>
            </a:r>
            <a:r>
              <a:rPr lang="vi-VN" sz="2400" smtClean="0">
                <a:solidFill>
                  <a:srgbClr val="0070C0"/>
                </a:solidFill>
              </a:rPr>
              <a:t>Sói </a:t>
            </a:r>
            <a:r>
              <a:rPr lang="vi-VN" sz="2400">
                <a:solidFill>
                  <a:srgbClr val="0070C0"/>
                </a:solidFill>
              </a:rPr>
              <a:t>hỏi sóc điều gì ?</a:t>
            </a:r>
            <a:endParaRPr lang="en-US" sz="2400">
              <a:solidFill>
                <a:srgbClr val="0070C0"/>
              </a:solidFill>
            </a:endParaRP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cxnSp>
        <p:nvCxnSpPr>
          <p:cNvPr id="9" name="Straight Connector 8"/>
          <p:cNvCxnSpPr/>
          <p:nvPr/>
        </p:nvCxnSpPr>
        <p:spPr>
          <a:xfrm>
            <a:off x="672393" y="3449982"/>
            <a:ext cx="77592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38214" y="3109740"/>
            <a:ext cx="5405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9717" y="3854019"/>
            <a:ext cx="3474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9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smtClean="0"/>
              <a:t>Đọc đoạn 2</a:t>
            </a:r>
            <a:endParaRPr lang="en-US" sz="1800"/>
          </a:p>
        </p:txBody>
      </p:sp>
      <p:sp>
        <p:nvSpPr>
          <p:cNvPr id="7" name="Rectangle 6"/>
          <p:cNvSpPr/>
          <p:nvPr/>
        </p:nvSpPr>
        <p:spPr>
          <a:xfrm>
            <a:off x="517483" y="800757"/>
            <a:ext cx="8061274" cy="2677656"/>
          </a:xfrm>
          <a:prstGeom prst="rect">
            <a:avLst/>
          </a:prstGeom>
          <a:solidFill>
            <a:srgbClr val="FEE7EF"/>
          </a:solidFill>
        </p:spPr>
        <p:txBody>
          <a:bodyPr wrap="square">
            <a:spAutoFit/>
          </a:bodyPr>
          <a:lstStyle/>
          <a:p>
            <a:pPr lvl="1" algn="just"/>
            <a:r>
              <a:rPr lang="en-US" sz="2800"/>
              <a:t>Sói thả sóc ra. Sóc nhảy tót lên cây cao, rồi đáp vọng xuống :</a:t>
            </a:r>
          </a:p>
          <a:p>
            <a:pPr lvl="1" algn="just"/>
            <a:r>
              <a:rPr lang="en-US" sz="2800"/>
              <a:t>    - Mỗi khi nhìn thấy anh, chúng tôi đều bỏ chạy vì anh hay gây gổ. Anh hay buồn bực vì anh không có bạn bè. Còn chúng tôi lúc nào cũng vui vì chúng tôi có nhiều bạn tốt.</a:t>
            </a:r>
          </a:p>
        </p:txBody>
      </p:sp>
      <p:sp>
        <p:nvSpPr>
          <p:cNvPr id="6" name="Rectangle 5"/>
          <p:cNvSpPr/>
          <p:nvPr/>
        </p:nvSpPr>
        <p:spPr>
          <a:xfrm>
            <a:off x="1392866" y="3623186"/>
            <a:ext cx="7102548" cy="461665"/>
          </a:xfrm>
          <a:prstGeom prst="rect">
            <a:avLst/>
          </a:prstGeom>
          <a:solidFill>
            <a:schemeClr val="bg1"/>
          </a:solidFill>
        </p:spPr>
        <p:txBody>
          <a:bodyPr wrap="square">
            <a:spAutoFit/>
          </a:bodyPr>
          <a:lstStyle/>
          <a:p>
            <a:r>
              <a:rPr lang="en-US" sz="2400" smtClean="0">
                <a:solidFill>
                  <a:srgbClr val="0070C0"/>
                </a:solidFill>
              </a:rPr>
              <a:t>c. </a:t>
            </a:r>
            <a:r>
              <a:rPr lang="vi-VN" sz="2400" smtClean="0">
                <a:solidFill>
                  <a:srgbClr val="0070C0"/>
                </a:solidFill>
              </a:rPr>
              <a:t>Vì </a:t>
            </a:r>
            <a:r>
              <a:rPr lang="vi-VN" sz="2400">
                <a:solidFill>
                  <a:srgbClr val="0070C0"/>
                </a:solidFill>
              </a:rPr>
              <a:t>sao </a:t>
            </a:r>
            <a:r>
              <a:rPr lang="vi-VN" sz="2400" smtClean="0">
                <a:solidFill>
                  <a:srgbClr val="0070C0"/>
                </a:solidFill>
              </a:rPr>
              <a:t>s</a:t>
            </a:r>
            <a:r>
              <a:rPr lang="en-US" sz="2400">
                <a:solidFill>
                  <a:srgbClr val="0070C0"/>
                </a:solidFill>
              </a:rPr>
              <a:t>ó</a:t>
            </a:r>
            <a:r>
              <a:rPr lang="vi-VN" sz="2400" smtClean="0">
                <a:solidFill>
                  <a:srgbClr val="0070C0"/>
                </a:solidFill>
              </a:rPr>
              <a:t>i </a:t>
            </a:r>
            <a:r>
              <a:rPr lang="vi-VN" sz="2400">
                <a:solidFill>
                  <a:srgbClr val="0070C0"/>
                </a:solidFill>
              </a:rPr>
              <a:t>lúc nào cũng cảm thấy buồn bực ? </a:t>
            </a:r>
            <a:endParaRPr lang="en-US" sz="2400">
              <a:solidFill>
                <a:srgbClr val="0070C0"/>
              </a:solidFill>
            </a:endParaRP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cxnSp>
        <p:nvCxnSpPr>
          <p:cNvPr id="12" name="Straight Connector 11"/>
          <p:cNvCxnSpPr/>
          <p:nvPr/>
        </p:nvCxnSpPr>
        <p:spPr>
          <a:xfrm>
            <a:off x="3993316" y="2588744"/>
            <a:ext cx="43745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9633" y="3021213"/>
            <a:ext cx="27477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2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483" y="0"/>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5" name="TextBox 4"/>
          <p:cNvSpPr txBox="1"/>
          <p:nvPr/>
        </p:nvSpPr>
        <p:spPr>
          <a:xfrm>
            <a:off x="117751" y="461665"/>
            <a:ext cx="1364476" cy="369332"/>
          </a:xfrm>
          <a:prstGeom prst="rect">
            <a:avLst/>
          </a:prstGeom>
          <a:noFill/>
        </p:spPr>
        <p:txBody>
          <a:bodyPr wrap="none" rtlCol="0">
            <a:spAutoFit/>
          </a:bodyPr>
          <a:lstStyle/>
          <a:p>
            <a:r>
              <a:rPr lang="en-US" sz="1800" smtClean="0"/>
              <a:t>Đọc đoạn 2</a:t>
            </a:r>
            <a:endParaRPr lang="en-US" sz="1800"/>
          </a:p>
        </p:txBody>
      </p:sp>
      <p:sp>
        <p:nvSpPr>
          <p:cNvPr id="7" name="Rectangle 6"/>
          <p:cNvSpPr/>
          <p:nvPr/>
        </p:nvSpPr>
        <p:spPr>
          <a:xfrm>
            <a:off x="517483" y="800757"/>
            <a:ext cx="8061274" cy="2677656"/>
          </a:xfrm>
          <a:prstGeom prst="rect">
            <a:avLst/>
          </a:prstGeom>
          <a:solidFill>
            <a:srgbClr val="FEE7EF"/>
          </a:solidFill>
        </p:spPr>
        <p:txBody>
          <a:bodyPr wrap="square">
            <a:spAutoFit/>
          </a:bodyPr>
          <a:lstStyle/>
          <a:p>
            <a:pPr lvl="1" algn="just"/>
            <a:r>
              <a:rPr lang="en-US" sz="2800"/>
              <a:t>Sói thả sóc ra. Sóc nhảy tót lên cây cao, rồi đáp vọng xuống :</a:t>
            </a:r>
          </a:p>
          <a:p>
            <a:pPr lvl="1" algn="just"/>
            <a:r>
              <a:rPr lang="en-US" sz="2800"/>
              <a:t>    - Mỗi khi nhìn thấy anh, chúng tôi đều bỏ chạy vì anh hay gây gổ. Anh hay buồn bực vì anh không có bạn bè. Còn chúng tôi lúc nào cũng vui vì chúng tôi có nhiều bạn tốt.</a:t>
            </a:r>
          </a:p>
        </p:txBody>
      </p:sp>
      <p:sp>
        <p:nvSpPr>
          <p:cNvPr id="6" name="Rectangle 5"/>
          <p:cNvSpPr/>
          <p:nvPr/>
        </p:nvSpPr>
        <p:spPr>
          <a:xfrm>
            <a:off x="1392866" y="3623186"/>
            <a:ext cx="7102548" cy="461665"/>
          </a:xfrm>
          <a:prstGeom prst="rect">
            <a:avLst/>
          </a:prstGeom>
          <a:solidFill>
            <a:schemeClr val="bg1"/>
          </a:solidFill>
        </p:spPr>
        <p:txBody>
          <a:bodyPr wrap="square">
            <a:spAutoFit/>
          </a:bodyPr>
          <a:lstStyle/>
          <a:p>
            <a:r>
              <a:rPr lang="en-US" sz="2400" smtClean="0">
                <a:solidFill>
                  <a:srgbClr val="0070C0"/>
                </a:solidFill>
              </a:rPr>
              <a:t>c. </a:t>
            </a:r>
            <a:r>
              <a:rPr lang="vi-VN" sz="2400" smtClean="0">
                <a:solidFill>
                  <a:srgbClr val="0070C0"/>
                </a:solidFill>
              </a:rPr>
              <a:t>Vì </a:t>
            </a:r>
            <a:r>
              <a:rPr lang="vi-VN" sz="2400">
                <a:solidFill>
                  <a:srgbClr val="0070C0"/>
                </a:solidFill>
              </a:rPr>
              <a:t>sao </a:t>
            </a:r>
            <a:r>
              <a:rPr lang="en-US" sz="2400" smtClean="0">
                <a:solidFill>
                  <a:srgbClr val="0070C0"/>
                </a:solidFill>
              </a:rPr>
              <a:t>lúc nào sóc cũng nhảy nhót vui đùa</a:t>
            </a:r>
            <a:r>
              <a:rPr lang="vi-VN" sz="2400" smtClean="0">
                <a:solidFill>
                  <a:srgbClr val="0070C0"/>
                </a:solidFill>
              </a:rPr>
              <a:t> </a:t>
            </a:r>
            <a:r>
              <a:rPr lang="vi-VN" sz="2400">
                <a:solidFill>
                  <a:srgbClr val="0070C0"/>
                </a:solidFill>
              </a:rPr>
              <a:t>? </a:t>
            </a:r>
            <a:endParaRPr lang="en-US" sz="2400">
              <a:solidFill>
                <a:srgbClr val="0070C0"/>
              </a:solidFill>
            </a:endParaRP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cxnSp>
        <p:nvCxnSpPr>
          <p:cNvPr id="12" name="Straight Connector 11"/>
          <p:cNvCxnSpPr/>
          <p:nvPr/>
        </p:nvCxnSpPr>
        <p:spPr>
          <a:xfrm>
            <a:off x="4316819" y="2994349"/>
            <a:ext cx="410416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9633" y="3425248"/>
            <a:ext cx="43745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2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4577" y="99925"/>
            <a:ext cx="7765990" cy="523220"/>
          </a:xfrm>
          <a:prstGeom prst="rect">
            <a:avLst/>
          </a:prstGeom>
          <a:solidFill>
            <a:schemeClr val="bg1"/>
          </a:solidFill>
        </p:spPr>
        <p:txBody>
          <a:bodyPr wrap="square" rtlCol="0">
            <a:spAutoFit/>
          </a:bodyPr>
          <a:lstStyle/>
          <a:p>
            <a:r>
              <a:rPr lang="en-US" sz="2800" smtClean="0">
                <a:solidFill>
                  <a:schemeClr val="tx1"/>
                </a:solidFill>
              </a:rPr>
              <a:t>Viết vào vở câu trả lời cho câu hỏi c ở mục 3</a:t>
            </a:r>
            <a:endParaRPr lang="en-US" sz="2800">
              <a:solidFill>
                <a:schemeClr val="tx1"/>
              </a:solidFill>
            </a:endParaRP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292" y="222942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75674" y="2713511"/>
            <a:ext cx="8268326"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Sói lúc nào cũng buồn bực vì sói không có </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410713" y="1781244"/>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7" name="TextBox 16"/>
          <p:cNvSpPr txBox="1"/>
          <p:nvPr/>
        </p:nvSpPr>
        <p:spPr>
          <a:xfrm>
            <a:off x="410713" y="782238"/>
            <a:ext cx="6923537" cy="523220"/>
          </a:xfrm>
          <a:prstGeom prst="rect">
            <a:avLst/>
          </a:prstGeom>
          <a:noFill/>
        </p:spPr>
        <p:txBody>
          <a:bodyPr wrap="square" rtlCol="0">
            <a:spAutoFit/>
          </a:bodyPr>
          <a:lstStyle/>
          <a:p>
            <a:r>
              <a:rPr lang="en-US" sz="2800" smtClean="0">
                <a:solidFill>
                  <a:schemeClr val="tx1"/>
                </a:solidFill>
              </a:rPr>
              <a:t>Sói lúc nào cũng cảm thấy buồn bực vì </a:t>
            </a:r>
            <a:endParaRPr lang="en-US" sz="2800">
              <a:solidFill>
                <a:schemeClr val="tx1"/>
              </a:solidFill>
            </a:endParaRPr>
          </a:p>
        </p:txBody>
      </p:sp>
      <p:sp>
        <p:nvSpPr>
          <p:cNvPr id="18" name="TextBox 17"/>
          <p:cNvSpPr txBox="1"/>
          <p:nvPr/>
        </p:nvSpPr>
        <p:spPr>
          <a:xfrm>
            <a:off x="6762307" y="782238"/>
            <a:ext cx="2067367" cy="523220"/>
          </a:xfrm>
          <a:prstGeom prst="rect">
            <a:avLst/>
          </a:prstGeom>
          <a:solidFill>
            <a:schemeClr val="bg1"/>
          </a:solidFill>
        </p:spPr>
        <p:txBody>
          <a:bodyPr wrap="square" rtlCol="0">
            <a:spAutoFit/>
          </a:bodyPr>
          <a:lstStyle/>
          <a:p>
            <a:r>
              <a:rPr lang="en-US" sz="2800" smtClean="0">
                <a:solidFill>
                  <a:srgbClr val="0418AC"/>
                </a:solidFill>
              </a:rPr>
              <a:t>sói không</a:t>
            </a:r>
            <a:endParaRPr lang="en-US" sz="2800">
              <a:solidFill>
                <a:srgbClr val="0418AC"/>
              </a:solidFill>
            </a:endParaRPr>
          </a:p>
        </p:txBody>
      </p:sp>
      <p:sp>
        <p:nvSpPr>
          <p:cNvPr id="10" name="TextBox 9"/>
          <p:cNvSpPr txBox="1"/>
          <p:nvPr/>
        </p:nvSpPr>
        <p:spPr>
          <a:xfrm>
            <a:off x="410713" y="1249032"/>
            <a:ext cx="2881928" cy="523220"/>
          </a:xfrm>
          <a:prstGeom prst="rect">
            <a:avLst/>
          </a:prstGeom>
          <a:solidFill>
            <a:schemeClr val="bg1"/>
          </a:solidFill>
        </p:spPr>
        <p:txBody>
          <a:bodyPr wrap="square" rtlCol="0">
            <a:spAutoFit/>
          </a:bodyPr>
          <a:lstStyle/>
          <a:p>
            <a:r>
              <a:rPr lang="en-US" sz="2800" smtClean="0">
                <a:solidFill>
                  <a:srgbClr val="0418AC"/>
                </a:solidFill>
              </a:rPr>
              <a:t>có bạn bè.</a:t>
            </a:r>
            <a:endParaRPr lang="en-US" sz="2800">
              <a:solidFill>
                <a:srgbClr val="0418AC"/>
              </a:solidFill>
            </a:endParaRPr>
          </a:p>
        </p:txBody>
      </p:sp>
      <p:sp>
        <p:nvSpPr>
          <p:cNvPr id="12" name="Rectangle 11"/>
          <p:cNvSpPr/>
          <p:nvPr/>
        </p:nvSpPr>
        <p:spPr>
          <a:xfrm>
            <a:off x="294292" y="3374486"/>
            <a:ext cx="4630133"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bạn bè..</a:t>
            </a:r>
            <a:endParaRPr lang="en-US" sz="3200" b="1">
              <a:solidFill>
                <a:srgbClr val="0418AC"/>
              </a:solidFill>
              <a:latin typeface="HP001 4 hàng" pitchFamily="34" charset="0"/>
              <a:ea typeface="Arial-Rounded" pitchFamily="34" charset="0"/>
              <a:cs typeface="Arial-Rounded" pitchFamily="34" charset="0"/>
            </a:endParaRPr>
          </a:p>
        </p:txBody>
      </p:sp>
      <p:sp>
        <p:nvSpPr>
          <p:cNvPr id="13" name="Oval 12"/>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4</a:t>
            </a:r>
            <a:endParaRPr lang="en-US" sz="2400" b="1">
              <a:solidFill>
                <a:schemeClr val="bg1"/>
              </a:solidFill>
            </a:endParaRPr>
          </a:p>
        </p:txBody>
      </p:sp>
    </p:spTree>
    <p:extLst>
      <p:ext uri="{BB962C8B-B14F-4D97-AF65-F5344CB8AC3E}">
        <p14:creationId xmlns:p14="http://schemas.microsoft.com/office/powerpoint/2010/main" val="26309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8" grpId="0" animBg="1"/>
      <p:bldP spid="10"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707" y="0"/>
            <a:ext cx="5352585" cy="5143500"/>
          </a:xfrm>
          <a:prstGeom prst="rect">
            <a:avLst/>
          </a:prstGeom>
        </p:spPr>
      </p:pic>
    </p:spTree>
    <p:extLst>
      <p:ext uri="{BB962C8B-B14F-4D97-AF65-F5344CB8AC3E}">
        <p14:creationId xmlns:p14="http://schemas.microsoft.com/office/powerpoint/2010/main" val="4255587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707" y="0"/>
            <a:ext cx="480776" cy="520995"/>
          </a:xfrm>
          <a:prstGeom prst="ellipse">
            <a:avLst/>
          </a:prstGeom>
          <a:solidFill>
            <a:srgbClr val="F446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1</a:t>
            </a:r>
            <a:endParaRPr lang="en-US" sz="2400" b="1">
              <a:solidFill>
                <a:schemeClr val="bg1"/>
              </a:solidFill>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48065" y="260497"/>
            <a:ext cx="5200410" cy="394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0357" y="320940"/>
            <a:ext cx="4968917" cy="400110"/>
          </a:xfrm>
          <a:prstGeom prst="rect">
            <a:avLst/>
          </a:prstGeom>
          <a:solidFill>
            <a:schemeClr val="bg1"/>
          </a:solidFill>
        </p:spPr>
        <p:txBody>
          <a:bodyPr wrap="square" rtlCol="0">
            <a:spAutoFit/>
          </a:bodyPr>
          <a:lstStyle/>
          <a:p>
            <a:r>
              <a:rPr lang="en-US" sz="2000" smtClean="0">
                <a:solidFill>
                  <a:schemeClr val="tx1"/>
                </a:solidFill>
              </a:rPr>
              <a:t>Quan sát các con vật trong tranh?</a:t>
            </a:r>
            <a:endParaRPr lang="en-US" sz="2000">
              <a:solidFill>
                <a:schemeClr val="tx1"/>
              </a:solidFill>
            </a:endParaRPr>
          </a:p>
        </p:txBody>
      </p:sp>
      <p:sp>
        <p:nvSpPr>
          <p:cNvPr id="3" name="Rectangle 2"/>
          <p:cNvSpPr/>
          <p:nvPr/>
        </p:nvSpPr>
        <p:spPr>
          <a:xfrm>
            <a:off x="1276056" y="4182091"/>
            <a:ext cx="4892686" cy="400110"/>
          </a:xfrm>
          <a:prstGeom prst="rect">
            <a:avLst/>
          </a:prstGeom>
          <a:solidFill>
            <a:schemeClr val="bg1"/>
          </a:solidFill>
        </p:spPr>
        <p:txBody>
          <a:bodyPr wrap="none">
            <a:spAutoFit/>
          </a:bodyPr>
          <a:lstStyle/>
          <a:p>
            <a:r>
              <a:rPr lang="vi-VN" sz="2000"/>
              <a:t>a . Các con vật trong tranh đang làm gì ? </a:t>
            </a:r>
            <a:endParaRPr lang="en-US" sz="2000"/>
          </a:p>
        </p:txBody>
      </p:sp>
      <p:sp>
        <p:nvSpPr>
          <p:cNvPr id="7" name="Rectangle 6"/>
          <p:cNvSpPr/>
          <p:nvPr/>
        </p:nvSpPr>
        <p:spPr>
          <a:xfrm>
            <a:off x="1276056" y="4555416"/>
            <a:ext cx="4536819" cy="400110"/>
          </a:xfrm>
          <a:prstGeom prst="rect">
            <a:avLst/>
          </a:prstGeom>
        </p:spPr>
        <p:txBody>
          <a:bodyPr wrap="none">
            <a:spAutoFit/>
          </a:bodyPr>
          <a:lstStyle/>
          <a:p>
            <a:r>
              <a:rPr lang="vi-VN" sz="2000"/>
              <a:t>b . Em thấy các con vật này thế nào ? </a:t>
            </a:r>
            <a:endParaRPr lang="en-US" sz="2000"/>
          </a:p>
        </p:txBody>
      </p:sp>
    </p:spTree>
    <p:extLst>
      <p:ext uri="{BB962C8B-B14F-4D97-AF65-F5344CB8AC3E}">
        <p14:creationId xmlns:p14="http://schemas.microsoft.com/office/powerpoint/2010/main" val="32464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4660" y="29817"/>
            <a:ext cx="4599336" cy="461665"/>
          </a:xfrm>
          <a:prstGeom prst="rect">
            <a:avLst/>
          </a:prstGeom>
          <a:noFill/>
        </p:spPr>
        <p:txBody>
          <a:bodyPr wrap="none" rtlCol="0">
            <a:spAutoFit/>
          </a:bodyPr>
          <a:lstStyle/>
          <a:p>
            <a:r>
              <a:rPr lang="en-US" sz="2400" smtClean="0"/>
              <a:t>Nhìn vào bức tranh em thấy gì ?</a:t>
            </a:r>
            <a:endParaRPr lang="en-US" sz="2400"/>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2500"/>
          <a:stretch/>
        </p:blipFill>
        <p:spPr bwMode="auto">
          <a:xfrm>
            <a:off x="2343150" y="491482"/>
            <a:ext cx="4276725" cy="429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079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E80888"/>
          </a:solidFill>
          <a:ln w="76200">
            <a:solidFill>
              <a:srgbClr val="FFD1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smtClean="0"/>
              <a:t>         BÀI HỌC TỪ CUỘC SỐNG</a:t>
            </a:r>
            <a:endParaRPr lang="en-US" sz="4400" b="1"/>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E80888"/>
                </a:solidFill>
              </a:rPr>
              <a:t>5</a:t>
            </a:r>
            <a:endParaRPr lang="en-US" sz="6000" b="1">
              <a:solidFill>
                <a:srgbClr val="E80888"/>
              </a:solidFill>
            </a:endParaRPr>
          </a:p>
        </p:txBody>
      </p:sp>
      <p:grpSp>
        <p:nvGrpSpPr>
          <p:cNvPr id="12" name="Group 11"/>
          <p:cNvGrpSpPr/>
          <p:nvPr/>
        </p:nvGrpSpPr>
        <p:grpSpPr>
          <a:xfrm>
            <a:off x="2123416" y="1959308"/>
            <a:ext cx="6789696" cy="1028015"/>
            <a:chOff x="9566063" y="964372"/>
            <a:chExt cx="5446165" cy="698253"/>
          </a:xfrm>
        </p:grpSpPr>
        <p:sp>
          <p:nvSpPr>
            <p:cNvPr id="16" name="Rectangle 10"/>
            <p:cNvSpPr/>
            <p:nvPr/>
          </p:nvSpPr>
          <p:spPr>
            <a:xfrm>
              <a:off x="9566063" y="1015053"/>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B67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446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0" name="TextBox 9"/>
          <p:cNvSpPr txBox="1"/>
          <p:nvPr/>
        </p:nvSpPr>
        <p:spPr>
          <a:xfrm>
            <a:off x="2124738" y="2044087"/>
            <a:ext cx="6034523" cy="707874"/>
          </a:xfrm>
          <a:prstGeom prst="rect">
            <a:avLst/>
          </a:prstGeom>
          <a:noFill/>
        </p:spPr>
        <p:txBody>
          <a:bodyPr wrap="square" lIns="91428" tIns="45714" rIns="91428" bIns="45714" rtlCol="0">
            <a:spAutoFit/>
          </a:bodyPr>
          <a:lstStyle/>
          <a:p>
            <a:pPr algn="ctr"/>
            <a:r>
              <a:rPr lang="en-US" sz="4000" b="1" smtClean="0">
                <a:solidFill>
                  <a:srgbClr val="E80888"/>
                </a:solidFill>
                <a:latin typeface="Arial" pitchFamily="34" charset="0"/>
                <a:ea typeface="Arial-Rounded" pitchFamily="34" charset="0"/>
                <a:cs typeface="Arial" pitchFamily="34" charset="0"/>
              </a:rPr>
              <a:t>Câu hỏi của sói</a:t>
            </a:r>
            <a:endParaRPr lang="en-US" sz="4000" b="1">
              <a:solidFill>
                <a:srgbClr val="E80888"/>
              </a:solidFill>
              <a:latin typeface="Arial" pitchFamily="34" charset="0"/>
              <a:ea typeface="Arial-Rounded" pitchFamily="34" charset="0"/>
              <a:cs typeface="Arial" pitchFamily="34" charset="0"/>
            </a:endParaRPr>
          </a:p>
        </p:txBody>
      </p:sp>
      <p:sp>
        <p:nvSpPr>
          <p:cNvPr id="4" name="Oval 3"/>
          <p:cNvSpPr/>
          <p:nvPr/>
        </p:nvSpPr>
        <p:spPr>
          <a:xfrm>
            <a:off x="1374593" y="1928949"/>
            <a:ext cx="1055077" cy="1028015"/>
          </a:xfrm>
          <a:prstGeom prst="ellipse">
            <a:avLst/>
          </a:prstGeom>
          <a:solidFill>
            <a:srgbClr val="E808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05221" y="1932472"/>
            <a:ext cx="793820" cy="1015651"/>
          </a:xfrm>
          <a:prstGeom prst="rect">
            <a:avLst/>
          </a:prstGeom>
          <a:noFill/>
        </p:spPr>
        <p:txBody>
          <a:bodyPr wrap="square" lIns="91428" tIns="45714" rIns="91428" bIns="45714" rtlCol="0">
            <a:spAutoFit/>
          </a:bodyPr>
          <a:lstStyle/>
          <a:p>
            <a:pPr algn="ctr"/>
            <a:r>
              <a:rPr lang="en-US" sz="2400" b="1" smtClean="0">
                <a:solidFill>
                  <a:schemeClr val="bg1"/>
                </a:solidFill>
                <a:latin typeface="+mn-lt"/>
                <a:ea typeface="Arial-Rounded" pitchFamily="34" charset="0"/>
                <a:cs typeface="Arial-Rounded" pitchFamily="34" charset="0"/>
              </a:rPr>
              <a:t>Bài</a:t>
            </a:r>
          </a:p>
          <a:p>
            <a:pPr algn="ctr"/>
            <a:r>
              <a:rPr lang="en-US" sz="3600" b="1" smtClean="0">
                <a:solidFill>
                  <a:schemeClr val="bg1"/>
                </a:solidFill>
                <a:latin typeface="+mn-lt"/>
                <a:ea typeface="Arial-Rounded" pitchFamily="34" charset="0"/>
                <a:cs typeface="Times New Roman" pitchFamily="18" charset="0"/>
              </a:rPr>
              <a:t>3</a:t>
            </a:r>
            <a:endParaRPr lang="en-US" sz="3600" b="1">
              <a:solidFill>
                <a:schemeClr val="bg1"/>
              </a:solidFill>
              <a:latin typeface="+mn-lt"/>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E80888"/>
          </a:solidFill>
          <a:ln w="28575">
            <a:solidFill>
              <a:srgbClr val="EB67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Đọc</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446B6"/>
          </a:solidFill>
          <a:ln>
            <a:solidFill>
              <a:srgbClr val="D50D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latin typeface="Arial" pitchFamily="34" charset="0"/>
                <a:cs typeface="Arial" pitchFamily="34" charset="0"/>
              </a:rPr>
              <a:t>2</a:t>
            </a:r>
            <a:endParaRPr lang="en-US" sz="4800" b="1">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6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smtClean="0">
                <a:solidFill>
                  <a:srgbClr val="FF0000"/>
                </a:solidFill>
              </a:rPr>
              <a:t>Câu hỏi của sói</a:t>
            </a:r>
            <a:endParaRPr lang="en-US" sz="2800">
              <a:solidFill>
                <a:srgbClr val="FF0000"/>
              </a:solidFill>
            </a:endParaRP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a:t>
            </a:r>
            <a:r>
              <a:rPr lang="en-US" sz="2100" smtClean="0"/>
              <a:t>   Một chú sóc đang chuyền trên cành cây bỗng trượt chân, rơi trúng đầu lão sói đang ngái ngủ. Sói chồm dậy, túm lấy sóc. Sóc van nài :</a:t>
            </a:r>
          </a:p>
          <a:p>
            <a:pPr lvl="1" algn="just"/>
            <a:r>
              <a:rPr lang="en-US" sz="2100" i="1"/>
              <a:t> </a:t>
            </a:r>
            <a:r>
              <a:rPr lang="en-US" sz="2100" i="1" smtClean="0"/>
              <a:t>   </a:t>
            </a:r>
            <a:r>
              <a:rPr lang="en-US" sz="2100" smtClean="0"/>
              <a:t>- Xin hãy thả tôi ra!</a:t>
            </a:r>
          </a:p>
          <a:p>
            <a:pPr lvl="1" algn="just"/>
            <a:r>
              <a:rPr lang="en-US" sz="2100"/>
              <a:t> </a:t>
            </a:r>
            <a:r>
              <a:rPr lang="en-US" sz="2100" smtClean="0"/>
              <a:t>   Sói nói :</a:t>
            </a:r>
          </a:p>
          <a:p>
            <a:pPr lvl="1" algn="just"/>
            <a:r>
              <a:rPr lang="en-US" sz="2100" smtClean="0"/>
              <a:t>    - Được, ta sẽ thả, những ngươi hãy nói cho ta biết : Vì sao các ngươi cứ nhảy nhót vui đùa suốt ngày, còn ta lúc nào cũng thấy buồn bực ?</a:t>
            </a:r>
          </a:p>
          <a:p>
            <a:pPr lvl="1" algn="just"/>
            <a:r>
              <a:rPr lang="en-US" sz="2100"/>
              <a:t> </a:t>
            </a:r>
            <a:r>
              <a:rPr lang="en-US" sz="2100" smtClean="0"/>
              <a:t>   Sóc bảo </a:t>
            </a:r>
            <a:r>
              <a:rPr lang="en-US" sz="2100"/>
              <a:t>:</a:t>
            </a:r>
          </a:p>
          <a:p>
            <a:pPr lvl="1" algn="just"/>
            <a:r>
              <a:rPr lang="en-US" sz="2100" smtClean="0"/>
              <a:t>     - Thả tôi ra, rồi tôi sẽ nói.</a:t>
            </a:r>
          </a:p>
          <a:p>
            <a:pPr lvl="1" algn="just"/>
            <a:r>
              <a:rPr lang="en-US" sz="2100"/>
              <a:t> </a:t>
            </a:r>
            <a:r>
              <a:rPr lang="en-US" sz="2100" smtClean="0"/>
              <a:t>   Sói thả sóc ra. Sóc nhảy tót lên cây cao, rồi đáp vọng xuống :</a:t>
            </a:r>
            <a:endParaRPr lang="en-US" sz="2100"/>
          </a:p>
          <a:p>
            <a:pPr lvl="1" algn="just"/>
            <a:r>
              <a:rPr lang="en-US" sz="2100" smtClean="0"/>
              <a:t>    - Mỗi khi nhìn thấy anh, chúng tôi đều bỏ chạy vì anh hay gây gổ. Anh hay buồn bực vì anh không có bạn bè. Còn chúng tôi lúc nào cũng vui vì chúng tôi có nhiều bạn tốt.</a:t>
            </a:r>
          </a:p>
          <a:p>
            <a:pPr lvl="1" algn="r"/>
            <a:r>
              <a:rPr lang="en-US" sz="2100" smtClean="0"/>
              <a:t>( Theo </a:t>
            </a:r>
            <a:r>
              <a:rPr lang="en-US" sz="2100" i="1" smtClean="0"/>
              <a:t>truyện cổ Grim</a:t>
            </a:r>
            <a:r>
              <a:rPr lang="en-US" sz="2100" smtClean="0"/>
              <a:t>)</a:t>
            </a:r>
          </a:p>
          <a:p>
            <a:pPr lvl="1" algn="just"/>
            <a:endParaRPr lang="en-US" sz="2100" smtClean="0"/>
          </a:p>
        </p:txBody>
      </p:sp>
      <p:sp>
        <p:nvSpPr>
          <p:cNvPr id="9" name="TextBox 8"/>
          <p:cNvSpPr txBox="1"/>
          <p:nvPr/>
        </p:nvSpPr>
        <p:spPr>
          <a:xfrm>
            <a:off x="0" y="-5121"/>
            <a:ext cx="1417376" cy="461665"/>
          </a:xfrm>
          <a:prstGeom prst="rect">
            <a:avLst/>
          </a:prstGeom>
          <a:solidFill>
            <a:srgbClr val="FFD1FF"/>
          </a:solidFill>
        </p:spPr>
        <p:txBody>
          <a:bodyPr wrap="none" rtlCol="0">
            <a:spAutoFit/>
          </a:bodyPr>
          <a:lstStyle/>
          <a:p>
            <a:r>
              <a:rPr lang="en-US" sz="2400" smtClean="0">
                <a:solidFill>
                  <a:schemeClr val="tx1"/>
                </a:solidFill>
              </a:rPr>
              <a:t>Đọc mẫu</a:t>
            </a:r>
            <a:endParaRPr lang="en-US" sz="2400">
              <a:solidFill>
                <a:schemeClr val="tx1"/>
              </a:solidFill>
            </a:endParaRPr>
          </a:p>
        </p:txBody>
      </p:sp>
    </p:spTree>
    <p:extLst>
      <p:ext uri="{BB962C8B-B14F-4D97-AF65-F5344CB8AC3E}">
        <p14:creationId xmlns:p14="http://schemas.microsoft.com/office/powerpoint/2010/main" val="32076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smtClean="0">
                <a:solidFill>
                  <a:srgbClr val="FF0000"/>
                </a:solidFill>
              </a:rPr>
              <a:t>Câu hỏi của sói</a:t>
            </a:r>
            <a:endParaRPr lang="en-US" sz="2800">
              <a:solidFill>
                <a:srgbClr val="FF0000"/>
              </a:solidFill>
            </a:endParaRP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a:t>
            </a:r>
            <a:r>
              <a:rPr lang="en-US" sz="2100" smtClean="0"/>
              <a:t>   Một chú sóc đang chuyền trên cành cây bỗng trượt chân, rơi trúng đầu lão sói đang ngái ngủ. Sói chồm dậy, túm lấy sóc. Sóc van nài :</a:t>
            </a:r>
          </a:p>
          <a:p>
            <a:pPr lvl="1" algn="just"/>
            <a:r>
              <a:rPr lang="en-US" sz="2100" i="1"/>
              <a:t> </a:t>
            </a:r>
            <a:r>
              <a:rPr lang="en-US" sz="2100" i="1" smtClean="0"/>
              <a:t>   </a:t>
            </a:r>
            <a:r>
              <a:rPr lang="en-US" sz="2100" smtClean="0"/>
              <a:t>- Xin hãy thả tôi ra!</a:t>
            </a:r>
          </a:p>
          <a:p>
            <a:pPr lvl="1" algn="just"/>
            <a:r>
              <a:rPr lang="en-US" sz="2100"/>
              <a:t> </a:t>
            </a:r>
            <a:r>
              <a:rPr lang="en-US" sz="2100" smtClean="0"/>
              <a:t>   Sói nói :</a:t>
            </a:r>
          </a:p>
          <a:p>
            <a:pPr lvl="1" algn="just"/>
            <a:r>
              <a:rPr lang="en-US" sz="2100" smtClean="0"/>
              <a:t>    - Được, ta sẽ thả, những ngươi hãy nói cho ta biết : Vì sao các ngươi cứ nhảy nhót vui đùa suốt ngày, còn ta lúc nào cũng thấy buồn bực ?</a:t>
            </a:r>
          </a:p>
          <a:p>
            <a:pPr lvl="1" algn="just"/>
            <a:r>
              <a:rPr lang="en-US" sz="2100"/>
              <a:t> </a:t>
            </a:r>
            <a:r>
              <a:rPr lang="en-US" sz="2100" smtClean="0"/>
              <a:t>   Sóc bảo </a:t>
            </a:r>
            <a:r>
              <a:rPr lang="en-US" sz="2100"/>
              <a:t>:</a:t>
            </a:r>
          </a:p>
          <a:p>
            <a:pPr lvl="1" algn="just"/>
            <a:r>
              <a:rPr lang="en-US" sz="2100" smtClean="0"/>
              <a:t>     - Thả tôi ra, rồi tôi sẽ nói.</a:t>
            </a:r>
          </a:p>
          <a:p>
            <a:pPr lvl="1" algn="just"/>
            <a:r>
              <a:rPr lang="en-US" sz="2100"/>
              <a:t> </a:t>
            </a:r>
            <a:r>
              <a:rPr lang="en-US" sz="2100" smtClean="0"/>
              <a:t>   Sói thả sóc ra. Sóc nhảy tót lên cây cao, rồi đáp vọng xuống :</a:t>
            </a:r>
            <a:endParaRPr lang="en-US" sz="2100"/>
          </a:p>
          <a:p>
            <a:pPr lvl="1" algn="just"/>
            <a:r>
              <a:rPr lang="en-US" sz="2100" smtClean="0"/>
              <a:t>    - Mỗi khi nhìn thấy anh, chúng tôi đều bỏ chạy vì anh hay gây gổ. Anh hay buồn bực vì anh không có bạn bè. Còn chúng tôi lúc nào cũng vui vì chúng tôi có nhiều bạn tốt.</a:t>
            </a:r>
          </a:p>
          <a:p>
            <a:pPr lvl="1" algn="r"/>
            <a:r>
              <a:rPr lang="en-US" sz="2100" smtClean="0"/>
              <a:t>( Theo </a:t>
            </a:r>
            <a:r>
              <a:rPr lang="en-US" sz="2100" i="1" smtClean="0"/>
              <a:t>truyện cổ Grim</a:t>
            </a:r>
            <a:r>
              <a:rPr lang="en-US" sz="2100" smtClean="0"/>
              <a:t>)</a:t>
            </a:r>
          </a:p>
          <a:p>
            <a:pPr lvl="1" algn="just"/>
            <a:endParaRPr lang="en-US" sz="2100" smtClean="0"/>
          </a:p>
        </p:txBody>
      </p:sp>
      <p:sp>
        <p:nvSpPr>
          <p:cNvPr id="5" name="TextBox 4"/>
          <p:cNvSpPr txBox="1"/>
          <p:nvPr/>
        </p:nvSpPr>
        <p:spPr>
          <a:xfrm>
            <a:off x="0" y="4690008"/>
            <a:ext cx="3866764" cy="461665"/>
          </a:xfrm>
          <a:prstGeom prst="rect">
            <a:avLst/>
          </a:prstGeom>
          <a:solidFill>
            <a:srgbClr val="FFD1FF"/>
          </a:solidFill>
        </p:spPr>
        <p:txBody>
          <a:bodyPr wrap="none" rtlCol="0">
            <a:spAutoFit/>
          </a:bodyPr>
          <a:lstStyle/>
          <a:p>
            <a:r>
              <a:rPr lang="en-US" sz="2400" smtClean="0"/>
              <a:t>Đọc nối tiếp từng câu lần 2</a:t>
            </a:r>
            <a:endParaRPr lang="en-US" sz="2400"/>
          </a:p>
        </p:txBody>
      </p:sp>
      <p:cxnSp>
        <p:nvCxnSpPr>
          <p:cNvPr id="7" name="Straight Connector 6"/>
          <p:cNvCxnSpPr/>
          <p:nvPr/>
        </p:nvCxnSpPr>
        <p:spPr>
          <a:xfrm flipH="1">
            <a:off x="3511195" y="777449"/>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754125" y="777449"/>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61081" y="1117585"/>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57853" y="234033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719368" y="3010181"/>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390299" y="3350317"/>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782800" y="3690453"/>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901377" y="3935853"/>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0019" y="42990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870019" y="2664291"/>
            <a:ext cx="3980577" cy="369332"/>
          </a:xfrm>
          <a:prstGeom prst="rect">
            <a:avLst/>
          </a:prstGeom>
        </p:spPr>
        <p:txBody>
          <a:bodyPr wrap="none">
            <a:spAutoFit/>
          </a:bodyPr>
          <a:lstStyle/>
          <a:p>
            <a:r>
              <a:rPr lang="en-US" sz="1800"/>
              <a:t>Từ khó: </a:t>
            </a:r>
            <a:r>
              <a:rPr lang="en-US" sz="1800" smtClean="0">
                <a:solidFill>
                  <a:srgbClr val="FF0000"/>
                </a:solidFill>
              </a:rPr>
              <a:t>van nài, lúc nào, vọng xuống</a:t>
            </a:r>
            <a:endParaRPr lang="en-US" sz="1800">
              <a:solidFill>
                <a:srgbClr val="FF0000"/>
              </a:solidFill>
            </a:endParaRPr>
          </a:p>
        </p:txBody>
      </p:sp>
    </p:spTree>
    <p:extLst>
      <p:ext uri="{BB962C8B-B14F-4D97-AF65-F5344CB8AC3E}">
        <p14:creationId xmlns:p14="http://schemas.microsoft.com/office/powerpoint/2010/main" val="171870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97564" y="0"/>
            <a:ext cx="2664512" cy="523220"/>
          </a:xfrm>
          <a:prstGeom prst="rect">
            <a:avLst/>
          </a:prstGeom>
          <a:solidFill>
            <a:schemeClr val="bg1"/>
          </a:solidFill>
        </p:spPr>
        <p:txBody>
          <a:bodyPr wrap="none" rtlCol="0">
            <a:spAutoFit/>
          </a:bodyPr>
          <a:lstStyle/>
          <a:p>
            <a:r>
              <a:rPr lang="en-US" sz="2800" smtClean="0">
                <a:solidFill>
                  <a:srgbClr val="FF0000"/>
                </a:solidFill>
              </a:rPr>
              <a:t>Câu hỏi của sói</a:t>
            </a:r>
            <a:endParaRPr lang="en-US" sz="2800">
              <a:solidFill>
                <a:srgbClr val="FF0000"/>
              </a:solidFill>
            </a:endParaRPr>
          </a:p>
        </p:txBody>
      </p:sp>
      <p:sp>
        <p:nvSpPr>
          <p:cNvPr id="3" name="TextBox 2"/>
          <p:cNvSpPr txBox="1"/>
          <p:nvPr/>
        </p:nvSpPr>
        <p:spPr>
          <a:xfrm>
            <a:off x="285116" y="427239"/>
            <a:ext cx="8570649" cy="4939814"/>
          </a:xfrm>
          <a:prstGeom prst="rect">
            <a:avLst/>
          </a:prstGeom>
          <a:noFill/>
        </p:spPr>
        <p:txBody>
          <a:bodyPr wrap="square" rtlCol="0">
            <a:spAutoFit/>
          </a:bodyPr>
          <a:lstStyle/>
          <a:p>
            <a:pPr lvl="1" algn="just"/>
            <a:r>
              <a:rPr lang="en-US" sz="2100"/>
              <a:t> </a:t>
            </a:r>
            <a:r>
              <a:rPr lang="en-US" sz="2100" smtClean="0"/>
              <a:t>   Một chú sóc đang chuyền trên cành cây bỗng trượt chân, rơi trúng đầu lão sói đang ngái ngủ. Sói chồm dậy, túm lấy sóc. Sóc van nài :</a:t>
            </a:r>
          </a:p>
          <a:p>
            <a:pPr lvl="1" algn="just"/>
            <a:r>
              <a:rPr lang="en-US" sz="2100" i="1"/>
              <a:t> </a:t>
            </a:r>
            <a:r>
              <a:rPr lang="en-US" sz="2100" i="1" smtClean="0"/>
              <a:t>   </a:t>
            </a:r>
            <a:r>
              <a:rPr lang="en-US" sz="2100" smtClean="0"/>
              <a:t>- Xin hãy thả tôi ra!</a:t>
            </a:r>
          </a:p>
          <a:p>
            <a:pPr lvl="1" algn="just"/>
            <a:r>
              <a:rPr lang="en-US" sz="2100"/>
              <a:t> </a:t>
            </a:r>
            <a:r>
              <a:rPr lang="en-US" sz="2100" smtClean="0"/>
              <a:t>   Sói nói :</a:t>
            </a:r>
          </a:p>
          <a:p>
            <a:pPr lvl="1" algn="just"/>
            <a:r>
              <a:rPr lang="en-US" sz="2100" smtClean="0"/>
              <a:t>    - Được, ta sẽ thả, những ngươi hãy nói cho ta biết : Vì sao các ngươi cứ nhảy nhót vui đùa suốt ngày, còn ta lúc nào cũng thấy buồn bực ?</a:t>
            </a:r>
          </a:p>
          <a:p>
            <a:pPr lvl="1" algn="just"/>
            <a:r>
              <a:rPr lang="en-US" sz="2100"/>
              <a:t> </a:t>
            </a:r>
            <a:r>
              <a:rPr lang="en-US" sz="2100" smtClean="0"/>
              <a:t>   Sóc bảo </a:t>
            </a:r>
            <a:r>
              <a:rPr lang="en-US" sz="2100"/>
              <a:t>:</a:t>
            </a:r>
          </a:p>
          <a:p>
            <a:pPr lvl="1" algn="just"/>
            <a:r>
              <a:rPr lang="en-US" sz="2100" smtClean="0"/>
              <a:t>     - Thả tôi ra, rồi tôi sẽ nói.</a:t>
            </a:r>
          </a:p>
          <a:p>
            <a:pPr lvl="1" algn="just"/>
            <a:r>
              <a:rPr lang="en-US" sz="2100"/>
              <a:t> </a:t>
            </a:r>
            <a:r>
              <a:rPr lang="en-US" sz="2100" smtClean="0"/>
              <a:t>   Sói thả sóc ra. Sóc nhảy tót lên cây cao, rồi đáp vọng xuống :</a:t>
            </a:r>
            <a:endParaRPr lang="en-US" sz="2100"/>
          </a:p>
          <a:p>
            <a:pPr lvl="1" algn="just"/>
            <a:r>
              <a:rPr lang="en-US" sz="2100" smtClean="0"/>
              <a:t>    - Mỗi khi nhìn thấy anh, chúng tôi đều bỏ chạy vì anh hay gây gổ. Anh hay buồn bực vì anh không có bạn bè. Còn chúng tôi lúc nào cũng vui vì chúng tôi có nhiều bạn tốt.</a:t>
            </a:r>
          </a:p>
          <a:p>
            <a:pPr lvl="1" algn="r"/>
            <a:r>
              <a:rPr lang="en-US" sz="2100" smtClean="0"/>
              <a:t>( Theo </a:t>
            </a:r>
            <a:r>
              <a:rPr lang="en-US" sz="2100" i="1" smtClean="0"/>
              <a:t>truyện cổ Grim</a:t>
            </a:r>
            <a:r>
              <a:rPr lang="en-US" sz="2100" smtClean="0"/>
              <a:t>)</a:t>
            </a:r>
          </a:p>
          <a:p>
            <a:pPr lvl="1" algn="just"/>
            <a:endParaRPr lang="en-US" sz="2100" smtClean="0"/>
          </a:p>
        </p:txBody>
      </p:sp>
      <p:sp>
        <p:nvSpPr>
          <p:cNvPr id="5" name="TextBox 4"/>
          <p:cNvSpPr txBox="1"/>
          <p:nvPr/>
        </p:nvSpPr>
        <p:spPr>
          <a:xfrm>
            <a:off x="92342" y="61555"/>
            <a:ext cx="1590500" cy="461665"/>
          </a:xfrm>
          <a:prstGeom prst="rect">
            <a:avLst/>
          </a:prstGeom>
          <a:solidFill>
            <a:srgbClr val="FFD1FF"/>
          </a:solidFill>
        </p:spPr>
        <p:txBody>
          <a:bodyPr wrap="none" rtlCol="0">
            <a:spAutoFit/>
          </a:bodyPr>
          <a:lstStyle/>
          <a:p>
            <a:r>
              <a:rPr lang="en-US" sz="2400" smtClean="0"/>
              <a:t>Chia đoạn</a:t>
            </a:r>
            <a:endParaRPr lang="en-US" sz="2400"/>
          </a:p>
        </p:txBody>
      </p:sp>
      <p:grpSp>
        <p:nvGrpSpPr>
          <p:cNvPr id="7" name="Group 6"/>
          <p:cNvGrpSpPr/>
          <p:nvPr/>
        </p:nvGrpSpPr>
        <p:grpSpPr>
          <a:xfrm>
            <a:off x="3730852" y="2946231"/>
            <a:ext cx="205971" cy="377275"/>
            <a:chOff x="4036634" y="3613350"/>
            <a:chExt cx="189104" cy="296494"/>
          </a:xfrm>
        </p:grpSpPr>
        <p:cxnSp>
          <p:nvCxnSpPr>
            <p:cNvPr id="8" name="Straight Connector 7"/>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285116" y="427239"/>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1</a:t>
            </a:r>
            <a:endParaRPr lang="en-US" sz="2400" b="1"/>
          </a:p>
        </p:txBody>
      </p:sp>
      <p:sp>
        <p:nvSpPr>
          <p:cNvPr id="12" name="Oval 11"/>
          <p:cNvSpPr/>
          <p:nvPr/>
        </p:nvSpPr>
        <p:spPr>
          <a:xfrm>
            <a:off x="285116" y="3323505"/>
            <a:ext cx="334009" cy="331057"/>
          </a:xfrm>
          <a:prstGeom prst="ellipse">
            <a:avLst/>
          </a:prstGeom>
          <a:solidFill>
            <a:srgbClr val="EB67B6"/>
          </a:solidFill>
          <a:ln>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2</a:t>
            </a:r>
            <a:endParaRPr lang="en-US" sz="2400" b="1"/>
          </a:p>
        </p:txBody>
      </p:sp>
      <p:grpSp>
        <p:nvGrpSpPr>
          <p:cNvPr id="13" name="Group 12"/>
          <p:cNvGrpSpPr/>
          <p:nvPr/>
        </p:nvGrpSpPr>
        <p:grpSpPr>
          <a:xfrm>
            <a:off x="4868536" y="4254035"/>
            <a:ext cx="205971" cy="377275"/>
            <a:chOff x="4036634" y="3613350"/>
            <a:chExt cx="189104" cy="296494"/>
          </a:xfrm>
        </p:grpSpPr>
        <p:cxnSp>
          <p:nvCxnSpPr>
            <p:cNvPr id="14" name="Straight Connector 13"/>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92342" y="29655"/>
            <a:ext cx="2529860" cy="461665"/>
          </a:xfrm>
          <a:prstGeom prst="rect">
            <a:avLst/>
          </a:prstGeom>
          <a:solidFill>
            <a:srgbClr val="FFD1FF"/>
          </a:solidFill>
        </p:spPr>
        <p:txBody>
          <a:bodyPr wrap="none" rtlCol="0">
            <a:spAutoFit/>
          </a:bodyPr>
          <a:lstStyle/>
          <a:p>
            <a:r>
              <a:rPr lang="en-US" sz="2400" smtClean="0"/>
              <a:t>Đọc nt theo đoạn</a:t>
            </a:r>
            <a:endParaRPr lang="en-US" sz="2400"/>
          </a:p>
        </p:txBody>
      </p:sp>
      <p:sp>
        <p:nvSpPr>
          <p:cNvPr id="2" name="Rectangle 1"/>
          <p:cNvSpPr/>
          <p:nvPr/>
        </p:nvSpPr>
        <p:spPr>
          <a:xfrm>
            <a:off x="-1" y="4631309"/>
            <a:ext cx="6156251" cy="430887"/>
          </a:xfrm>
          <a:prstGeom prst="rect">
            <a:avLst/>
          </a:prstGeom>
          <a:solidFill>
            <a:schemeClr val="bg1"/>
          </a:solidFill>
        </p:spPr>
        <p:txBody>
          <a:bodyPr wrap="square">
            <a:spAutoFit/>
          </a:bodyPr>
          <a:lstStyle/>
          <a:p>
            <a:r>
              <a:rPr lang="en-US" sz="2200"/>
              <a:t>Giải nghĩa từ: </a:t>
            </a:r>
            <a:r>
              <a:rPr lang="en-US" sz="2200" smtClean="0">
                <a:solidFill>
                  <a:srgbClr val="E80888"/>
                </a:solidFill>
              </a:rPr>
              <a:t>ngái ngủ, van nài, cầu xin, gây gổ</a:t>
            </a:r>
            <a:endParaRPr lang="en-US" sz="2200">
              <a:solidFill>
                <a:srgbClr val="E80888"/>
              </a:solidFill>
            </a:endParaRPr>
          </a:p>
        </p:txBody>
      </p:sp>
    </p:spTree>
    <p:extLst>
      <p:ext uri="{BB962C8B-B14F-4D97-AF65-F5344CB8AC3E}">
        <p14:creationId xmlns:p14="http://schemas.microsoft.com/office/powerpoint/2010/main" val="254795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2"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4998</TotalTime>
  <Words>1642</Words>
  <Application>Microsoft Office PowerPoint</Application>
  <PresentationFormat>On-screen Show (16:9)</PresentationFormat>
  <Paragraphs>141</Paragraphs>
  <Slides>25</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Times New Roman</vt:lpstr>
      <vt:lpstr>Arial</vt:lpstr>
      <vt:lpstr>Arial-Rounded</vt:lpstr>
      <vt:lpstr>Lato</vt:lpstr>
      <vt:lpstr>Calibri Light</vt:lpstr>
      <vt:lpstr>Calibri</vt:lpstr>
      <vt:lpstr>Quicksand Medium</vt:lpstr>
      <vt:lpstr>HP001 4 hàng</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P010921</cp:lastModifiedBy>
  <cp:revision>671</cp:revision>
  <dcterms:modified xsi:type="dcterms:W3CDTF">2024-03-24T01:32:41Z</dcterms:modified>
</cp:coreProperties>
</file>