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58" r:id="rId4"/>
    <p:sldId id="259" r:id="rId5"/>
    <p:sldId id="260" r:id="rId6"/>
    <p:sldId id="261" r:id="rId7"/>
    <p:sldId id="262" r:id="rId8"/>
    <p:sldId id="264" r:id="rId9"/>
    <p:sldId id="266" r:id="rId10"/>
    <p:sldId id="267" r:id="rId11"/>
    <p:sldId id="270" r:id="rId12"/>
    <p:sldId id="274" r:id="rId13"/>
    <p:sldId id="271" r:id="rId14"/>
    <p:sldId id="272" r:id="rId15"/>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B3"/>
    <a:srgbClr val="FFDF79"/>
    <a:srgbClr val="FFD03B"/>
    <a:srgbClr val="F68426"/>
    <a:srgbClr val="FFC611"/>
    <a:srgbClr val="FFD347"/>
    <a:srgbClr val="FFD243"/>
    <a:srgbClr val="EBF6F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22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04/02/2024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Đây</a:t>
            </a:r>
            <a:r>
              <a:rPr lang="en-US" baseline="0" smtClean="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câu</a:t>
            </a:r>
            <a:r>
              <a:rPr lang="en-US" baseline="0" smtClean="0"/>
              <a:t> sau là câu hỏi mở, GV tôn trọng ý kiến của hs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04/02/2024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04/02/2024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04/02/2024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04/02/2024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04/02/2024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04/02/2024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4609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4280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LÀM ANH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4400550"/>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Làm anh thì cần làm những gì cho em?</a:t>
            </a:r>
          </a:p>
        </p:txBody>
      </p:sp>
      <p:sp>
        <p:nvSpPr>
          <p:cNvPr id="7" name="TextBox 6"/>
          <p:cNvSpPr txBox="1"/>
          <p:nvPr/>
        </p:nvSpPr>
        <p:spPr>
          <a:xfrm>
            <a:off x="983343" y="440380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Theo em, làm anh dễ hay khó?</a:t>
            </a:r>
            <a:endParaRPr lang="en-US" sz="3200">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500" y="0"/>
            <a:ext cx="6999287" cy="436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447800" y="2724150"/>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310515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47800" y="3453876"/>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7800" y="3867150"/>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78143" y="89535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7473" y="1657350"/>
            <a:ext cx="19119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78143" y="2038350"/>
            <a:ext cx="276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78143" y="1276350"/>
            <a:ext cx="23084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90600" y="440380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thích làm anh hay làm em? Vì sao?</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1+#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cuối</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smtClean="0">
                <a:latin typeface="Arial-Rounded" pitchFamily="34" charset="0"/>
                <a:ea typeface="Arial-Rounded" pitchFamily="34" charset="0"/>
                <a:cs typeface="Arial-Rounded" pitchFamily="34" charset="0"/>
              </a:rPr>
              <a:t>Mẹ cho quà bánh</a:t>
            </a:r>
          </a:p>
          <a:p>
            <a:pPr algn="just"/>
            <a:r>
              <a:rPr lang="en-US" sz="2400" smtClean="0">
                <a:latin typeface="Arial-Rounded" pitchFamily="34" charset="0"/>
                <a:ea typeface="Arial-Rounded" pitchFamily="34" charset="0"/>
                <a:cs typeface="Arial-Rounded" pitchFamily="34" charset="0"/>
              </a:rPr>
              <a:t>Chia em phần hơn</a:t>
            </a:r>
          </a:p>
          <a:p>
            <a:pPr algn="just"/>
            <a:r>
              <a:rPr lang="en-US" sz="2400" smtClean="0">
                <a:latin typeface="Arial-Rounded" pitchFamily="34" charset="0"/>
                <a:ea typeface="Arial-Rounded" pitchFamily="34" charset="0"/>
                <a:cs typeface="Arial-Rounded" pitchFamily="34" charset="0"/>
              </a:rPr>
              <a:t>Có đồ chơi đẹp</a:t>
            </a:r>
          </a:p>
          <a:p>
            <a:pPr algn="just"/>
            <a:r>
              <a:rPr lang="en-US" sz="2400" smtClean="0">
                <a:latin typeface="Arial-Rounded" pitchFamily="34" charset="0"/>
                <a:ea typeface="Arial-Rounded" pitchFamily="34" charset="0"/>
                <a:cs typeface="Arial-Rounded" pitchFamily="34" charset="0"/>
              </a:rPr>
              <a:t>Cũng nhường em luôn.</a:t>
            </a:r>
          </a:p>
          <a:p>
            <a:pPr algn="just"/>
            <a:endParaRPr lang="en-US" sz="2400">
              <a:latin typeface="Arial-Rounded" pitchFamily="34" charset="0"/>
              <a:ea typeface="Arial-Rounded" pitchFamily="34" charset="0"/>
              <a:cs typeface="Arial-Rounded" pitchFamily="34" charset="0"/>
            </a:endParaRPr>
          </a:p>
          <a:p>
            <a:pPr algn="just"/>
            <a:r>
              <a:rPr lang="en-US" sz="2400" smtClean="0">
                <a:latin typeface="Arial-Rounded" pitchFamily="34" charset="0"/>
                <a:ea typeface="Arial-Rounded" pitchFamily="34" charset="0"/>
                <a:cs typeface="Arial-Rounded" pitchFamily="34" charset="0"/>
              </a:rPr>
              <a:t>Làm anh thật khó</a:t>
            </a:r>
          </a:p>
          <a:p>
            <a:pPr algn="just"/>
            <a:r>
              <a:rPr lang="en-US" sz="2400" smtClean="0">
                <a:latin typeface="Arial-Rounded" pitchFamily="34" charset="0"/>
                <a:ea typeface="Arial-Rounded" pitchFamily="34" charset="0"/>
                <a:cs typeface="Arial-Rounded" pitchFamily="34" charset="0"/>
              </a:rPr>
              <a:t>Nhưng mà thật vui</a:t>
            </a:r>
          </a:p>
          <a:p>
            <a:pPr algn="just"/>
            <a:r>
              <a:rPr lang="en-US" sz="2400" smtClean="0">
                <a:latin typeface="Arial-Rounded" pitchFamily="34" charset="0"/>
                <a:ea typeface="Arial-Rounded" pitchFamily="34" charset="0"/>
                <a:cs typeface="Arial-Rounded" pitchFamily="34" charset="0"/>
              </a:rPr>
              <a:t>Ai yêu em bé</a:t>
            </a:r>
          </a:p>
          <a:p>
            <a:pPr algn="just"/>
            <a:r>
              <a:rPr lang="en-US" sz="2400" smtClean="0">
                <a:latin typeface="Arial-Rounded" pitchFamily="34" charset="0"/>
                <a:ea typeface="Arial-Rounded" pitchFamily="34" charset="0"/>
                <a:cs typeface="Arial-Rounded" pitchFamily="34" charset="0"/>
              </a:rPr>
              <a:t>Thì làm được thôi.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191"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1" y="3113513"/>
            <a:ext cx="2743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809"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136"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82"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Kể về anh, chị hoặc em của em</a:t>
            </a:r>
            <a:endParaRPr lang="en-US" sz="2400" b="1">
              <a:latin typeface="Arial Rounded MT Bol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704" t="51860" r="3068" b="8687"/>
          <a:stretch/>
        </p:blipFill>
        <p:spPr>
          <a:xfrm>
            <a:off x="5749636" y="356663"/>
            <a:ext cx="3054926" cy="185282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73" t="11648" r="473" b="21818"/>
          <a:stretch/>
        </p:blipFill>
        <p:spPr>
          <a:xfrm>
            <a:off x="76200" y="1809750"/>
            <a:ext cx="5430716" cy="281834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8485"/>
          <a:stretch/>
        </p:blipFill>
        <p:spPr>
          <a:xfrm>
            <a:off x="5715000" y="2114549"/>
            <a:ext cx="2764044" cy="2731881"/>
          </a:xfrm>
          <a:prstGeom prst="rect">
            <a:avLst/>
          </a:prstGeom>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Làm anh</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30,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31</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514350" y="3105150"/>
            <a:ext cx="7391400" cy="1569612"/>
          </a:xfrm>
          <a:prstGeom prst="rect">
            <a:avLst/>
          </a:prstGeom>
          <a:noFill/>
        </p:spPr>
        <p:txBody>
          <a:bodyPr wrap="square" lIns="91391" tIns="45696" rIns="91391" bIns="45696" rtlCol="0">
            <a:spAutoFit/>
          </a:bodyPr>
          <a:lstStyle/>
          <a:p>
            <a:pPr algn="just"/>
            <a:r>
              <a:rPr lang="en-US" sz="2400" smtClean="0">
                <a:latin typeface="Arial-Rounded" pitchFamily="34" charset="0"/>
                <a:ea typeface="Arial-Rounded" pitchFamily="34" charset="0"/>
                <a:cs typeface="Arial-Rounded" pitchFamily="34" charset="0"/>
              </a:rPr>
              <a:t>Thử đoán xem:</a:t>
            </a:r>
          </a:p>
          <a:p>
            <a:pPr marL="457200" indent="-457200" algn="just">
              <a:buAutoNum type="alphaLcPeriod"/>
            </a:pPr>
            <a:r>
              <a:rPr lang="en-US" sz="2400" smtClean="0">
                <a:latin typeface="Arial-Rounded" pitchFamily="34" charset="0"/>
                <a:ea typeface="Arial-Rounded" pitchFamily="34" charset="0"/>
                <a:cs typeface="Arial-Rounded" pitchFamily="34" charset="0"/>
              </a:rPr>
              <a:t>Người em nói gì với anh?</a:t>
            </a:r>
          </a:p>
          <a:p>
            <a:pPr marL="457200" indent="-457200" algn="just">
              <a:buAutoNum type="alphaLcPeriod"/>
            </a:pPr>
            <a:r>
              <a:rPr lang="en-US" sz="2400" smtClean="0">
                <a:latin typeface="Arial-Rounded" pitchFamily="34" charset="0"/>
                <a:ea typeface="Arial-Rounded" pitchFamily="34" charset="0"/>
                <a:cs typeface="Arial-Rounded" pitchFamily="34" charset="0"/>
              </a:rPr>
              <a:t>Người anh nói gì với em?</a:t>
            </a:r>
          </a:p>
          <a:p>
            <a:pPr marL="457200" indent="-457200" algn="just">
              <a:buAutoNum type="alphaLcPeriod"/>
            </a:pPr>
            <a:r>
              <a:rPr lang="en-US" sz="2400" smtClean="0">
                <a:latin typeface="Arial-Rounded" pitchFamily="34" charset="0"/>
                <a:ea typeface="Arial-Rounded" pitchFamily="34" charset="0"/>
                <a:cs typeface="Arial-Rounded" pitchFamily="34" charset="0"/>
              </a:rPr>
              <a:t>Tình cảm của người anh đối với em như thế nào?</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68" t="22242" r="21132" b="31923"/>
          <a:stretch/>
        </p:blipFill>
        <p:spPr bwMode="auto">
          <a:xfrm>
            <a:off x="5283199" y="682055"/>
            <a:ext cx="3643086" cy="335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79" t="26587" r="51363" b="43872"/>
          <a:stretch/>
        </p:blipFill>
        <p:spPr bwMode="auto">
          <a:xfrm>
            <a:off x="1676400" y="944185"/>
            <a:ext cx="3338285" cy="216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Làm anh</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143000" y="765685"/>
            <a:ext cx="3519054"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Làm anh khó đấy</a:t>
            </a:r>
          </a:p>
          <a:p>
            <a:pPr algn="just"/>
            <a:r>
              <a:rPr lang="en-US" sz="2800" smtClean="0">
                <a:latin typeface="Arial-Rounded" pitchFamily="34" charset="0"/>
                <a:ea typeface="Arial-Rounded" pitchFamily="34" charset="0"/>
                <a:cs typeface="Arial-Rounded" pitchFamily="34" charset="0"/>
              </a:rPr>
              <a:t>Phải đâu chuyện đùa</a:t>
            </a:r>
          </a:p>
          <a:p>
            <a:pPr algn="just"/>
            <a:r>
              <a:rPr lang="en-US" sz="2800" smtClean="0">
                <a:latin typeface="Arial-Rounded" pitchFamily="34" charset="0"/>
                <a:ea typeface="Arial-Rounded" pitchFamily="34" charset="0"/>
                <a:cs typeface="Arial-Rounded" pitchFamily="34" charset="0"/>
              </a:rPr>
              <a:t>Với em bé gái</a:t>
            </a:r>
          </a:p>
          <a:p>
            <a:pPr algn="just"/>
            <a:r>
              <a:rPr lang="en-US" sz="2800" smtClean="0">
                <a:latin typeface="Arial-Rounded" pitchFamily="34" charset="0"/>
                <a:ea typeface="Arial-Rounded" pitchFamily="34" charset="0"/>
                <a:cs typeface="Arial-Rounded" pitchFamily="34" charset="0"/>
              </a:rPr>
              <a:t>Phải “người lớn” cơ.</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Khi em bé khóc</a:t>
            </a:r>
          </a:p>
          <a:p>
            <a:pPr algn="just"/>
            <a:r>
              <a:rPr lang="en-US" sz="2800" smtClean="0">
                <a:latin typeface="Arial-Rounded" pitchFamily="34" charset="0"/>
                <a:ea typeface="Arial-Rounded" pitchFamily="34" charset="0"/>
                <a:cs typeface="Arial-Rounded" pitchFamily="34" charset="0"/>
              </a:rPr>
              <a:t>Anh phải dỗ dành</a:t>
            </a:r>
          </a:p>
          <a:p>
            <a:pPr algn="just"/>
            <a:r>
              <a:rPr lang="en-US" sz="2800" smtClean="0">
                <a:latin typeface="Arial-Rounded" pitchFamily="34" charset="0"/>
                <a:ea typeface="Arial-Rounded" pitchFamily="34" charset="0"/>
                <a:cs typeface="Arial-Rounded" pitchFamily="34" charset="0"/>
              </a:rPr>
              <a:t>Khi em bé ngã</a:t>
            </a:r>
          </a:p>
          <a:p>
            <a:pPr algn="just"/>
            <a:r>
              <a:rPr lang="en-US" sz="2800" smtClean="0">
                <a:latin typeface="Arial-Rounded" pitchFamily="34" charset="0"/>
                <a:ea typeface="Arial-Rounded" pitchFamily="34" charset="0"/>
                <a:cs typeface="Arial-Rounded" pitchFamily="34" charset="0"/>
              </a:rPr>
              <a:t>Anh nâng dịu dàng.</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
        <p:nvSpPr>
          <p:cNvPr id="7" name="TextBox 6"/>
          <p:cNvSpPr txBox="1"/>
          <p:nvPr/>
        </p:nvSpPr>
        <p:spPr>
          <a:xfrm>
            <a:off x="4991925" y="765685"/>
            <a:ext cx="4228275" cy="4401156"/>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Mẹ cho quà bánh</a:t>
            </a:r>
          </a:p>
          <a:p>
            <a:pPr algn="just"/>
            <a:r>
              <a:rPr lang="en-US" sz="2800" smtClean="0">
                <a:latin typeface="Arial-Rounded" pitchFamily="34" charset="0"/>
                <a:ea typeface="Arial-Rounded" pitchFamily="34" charset="0"/>
                <a:cs typeface="Arial-Rounded" pitchFamily="34" charset="0"/>
              </a:rPr>
              <a:t>Chia em phần hơn</a:t>
            </a:r>
          </a:p>
          <a:p>
            <a:pPr algn="just"/>
            <a:r>
              <a:rPr lang="en-US" sz="2800" smtClean="0">
                <a:latin typeface="Arial-Rounded" pitchFamily="34" charset="0"/>
                <a:ea typeface="Arial-Rounded" pitchFamily="34" charset="0"/>
                <a:cs typeface="Arial-Rounded" pitchFamily="34" charset="0"/>
              </a:rPr>
              <a:t>Có đồ chơi đẹp</a:t>
            </a:r>
          </a:p>
          <a:p>
            <a:pPr algn="just"/>
            <a:r>
              <a:rPr lang="en-US" sz="2800" smtClean="0">
                <a:latin typeface="Arial-Rounded" pitchFamily="34" charset="0"/>
                <a:ea typeface="Arial-Rounded" pitchFamily="34" charset="0"/>
                <a:cs typeface="Arial-Rounded" pitchFamily="34" charset="0"/>
              </a:rPr>
              <a:t>Cũng nhường em luôn.</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Làm anh thật khó</a:t>
            </a:r>
          </a:p>
          <a:p>
            <a:pPr algn="just"/>
            <a:r>
              <a:rPr lang="en-US" sz="2800" smtClean="0">
                <a:latin typeface="Arial-Rounded" pitchFamily="34" charset="0"/>
                <a:ea typeface="Arial-Rounded" pitchFamily="34" charset="0"/>
                <a:cs typeface="Arial-Rounded" pitchFamily="34" charset="0"/>
              </a:rPr>
              <a:t>Nhưng mà thật vui</a:t>
            </a:r>
          </a:p>
          <a:p>
            <a:pPr algn="just"/>
            <a:r>
              <a:rPr lang="en-US" sz="2800" smtClean="0">
                <a:latin typeface="Arial-Rounded" pitchFamily="34" charset="0"/>
                <a:ea typeface="Arial-Rounded" pitchFamily="34" charset="0"/>
                <a:cs typeface="Arial-Rounded" pitchFamily="34" charset="0"/>
              </a:rPr>
              <a:t>Ai yêu em bé</a:t>
            </a:r>
          </a:p>
          <a:p>
            <a:pPr algn="just"/>
            <a:r>
              <a:rPr lang="en-US" sz="2800" smtClean="0">
                <a:latin typeface="Arial-Rounded" pitchFamily="34" charset="0"/>
                <a:ea typeface="Arial-Rounded" pitchFamily="34" charset="0"/>
                <a:cs typeface="Arial-Rounded" pitchFamily="34" charset="0"/>
              </a:rPr>
              <a:t>Thì làm được thôi.</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(Phan Thị Thanh Nhàn)</a:t>
            </a:r>
            <a:endParaRPr lang="en-US" sz="2800">
              <a:latin typeface="Arial Rounded MT Bold" pitchFamily="34" charset="0"/>
              <a:ea typeface="Arial-Rounded" pitchFamily="34" charset="0"/>
              <a:cs typeface="Arial-Rounded" pitchFamily="34" charset="0"/>
            </a:endParaRPr>
          </a:p>
        </p:txBody>
      </p:sp>
      <p:sp>
        <p:nvSpPr>
          <p:cNvPr id="9" name="TextBox 8"/>
          <p:cNvSpPr txBox="1"/>
          <p:nvPr/>
        </p:nvSpPr>
        <p:spPr>
          <a:xfrm>
            <a:off x="327389" y="951745"/>
            <a:ext cx="967495" cy="477005"/>
          </a:xfrm>
          <a:prstGeom prst="rect">
            <a:avLst/>
          </a:prstGeom>
          <a:noFill/>
        </p:spPr>
        <p:txBody>
          <a:bodyPr wrap="square" lIns="91391" tIns="45696" rIns="91391" bIns="45696" rtlCol="0">
            <a:spAutoFit/>
          </a:bodyPr>
          <a:lstStyle/>
          <a:p>
            <a:pPr algn="ctr"/>
            <a:r>
              <a:rPr lang="en-US" sz="2400" smtClean="0">
                <a:latin typeface=".VnArial" pitchFamily="34" charset="0"/>
                <a:ea typeface="Arial-Rounded" pitchFamily="34" charset="0"/>
                <a:cs typeface="Arial-Rounded" pitchFamily="34" charset="0"/>
              </a:rPr>
              <a:t>(1)</a:t>
            </a:r>
            <a:endParaRPr lang="en-US" sz="2500">
              <a:latin typeface=".VnArial" pitchFamily="34" charset="0"/>
              <a:ea typeface="Arial-Rounded" pitchFamily="34" charset="0"/>
              <a:cs typeface="Arial-Rounded" pitchFamily="34" charset="0"/>
            </a:endParaRPr>
          </a:p>
        </p:txBody>
      </p:sp>
      <p:sp>
        <p:nvSpPr>
          <p:cNvPr id="10" name="TextBox 9"/>
          <p:cNvSpPr txBox="1"/>
          <p:nvPr/>
        </p:nvSpPr>
        <p:spPr>
          <a:xfrm>
            <a:off x="327388" y="3105150"/>
            <a:ext cx="967495" cy="477005"/>
          </a:xfrm>
          <a:prstGeom prst="rect">
            <a:avLst/>
          </a:prstGeom>
          <a:noFill/>
        </p:spPr>
        <p:txBody>
          <a:bodyPr wrap="square" lIns="91391" tIns="45696" rIns="91391" bIns="45696" rtlCol="0">
            <a:spAutoFit/>
          </a:bodyPr>
          <a:lstStyle/>
          <a:p>
            <a:pPr algn="ctr"/>
            <a:r>
              <a:rPr lang="en-US" sz="2400" smtClean="0">
                <a:latin typeface=".VnArial" pitchFamily="34" charset="0"/>
                <a:ea typeface="Arial-Rounded" pitchFamily="34" charset="0"/>
                <a:cs typeface="Arial-Rounded" pitchFamily="34" charset="0"/>
              </a:rPr>
              <a:t>(2)</a:t>
            </a:r>
            <a:endParaRPr lang="en-US" sz="2500">
              <a:latin typeface=".VnArial" pitchFamily="34" charset="0"/>
              <a:ea typeface="Arial-Rounded" pitchFamily="34" charset="0"/>
              <a:cs typeface="Arial-Rounded" pitchFamily="34" charset="0"/>
            </a:endParaRPr>
          </a:p>
        </p:txBody>
      </p:sp>
      <p:sp>
        <p:nvSpPr>
          <p:cNvPr id="11" name="TextBox 10"/>
          <p:cNvSpPr txBox="1"/>
          <p:nvPr/>
        </p:nvSpPr>
        <p:spPr>
          <a:xfrm>
            <a:off x="4301904" y="953864"/>
            <a:ext cx="967495" cy="477005"/>
          </a:xfrm>
          <a:prstGeom prst="rect">
            <a:avLst/>
          </a:prstGeom>
          <a:noFill/>
        </p:spPr>
        <p:txBody>
          <a:bodyPr wrap="square" lIns="91391" tIns="45696" rIns="91391" bIns="45696" rtlCol="0">
            <a:spAutoFit/>
          </a:bodyPr>
          <a:lstStyle/>
          <a:p>
            <a:pPr algn="ctr"/>
            <a:r>
              <a:rPr lang="en-US" sz="2400" smtClean="0">
                <a:latin typeface=".VnArial" pitchFamily="34" charset="0"/>
                <a:ea typeface="Arial-Rounded" pitchFamily="34" charset="0"/>
                <a:cs typeface="Arial-Rounded" pitchFamily="34" charset="0"/>
              </a:rPr>
              <a:t>(3)</a:t>
            </a:r>
            <a:endParaRPr lang="en-US" sz="2500">
              <a:latin typeface=".VnArial" pitchFamily="34" charset="0"/>
              <a:ea typeface="Arial-Rounded" pitchFamily="34" charset="0"/>
              <a:cs typeface="Arial-Rounded" pitchFamily="34" charset="0"/>
            </a:endParaRPr>
          </a:p>
        </p:txBody>
      </p:sp>
      <p:sp>
        <p:nvSpPr>
          <p:cNvPr id="12" name="TextBox 11"/>
          <p:cNvSpPr txBox="1"/>
          <p:nvPr/>
        </p:nvSpPr>
        <p:spPr>
          <a:xfrm>
            <a:off x="4301903" y="3107269"/>
            <a:ext cx="967495" cy="477005"/>
          </a:xfrm>
          <a:prstGeom prst="rect">
            <a:avLst/>
          </a:prstGeom>
          <a:noFill/>
        </p:spPr>
        <p:txBody>
          <a:bodyPr wrap="square" lIns="91391" tIns="45696" rIns="91391" bIns="45696" rtlCol="0">
            <a:spAutoFit/>
          </a:bodyPr>
          <a:lstStyle/>
          <a:p>
            <a:pPr algn="ctr"/>
            <a:r>
              <a:rPr lang="en-US" sz="2400" smtClean="0">
                <a:latin typeface=".VnArial" pitchFamily="34" charset="0"/>
                <a:ea typeface="Arial-Rounded" pitchFamily="34" charset="0"/>
                <a:cs typeface="Arial-Rounded" pitchFamily="34" charset="0"/>
              </a:rPr>
              <a:t>(4)</a:t>
            </a:r>
            <a:endParaRPr lang="en-US" sz="2500">
              <a:latin typeface=".VnArial"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295479"/>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thơ có mấy khổ thơ?</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84" y="6350"/>
            <a:ext cx="7648575" cy="440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65" y="0"/>
            <a:ext cx="7864142" cy="452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2652488" y="3195864"/>
            <a:ext cx="1142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790374" y="3976008"/>
            <a:ext cx="1142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12" y="0"/>
            <a:ext cx="7753784" cy="446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42" y="0"/>
            <a:ext cx="7928697" cy="456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22730" y="437332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936"/>
            <a:ext cx="7848600" cy="451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tiếng cùng vần với mỗi tiếng </a:t>
            </a:r>
            <a:r>
              <a:rPr lang="en-US" sz="2400" b="1" i="1" smtClean="0">
                <a:latin typeface="Arial-Rounded" pitchFamily="34" charset="0"/>
                <a:ea typeface="Arial-Rounded" pitchFamily="34" charset="0"/>
                <a:cs typeface="Arial-Rounded" pitchFamily="34" charset="0"/>
              </a:rPr>
              <a:t>bánh, đẹp, vui </a:t>
            </a:r>
            <a:endParaRPr lang="en-US" sz="2400" b="1">
              <a:latin typeface="Arial-Rounded" pitchFamily="34" charset="0"/>
              <a:ea typeface="Arial-Rounded" pitchFamily="34" charset="0"/>
              <a:cs typeface="Arial-Rounded" pitchFamily="34" charset="0"/>
            </a:endParaRPr>
          </a:p>
        </p:txBody>
      </p:sp>
      <p:sp>
        <p:nvSpPr>
          <p:cNvPr id="3" name="Oval 2"/>
          <p:cNvSpPr/>
          <p:nvPr/>
        </p:nvSpPr>
        <p:spPr>
          <a:xfrm>
            <a:off x="637757"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bánh</a:t>
            </a:r>
            <a:endParaRPr lang="en-US" sz="3600" b="1">
              <a:latin typeface="Arial-Rounded" pitchFamily="34" charset="0"/>
              <a:ea typeface="Arial-Rounded" pitchFamily="34" charset="0"/>
              <a:cs typeface="Arial-Rounded" pitchFamily="34" charset="0"/>
            </a:endParaRPr>
          </a:p>
        </p:txBody>
      </p:sp>
      <p:sp>
        <p:nvSpPr>
          <p:cNvPr id="8" name="Oval 7"/>
          <p:cNvSpPr/>
          <p:nvPr/>
        </p:nvSpPr>
        <p:spPr>
          <a:xfrm>
            <a:off x="3612981"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đ</a:t>
            </a:r>
            <a:r>
              <a:rPr lang="en-US" sz="3600" b="1" smtClean="0">
                <a:latin typeface="Arial-Rounded" pitchFamily="34" charset="0"/>
                <a:ea typeface="Arial-Rounded" pitchFamily="34" charset="0"/>
                <a:cs typeface="Arial-Rounded" pitchFamily="34" charset="0"/>
              </a:rPr>
              <a:t>ẹp</a:t>
            </a:r>
            <a:endParaRPr lang="en-US" sz="3600" b="1">
              <a:latin typeface="Arial-Rounded" pitchFamily="34" charset="0"/>
              <a:ea typeface="Arial-Rounded" pitchFamily="34" charset="0"/>
              <a:cs typeface="Arial-Rounded" pitchFamily="34" charset="0"/>
            </a:endParaRPr>
          </a:p>
        </p:txBody>
      </p:sp>
      <p:sp>
        <p:nvSpPr>
          <p:cNvPr id="9" name="Oval 8"/>
          <p:cNvSpPr/>
          <p:nvPr/>
        </p:nvSpPr>
        <p:spPr>
          <a:xfrm>
            <a:off x="6595338" y="1347507"/>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vui</a:t>
            </a:r>
            <a:endParaRPr lang="en-US" sz="3600" b="1">
              <a:latin typeface="Arial-Rounded" pitchFamily="34" charset="0"/>
              <a:ea typeface="Arial-Rounded" pitchFamily="34" charset="0"/>
              <a:cs typeface="Arial-Rounded" pitchFamily="34" charset="0"/>
            </a:endParaRPr>
          </a:p>
        </p:txBody>
      </p:sp>
      <p:grpSp>
        <p:nvGrpSpPr>
          <p:cNvPr id="13" name="Group 12"/>
          <p:cNvGrpSpPr/>
          <p:nvPr/>
        </p:nvGrpSpPr>
        <p:grpSpPr>
          <a:xfrm>
            <a:off x="777446" y="2168380"/>
            <a:ext cx="1411804" cy="708172"/>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755316" y="2175853"/>
            <a:ext cx="1411804" cy="708172"/>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733186" y="2183326"/>
            <a:ext cx="1411804" cy="708172"/>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414773">
            <a:off x="253240" y="2737305"/>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canh</a:t>
            </a:r>
            <a:endParaRPr lang="en-US" sz="1600">
              <a:solidFill>
                <a:schemeClr val="tx1"/>
              </a:solidFill>
              <a:latin typeface="Arial-Rounded" pitchFamily="34" charset="0"/>
              <a:ea typeface="Arial-Rounded" pitchFamily="34" charset="0"/>
              <a:cs typeface="Arial-Rounded" pitchFamily="34" charset="0"/>
            </a:endParaRPr>
          </a:p>
        </p:txBody>
      </p:sp>
      <p:sp>
        <p:nvSpPr>
          <p:cNvPr id="24" name="Rectangle 23"/>
          <p:cNvSpPr/>
          <p:nvPr/>
        </p:nvSpPr>
        <p:spPr>
          <a:xfrm>
            <a:off x="1140507" y="287511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lạnh</a:t>
            </a:r>
            <a:endParaRPr lang="en-US" sz="160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5" y="2799920"/>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anh</a:t>
            </a:r>
            <a:endParaRPr lang="en-US" sz="1600">
              <a:solidFill>
                <a:schemeClr val="tx1"/>
              </a:solidFill>
              <a:latin typeface="Arial-Rounded" pitchFamily="34" charset="0"/>
              <a:ea typeface="Arial-Rounded" pitchFamily="34" charset="0"/>
              <a:cs typeface="Arial-Rounded" pitchFamily="34" charset="0"/>
            </a:endParaRPr>
          </a:p>
        </p:txBody>
      </p:sp>
      <p:sp>
        <p:nvSpPr>
          <p:cNvPr id="29" name="Rectangle 28"/>
          <p:cNvSpPr/>
          <p:nvPr/>
        </p:nvSpPr>
        <p:spPr>
          <a:xfrm rot="1414773">
            <a:off x="3247428" y="2748421"/>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dép</a:t>
            </a:r>
            <a:endParaRPr lang="en-US" sz="1600">
              <a:solidFill>
                <a:schemeClr val="tx1"/>
              </a:solidFill>
              <a:latin typeface="Arial-Rounded" pitchFamily="34" charset="0"/>
              <a:ea typeface="Arial-Rounded" pitchFamily="34" charset="0"/>
              <a:cs typeface="Arial-Rounded" pitchFamily="34" charset="0"/>
            </a:endParaRPr>
          </a:p>
        </p:txBody>
      </p:sp>
      <p:sp>
        <p:nvSpPr>
          <p:cNvPr id="30" name="Rectangle 29"/>
          <p:cNvSpPr/>
          <p:nvPr/>
        </p:nvSpPr>
        <p:spPr>
          <a:xfrm>
            <a:off x="4134695" y="2886232"/>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hẹp</a:t>
            </a:r>
            <a:endParaRPr lang="en-US" sz="1600">
              <a:solidFill>
                <a:schemeClr val="tx1"/>
              </a:solidFill>
              <a:latin typeface="Arial-Rounded" pitchFamily="34" charset="0"/>
              <a:ea typeface="Arial-Rounded" pitchFamily="34" charset="0"/>
              <a:cs typeface="Arial-Rounded" pitchFamily="34" charset="0"/>
            </a:endParaRPr>
          </a:p>
        </p:txBody>
      </p:sp>
      <p:sp>
        <p:nvSpPr>
          <p:cNvPr id="31" name="Rectangle 30"/>
          <p:cNvSpPr/>
          <p:nvPr/>
        </p:nvSpPr>
        <p:spPr>
          <a:xfrm rot="20743700">
            <a:off x="4965423" y="281103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ép</a:t>
            </a:r>
            <a:endParaRPr lang="en-US" sz="1600">
              <a:solidFill>
                <a:schemeClr val="tx1"/>
              </a:solidFill>
              <a:latin typeface="Arial-Rounded" pitchFamily="34" charset="0"/>
              <a:ea typeface="Arial-Rounded" pitchFamily="34" charset="0"/>
              <a:cs typeface="Arial-Rounded" pitchFamily="34" charset="0"/>
            </a:endParaRPr>
          </a:p>
        </p:txBody>
      </p:sp>
      <p:sp>
        <p:nvSpPr>
          <p:cNvPr id="32" name="Rectangle 31"/>
          <p:cNvSpPr/>
          <p:nvPr/>
        </p:nvSpPr>
        <p:spPr>
          <a:xfrm rot="1414773">
            <a:off x="6224805" y="2761113"/>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chùi</a:t>
            </a:r>
            <a:endParaRPr lang="en-US" sz="160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112072" y="2898924"/>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túi</a:t>
            </a:r>
            <a:endParaRPr lang="en-US" sz="1600">
              <a:solidFill>
                <a:schemeClr val="tx1"/>
              </a:solidFill>
              <a:latin typeface="Arial-Rounded" pitchFamily="34" charset="0"/>
              <a:ea typeface="Arial-Rounded" pitchFamily="34" charset="0"/>
              <a:cs typeface="Arial-Rounded" pitchFamily="34" charset="0"/>
            </a:endParaRPr>
          </a:p>
        </p:txBody>
      </p:sp>
      <p:sp>
        <p:nvSpPr>
          <p:cNvPr id="34" name="Rectangle 33"/>
          <p:cNvSpPr/>
          <p:nvPr/>
        </p:nvSpPr>
        <p:spPr>
          <a:xfrm rot="20743700">
            <a:off x="7942800" y="2823728"/>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mũi</a:t>
            </a:r>
            <a:endParaRPr lang="en-US" sz="1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440</Words>
  <Application>Microsoft Office PowerPoint</Application>
  <PresentationFormat>On-screen Show (16:9)</PresentationFormat>
  <Paragraphs>87</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.VnArial</vt: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P010921</cp:lastModifiedBy>
  <cp:revision>108</cp:revision>
  <dcterms:created xsi:type="dcterms:W3CDTF">2020-12-08T15:48:47Z</dcterms:created>
  <dcterms:modified xsi:type="dcterms:W3CDTF">2024-02-04T03:02:51Z</dcterms:modified>
</cp:coreProperties>
</file>