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26" r:id="rId1"/>
  </p:sldMasterIdLst>
  <p:notesMasterIdLst>
    <p:notesMasterId r:id="rId17"/>
  </p:notesMasterIdLst>
  <p:sldIdLst>
    <p:sldId id="390" r:id="rId2"/>
    <p:sldId id="372" r:id="rId3"/>
    <p:sldId id="407" r:id="rId4"/>
    <p:sldId id="257" r:id="rId5"/>
    <p:sldId id="391" r:id="rId6"/>
    <p:sldId id="393" r:id="rId7"/>
    <p:sldId id="394" r:id="rId8"/>
    <p:sldId id="395" r:id="rId9"/>
    <p:sldId id="400" r:id="rId10"/>
    <p:sldId id="406" r:id="rId11"/>
    <p:sldId id="279" r:id="rId12"/>
    <p:sldId id="403" r:id="rId13"/>
    <p:sldId id="408" r:id="rId14"/>
    <p:sldId id="404" r:id="rId15"/>
    <p:sldId id="37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5B5D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9C386-2AD3-46E0-A4BD-E243F14D1589}" type="datetimeFigureOut">
              <a:rPr lang="vi-VN" smtClean="0"/>
              <a:t>13/12/2022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F977D-A658-4718-9F2C-EA35C43F65A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15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98EBFA88-1FC4-45C9-8AD0-1FEC8FCAE8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8624DC-A8CD-4424-8635-5ABCB5DF2BF2}" type="slidenum">
              <a:rPr lang="en-US" altLang="vi-VN" smtClean="0"/>
              <a:pPr/>
              <a:t>15</a:t>
            </a:fld>
            <a:endParaRPr lang="en-US" altLang="vi-VN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53C55C39-B4F8-4E07-AC54-1BD904E41D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E7D46D0E-050F-4470-80C3-5BB38EAF00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8525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8272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2222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776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5585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6497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8898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7320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3255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6158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03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95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9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1D90F77-5E6B-470C-85C6-AAF3BE020A04}"/>
              </a:ext>
            </a:extLst>
          </p:cNvPr>
          <p:cNvSpPr txBox="1"/>
          <p:nvPr/>
        </p:nvSpPr>
        <p:spPr>
          <a:xfrm>
            <a:off x="2107809" y="323557"/>
            <a:ext cx="7976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>
                <a:solidFill>
                  <a:schemeClr val="bg1"/>
                </a:solidFill>
              </a:rPr>
              <a:t>TRƯỜNG TIỂU HỌC NGỌC LÂM 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11F8414-431B-4993-9DBD-467D26AA11B8}"/>
              </a:ext>
            </a:extLst>
          </p:cNvPr>
          <p:cNvSpPr txBox="1"/>
          <p:nvPr/>
        </p:nvSpPr>
        <p:spPr>
          <a:xfrm>
            <a:off x="2260209" y="2529840"/>
            <a:ext cx="79763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</a:rPr>
              <a:t>TIẾNG VIỆT   LỚP 1</a:t>
            </a:r>
          </a:p>
          <a:p>
            <a:pPr algn="ctr"/>
            <a:r>
              <a:rPr lang="vi-VN" sz="4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BÀI 67: </a:t>
            </a:r>
            <a:r>
              <a:rPr lang="vi-VN" sz="4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uôc</a:t>
            </a:r>
            <a:r>
              <a:rPr lang="vi-VN" sz="4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- </a:t>
            </a:r>
            <a:r>
              <a:rPr lang="vi-VN" sz="4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uôt</a:t>
            </a:r>
            <a:endParaRPr lang="vi-VN" sz="4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096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50E4EEC8-BE62-4D63-ADC8-487DA1C1F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48" y="1081625"/>
            <a:ext cx="11390611" cy="490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522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u the ngoi">
            <a:extLst>
              <a:ext uri="{FF2B5EF4-FFF2-40B4-BE49-F238E27FC236}">
                <a16:creationId xmlns:a16="http://schemas.microsoft.com/office/drawing/2014/main" id="{DA4D8209-AD7D-4538-B299-6301E087C8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9445" y="500270"/>
            <a:ext cx="9925878" cy="6013174"/>
          </a:xfr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ransition>
    <p:checke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1EB8AF1-13DC-4A32-AD18-C749770F14FF}"/>
              </a:ext>
            </a:extLst>
          </p:cNvPr>
          <p:cNvSpPr>
            <a:spLocks noGrp="1"/>
          </p:cNvSpPr>
          <p:nvPr/>
        </p:nvSpPr>
        <p:spPr>
          <a:xfrm>
            <a:off x="762000" y="3901440"/>
            <a:ext cx="10866120" cy="316992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/>
            <a:r>
              <a:rPr lang="vi-VN" sz="4000" b="1" dirty="0">
                <a:solidFill>
                  <a:srgbClr val="002060"/>
                </a:solidFill>
                <a:latin typeface="AvantGarde" panose="00000400000000000000" charset="0"/>
                <a:cs typeface="AvantGarde" panose="00000400000000000000" charset="0"/>
              </a:rPr>
              <a:t>    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cho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Hà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đi công viên. Cô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bé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rất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thích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thú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háo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hức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Hà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mặc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váy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trắng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, đi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giầy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màu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hồng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còn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vuốt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tóc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buộc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nơ cho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Hà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bảo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Hà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khi đi chơi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cần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ăn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mặc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gọn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gàng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lịch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sự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. </a:t>
            </a:r>
            <a:endParaRPr lang="en-US" sz="4000" b="1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941B548F-9E9D-424F-AFD7-976BAB460E9C}"/>
              </a:ext>
            </a:extLst>
          </p:cNvPr>
          <p:cNvCxnSpPr>
            <a:cxnSpLocks/>
          </p:cNvCxnSpPr>
          <p:nvPr/>
        </p:nvCxnSpPr>
        <p:spPr>
          <a:xfrm>
            <a:off x="2791863" y="6114554"/>
            <a:ext cx="838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Hình ảnh 2">
            <a:extLst>
              <a:ext uri="{FF2B5EF4-FFF2-40B4-BE49-F238E27FC236}">
                <a16:creationId xmlns:a16="http://schemas.microsoft.com/office/drawing/2014/main" id="{062F0A86-D87C-4808-BD14-88159EA9F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189825"/>
            <a:ext cx="11536680" cy="392497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1FF536B7-E482-418F-9EDA-7DE44161F577}"/>
              </a:ext>
            </a:extLst>
          </p:cNvPr>
          <p:cNvCxnSpPr>
            <a:cxnSpLocks/>
          </p:cNvCxnSpPr>
          <p:nvPr/>
        </p:nvCxnSpPr>
        <p:spPr>
          <a:xfrm>
            <a:off x="5379273" y="6128111"/>
            <a:ext cx="10482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45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ộn: Ngang 1">
            <a:extLst>
              <a:ext uri="{FF2B5EF4-FFF2-40B4-BE49-F238E27FC236}">
                <a16:creationId xmlns:a16="http://schemas.microsoft.com/office/drawing/2014/main" id="{2B9557AD-A06D-4825-962B-AF6B2C1848A2}"/>
              </a:ext>
            </a:extLst>
          </p:cNvPr>
          <p:cNvSpPr/>
          <p:nvPr/>
        </p:nvSpPr>
        <p:spPr>
          <a:xfrm>
            <a:off x="331304" y="106016"/>
            <a:ext cx="11463131" cy="661283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  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cho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Hà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đi công viên. Cô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bé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rất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thích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thú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háo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hức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Hà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mặc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váy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trắng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, đi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giầy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màu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hồng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còn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vuốt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tóc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buộc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nơ cho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Hà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bảo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Hà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khi đi chơi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cần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ăn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mặc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gọn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gàng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lịch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sự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vi-VN" sz="4400" dirty="0">
              <a:solidFill>
                <a:schemeClr val="tx1"/>
              </a:solidFill>
            </a:endParaRPr>
          </a:p>
        </p:txBody>
      </p:sp>
      <p:sp>
        <p:nvSpPr>
          <p:cNvPr id="3" name="Oval 6">
            <a:extLst>
              <a:ext uri="{FF2B5EF4-FFF2-40B4-BE49-F238E27FC236}">
                <a16:creationId xmlns:a16="http://schemas.microsoft.com/office/drawing/2014/main" id="{950E0BF1-BF56-4983-BA03-2C0DE1D5B421}"/>
              </a:ext>
            </a:extLst>
          </p:cNvPr>
          <p:cNvSpPr/>
          <p:nvPr/>
        </p:nvSpPr>
        <p:spPr>
          <a:xfrm>
            <a:off x="1205948" y="1417982"/>
            <a:ext cx="543339" cy="5791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F50D427E-72E0-40DC-BACB-20201748AD9D}"/>
              </a:ext>
            </a:extLst>
          </p:cNvPr>
          <p:cNvSpPr/>
          <p:nvPr/>
        </p:nvSpPr>
        <p:spPr>
          <a:xfrm>
            <a:off x="8430371" y="1128422"/>
            <a:ext cx="441960" cy="5791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5" name="Oval 6">
            <a:extLst>
              <a:ext uri="{FF2B5EF4-FFF2-40B4-BE49-F238E27FC236}">
                <a16:creationId xmlns:a16="http://schemas.microsoft.com/office/drawing/2014/main" id="{18315444-C212-4737-8000-A55002DAF7D7}"/>
              </a:ext>
            </a:extLst>
          </p:cNvPr>
          <p:cNvSpPr/>
          <p:nvPr/>
        </p:nvSpPr>
        <p:spPr>
          <a:xfrm>
            <a:off x="7409953" y="1938130"/>
            <a:ext cx="441960" cy="5791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id="{A8303117-185A-4FEE-BF3B-CF76D9B69173}"/>
              </a:ext>
            </a:extLst>
          </p:cNvPr>
          <p:cNvSpPr/>
          <p:nvPr/>
        </p:nvSpPr>
        <p:spPr>
          <a:xfrm flipH="1">
            <a:off x="7613043" y="2649773"/>
            <a:ext cx="441960" cy="5791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D6BF07C-6232-43FF-93B7-42A97E8B093E}"/>
              </a:ext>
            </a:extLst>
          </p:cNvPr>
          <p:cNvSpPr/>
          <p:nvPr/>
        </p:nvSpPr>
        <p:spPr>
          <a:xfrm flipH="1">
            <a:off x="7774388" y="3398189"/>
            <a:ext cx="481718" cy="5791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8168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AC6F44F-74AD-443D-B0EB-1A24FF2FB6AB}"/>
              </a:ext>
            </a:extLst>
          </p:cNvPr>
          <p:cNvSpPr>
            <a:spLocks noGrp="1"/>
          </p:cNvSpPr>
          <p:nvPr/>
        </p:nvSpPr>
        <p:spPr>
          <a:xfrm>
            <a:off x="1881809" y="144139"/>
            <a:ext cx="8746433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4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Chuẩn</a:t>
            </a:r>
            <a:r>
              <a:rPr lang="vi-VN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bị</a:t>
            </a:r>
            <a:r>
              <a:rPr lang="vi-VN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đi </a:t>
            </a:r>
            <a:r>
              <a:rPr lang="vi-VN" sz="4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dự</a:t>
            </a:r>
            <a:r>
              <a:rPr lang="vi-VN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sinh </a:t>
            </a:r>
            <a:r>
              <a:rPr lang="vi-VN" sz="4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nhật</a:t>
            </a:r>
            <a:r>
              <a:rPr lang="vi-VN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61F4871B-2367-48DB-B252-D3A5D8284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" y="1351253"/>
            <a:ext cx="5257800" cy="487748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E2FCD497-E5BB-4E5E-BD57-5B0B5494C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160" y="1351253"/>
            <a:ext cx="5430180" cy="487748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9384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EF6EDE1F-9DE4-4193-9161-CAA38AAAB3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vi-VN"/>
              <a:t> 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F63127CC-1BE4-44BB-BC5B-784329AA4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37892" name="Picture 1">
            <a:extLst>
              <a:ext uri="{FF2B5EF4-FFF2-40B4-BE49-F238E27FC236}">
                <a16:creationId xmlns:a16="http://schemas.microsoft.com/office/drawing/2014/main" id="{E78FA6C9-2542-4602-B78C-A6ACA2B62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WordArt 6">
            <a:extLst>
              <a:ext uri="{FF2B5EF4-FFF2-40B4-BE49-F238E27FC236}">
                <a16:creationId xmlns:a16="http://schemas.microsoft.com/office/drawing/2014/main" id="{C90E0876-D01D-4673-ABEF-F7A5065069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2438400"/>
            <a:ext cx="9753600" cy="1371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65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học giỏi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3">
            <a:extLst>
              <a:ext uri="{FF2B5EF4-FFF2-40B4-BE49-F238E27FC236}">
                <a16:creationId xmlns:a16="http://schemas.microsoft.com/office/drawing/2014/main" id="{5CFAE285-4DDF-41CE-915C-B4408FC2E8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79763" y="1376363"/>
            <a:ext cx="5259387" cy="4873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vi-VN" dirty="0" err="1"/>
              <a:t>Mở</a:t>
            </a:r>
            <a:r>
              <a:rPr lang="en-US" altLang="vi-VN" dirty="0"/>
              <a:t> </a:t>
            </a:r>
            <a:r>
              <a:rPr lang="en-US" altLang="vi-VN" dirty="0" err="1"/>
              <a:t>sgk</a:t>
            </a:r>
            <a:r>
              <a:rPr lang="en-US" altLang="vi-VN" dirty="0"/>
              <a:t> </a:t>
            </a:r>
            <a:r>
              <a:rPr lang="en-US" altLang="vi-VN" dirty="0" err="1"/>
              <a:t>trang</a:t>
            </a:r>
            <a:r>
              <a:rPr lang="en-US" altLang="vi-VN" dirty="0"/>
              <a:t>  144 </a:t>
            </a:r>
            <a:endParaRPr lang="vi-VN" altLang="vi-VN" dirty="0"/>
          </a:p>
        </p:txBody>
      </p:sp>
      <p:pic>
        <p:nvPicPr>
          <p:cNvPr id="153604" name="Picture 4" descr="BOOK1">
            <a:extLst>
              <a:ext uri="{FF2B5EF4-FFF2-40B4-BE49-F238E27FC236}">
                <a16:creationId xmlns:a16="http://schemas.microsoft.com/office/drawing/2014/main" id="{D3431618-B729-4E0D-AC35-5FF63D037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2343150"/>
            <a:ext cx="7086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5" name="Text Box 5">
            <a:extLst>
              <a:ext uri="{FF2B5EF4-FFF2-40B4-BE49-F238E27FC236}">
                <a16:creationId xmlns:a16="http://schemas.microsoft.com/office/drawing/2014/main" id="{7CA5297D-D7B0-4CF9-8F3B-D90E01A50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5150" y="4564063"/>
            <a:ext cx="1233488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57150" cap="sq" cmpd="thickThin">
                <a:solidFill>
                  <a:srgbClr val="FF00FF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sz="2700" b="1" dirty="0">
                <a:solidFill>
                  <a:srgbClr val="FF0000"/>
                </a:solidFill>
                <a:cs typeface="Arial" panose="020B0604020202020204" pitchFamily="34" charset="0"/>
              </a:rPr>
              <a:t>144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build="p"/>
      <p:bldP spid="15360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ộn: Ngang 9">
            <a:extLst>
              <a:ext uri="{FF2B5EF4-FFF2-40B4-BE49-F238E27FC236}">
                <a16:creationId xmlns:a16="http://schemas.microsoft.com/office/drawing/2014/main" id="{973FA832-CFEE-44F6-A788-64C246DBCFFE}"/>
              </a:ext>
            </a:extLst>
          </p:cNvPr>
          <p:cNvSpPr/>
          <p:nvPr/>
        </p:nvSpPr>
        <p:spPr>
          <a:xfrm>
            <a:off x="344225" y="-450574"/>
            <a:ext cx="11503549" cy="7391399"/>
          </a:xfrm>
          <a:prstGeom prst="horizontalScroll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muối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muỗi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nguội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tuổi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  <a:p>
            <a:pPr algn="just"/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buồm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muỗm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nhuốm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nhuộm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</a:t>
            </a:r>
          </a:p>
          <a:p>
            <a:pPr algn="just"/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</a:t>
            </a:r>
          </a:p>
          <a:p>
            <a:pPr algn="just"/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suối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buổi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sáng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muỗm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  <a:p>
            <a:pPr algn="just"/>
            <a:endParaRPr lang="vi-VN" sz="32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Buổi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sớm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mai, ông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mặt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trời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nhô lên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từ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biển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Mặt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biển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nhuộm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màu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xanh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biếc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Đàn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hải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âu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sải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cảnh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bay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liệng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trên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bầu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trời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. Xa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xa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những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cánh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buồm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căng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gió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Phía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bến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cảng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những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chiếc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tàu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cá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nối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đuôi nhau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bờ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vi-V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14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/>
        </p:nvSpPr>
        <p:spPr>
          <a:xfrm>
            <a:off x="442075" y="5062265"/>
            <a:ext cx="11569147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vuốt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tóc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buộc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nơ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.</a:t>
            </a:r>
            <a:endParaRPr lang="en-US" sz="5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4C5C980-061F-4318-B014-0396B5706DB6}"/>
              </a:ext>
            </a:extLst>
          </p:cNvPr>
          <p:cNvSpPr>
            <a:spLocks noGrp="1"/>
          </p:cNvSpPr>
          <p:nvPr/>
        </p:nvSpPr>
        <p:spPr>
          <a:xfrm>
            <a:off x="1007357" y="-254703"/>
            <a:ext cx="9749473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67</a:t>
            </a:r>
            <a:r>
              <a:rPr lang="en-US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uôc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-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uôt</a:t>
            </a:r>
            <a:endParaRPr lang="en-US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A018C6D-EAB9-4220-BF6C-4936220686EA}"/>
              </a:ext>
            </a:extLst>
          </p:cNvPr>
          <p:cNvSpPr>
            <a:spLocks noGrp="1"/>
          </p:cNvSpPr>
          <p:nvPr/>
        </p:nvSpPr>
        <p:spPr>
          <a:xfrm>
            <a:off x="6281531" y="5491373"/>
            <a:ext cx="1537254" cy="9100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uộc</a:t>
            </a:r>
            <a:endParaRPr lang="en-US" sz="5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0EE8AF8A-D8EF-4F83-BFDB-9457B9A5D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93" y="1071177"/>
            <a:ext cx="11083532" cy="442019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A80E72B-1820-40E4-A6B4-8455FDE0B686}"/>
              </a:ext>
            </a:extLst>
          </p:cNvPr>
          <p:cNvSpPr>
            <a:spLocks noGrp="1"/>
          </p:cNvSpPr>
          <p:nvPr/>
        </p:nvSpPr>
        <p:spPr>
          <a:xfrm>
            <a:off x="2277898" y="5356398"/>
            <a:ext cx="1908275" cy="10184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uốt</a:t>
            </a:r>
            <a:endParaRPr lang="en-US" sz="5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" grpId="0"/>
      <p:bldP spid="8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1806" y="-64770"/>
            <a:ext cx="2216039" cy="1377950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uôc</a:t>
            </a:r>
            <a:endParaRPr lang="en-US" sz="6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3" name="Table 2"/>
          <p:cNvGraphicFramePr/>
          <p:nvPr>
            <p:extLst>
              <p:ext uri="{D42A27DB-BD31-4B8C-83A1-F6EECF244321}">
                <p14:modId xmlns:p14="http://schemas.microsoft.com/office/powerpoint/2010/main" val="3649586159"/>
              </p:ext>
            </p:extLst>
          </p:nvPr>
        </p:nvGraphicFramePr>
        <p:xfrm>
          <a:off x="3707958" y="1108197"/>
          <a:ext cx="3962400" cy="2191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8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5831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5831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/>
        </p:nvSpPr>
        <p:spPr>
          <a:xfrm>
            <a:off x="4197985" y="1059400"/>
            <a:ext cx="1265555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>
                <a:latin typeface="AvantGarde" panose="00000400000000000000" charset="0"/>
                <a:cs typeface="AvantGarde" panose="00000400000000000000" charset="0"/>
              </a:rPr>
              <a:t>b</a:t>
            </a:r>
          </a:p>
        </p:txBody>
      </p:sp>
      <p:sp>
        <p:nvSpPr>
          <p:cNvPr id="19" name="Title 1"/>
          <p:cNvSpPr>
            <a:spLocks noGrp="1"/>
          </p:cNvSpPr>
          <p:nvPr/>
        </p:nvSpPr>
        <p:spPr>
          <a:xfrm>
            <a:off x="5608321" y="1081625"/>
            <a:ext cx="2133918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uôc</a:t>
            </a:r>
            <a:endParaRPr lang="en-US" sz="5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Title 1"/>
          <p:cNvSpPr>
            <a:spLocks noGrp="1"/>
          </p:cNvSpPr>
          <p:nvPr/>
        </p:nvSpPr>
        <p:spPr>
          <a:xfrm>
            <a:off x="4815840" y="1641087"/>
            <a:ext cx="2286000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5400" b="1" dirty="0" err="1"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uộc</a:t>
            </a:r>
            <a:r>
              <a:rPr lang="en-US" sz="5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54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13E092D-314A-42D5-B434-49538CECF1F1}"/>
              </a:ext>
            </a:extLst>
          </p:cNvPr>
          <p:cNvSpPr txBox="1">
            <a:spLocks/>
          </p:cNvSpPr>
          <p:nvPr/>
        </p:nvSpPr>
        <p:spPr>
          <a:xfrm>
            <a:off x="1017597" y="3737249"/>
            <a:ext cx="10882855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cuốc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luộc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ruốc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thuộc</a:t>
            </a:r>
            <a:endParaRPr lang="en-US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370FB2A-0877-40E5-B869-E719A812769B}"/>
              </a:ext>
            </a:extLst>
          </p:cNvPr>
          <p:cNvSpPr txBox="1">
            <a:spLocks/>
          </p:cNvSpPr>
          <p:nvPr/>
        </p:nvSpPr>
        <p:spPr>
          <a:xfrm>
            <a:off x="997720" y="5294379"/>
            <a:ext cx="10340840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buốt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muốt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ruột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tuột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 </a:t>
            </a:r>
            <a:endParaRPr lang="en-US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C671E0F6-E47A-435E-8EDD-245A13D46EA6}"/>
              </a:ext>
            </a:extLst>
          </p:cNvPr>
          <p:cNvCxnSpPr>
            <a:cxnSpLocks/>
          </p:cNvCxnSpPr>
          <p:nvPr/>
        </p:nvCxnSpPr>
        <p:spPr>
          <a:xfrm>
            <a:off x="1444486" y="4815038"/>
            <a:ext cx="10866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EA53BE5C-DA46-464C-B9A5-FE8E15122E51}"/>
              </a:ext>
            </a:extLst>
          </p:cNvPr>
          <p:cNvCxnSpPr>
            <a:cxnSpLocks/>
          </p:cNvCxnSpPr>
          <p:nvPr/>
        </p:nvCxnSpPr>
        <p:spPr>
          <a:xfrm flipV="1">
            <a:off x="3707958" y="4815038"/>
            <a:ext cx="1148962" cy="265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068958D9-468A-4070-BA2F-BA140D5880F4}"/>
              </a:ext>
            </a:extLst>
          </p:cNvPr>
          <p:cNvCxnSpPr>
            <a:cxnSpLocks/>
          </p:cNvCxnSpPr>
          <p:nvPr/>
        </p:nvCxnSpPr>
        <p:spPr>
          <a:xfrm>
            <a:off x="6545250" y="4815038"/>
            <a:ext cx="10336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270478D4-2B30-4E03-B2E7-285570DDE493}"/>
              </a:ext>
            </a:extLst>
          </p:cNvPr>
          <p:cNvCxnSpPr>
            <a:cxnSpLocks/>
          </p:cNvCxnSpPr>
          <p:nvPr/>
        </p:nvCxnSpPr>
        <p:spPr>
          <a:xfrm>
            <a:off x="9746976" y="4828290"/>
            <a:ext cx="10800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E23DAC7C-ED5E-4893-BAD0-87F06E595C04}"/>
              </a:ext>
            </a:extLst>
          </p:cNvPr>
          <p:cNvCxnSpPr>
            <a:cxnSpLocks/>
          </p:cNvCxnSpPr>
          <p:nvPr/>
        </p:nvCxnSpPr>
        <p:spPr>
          <a:xfrm>
            <a:off x="1497496" y="6215932"/>
            <a:ext cx="10336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nối Thẳng 14">
            <a:extLst>
              <a:ext uri="{FF2B5EF4-FFF2-40B4-BE49-F238E27FC236}">
                <a16:creationId xmlns:a16="http://schemas.microsoft.com/office/drawing/2014/main" id="{2AE4867F-03FC-41FC-929E-3DFA6CB4BF4B}"/>
              </a:ext>
            </a:extLst>
          </p:cNvPr>
          <p:cNvCxnSpPr>
            <a:cxnSpLocks/>
          </p:cNvCxnSpPr>
          <p:nvPr/>
        </p:nvCxnSpPr>
        <p:spPr>
          <a:xfrm>
            <a:off x="4077529" y="6256351"/>
            <a:ext cx="9806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F6037A61-04E7-4AD4-A29A-902C9DCFC05D}"/>
              </a:ext>
            </a:extLst>
          </p:cNvPr>
          <p:cNvCxnSpPr>
            <a:cxnSpLocks/>
          </p:cNvCxnSpPr>
          <p:nvPr/>
        </p:nvCxnSpPr>
        <p:spPr>
          <a:xfrm>
            <a:off x="9417160" y="6321948"/>
            <a:ext cx="9806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F7A76CB4-AD67-4CE5-979F-AE384F0530A8}"/>
              </a:ext>
            </a:extLst>
          </p:cNvPr>
          <p:cNvCxnSpPr>
            <a:cxnSpLocks/>
          </p:cNvCxnSpPr>
          <p:nvPr/>
        </p:nvCxnSpPr>
        <p:spPr>
          <a:xfrm>
            <a:off x="6490915" y="6349115"/>
            <a:ext cx="9806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B55B4B62-7906-4591-9193-B421AA387613}"/>
              </a:ext>
            </a:extLst>
          </p:cNvPr>
          <p:cNvSpPr txBox="1">
            <a:spLocks/>
          </p:cNvSpPr>
          <p:nvPr/>
        </p:nvSpPr>
        <p:spPr>
          <a:xfrm>
            <a:off x="3564533" y="125486"/>
            <a:ext cx="1964394" cy="992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uô</a:t>
            </a:r>
            <a:endParaRPr lang="en-US" sz="66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48F0792-C309-4433-8E3C-731DF4C81E67}"/>
              </a:ext>
            </a:extLst>
          </p:cNvPr>
          <p:cNvSpPr txBox="1">
            <a:spLocks/>
          </p:cNvSpPr>
          <p:nvPr/>
        </p:nvSpPr>
        <p:spPr>
          <a:xfrm>
            <a:off x="4557145" y="296186"/>
            <a:ext cx="584699" cy="6545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c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4194BB75-6EBE-4780-A04D-B8F2F2729151}"/>
              </a:ext>
            </a:extLst>
          </p:cNvPr>
          <p:cNvSpPr txBox="1">
            <a:spLocks/>
          </p:cNvSpPr>
          <p:nvPr/>
        </p:nvSpPr>
        <p:spPr>
          <a:xfrm>
            <a:off x="5703732" y="-118824"/>
            <a:ext cx="2216039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uôt</a:t>
            </a:r>
            <a:endParaRPr lang="en-US" sz="6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471B832-5661-41F2-AA34-33019C8F2B22}"/>
              </a:ext>
            </a:extLst>
          </p:cNvPr>
          <p:cNvSpPr txBox="1">
            <a:spLocks/>
          </p:cNvSpPr>
          <p:nvPr/>
        </p:nvSpPr>
        <p:spPr>
          <a:xfrm>
            <a:off x="5704693" y="73076"/>
            <a:ext cx="1964394" cy="992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uô</a:t>
            </a:r>
            <a:endParaRPr lang="en-US" sz="66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84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9" grpId="0"/>
      <p:bldP spid="20" grpId="0"/>
      <p:bldP spid="8" grpId="0"/>
      <p:bldP spid="9" grpId="0"/>
      <p:bldP spid="21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31ACEF-38F6-4BAC-9530-D5A341E603FC}"/>
              </a:ext>
            </a:extLst>
          </p:cNvPr>
          <p:cNvSpPr>
            <a:spLocks noGrp="1"/>
          </p:cNvSpPr>
          <p:nvPr/>
        </p:nvSpPr>
        <p:spPr>
          <a:xfrm>
            <a:off x="525117" y="4608913"/>
            <a:ext cx="34290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4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ngọn</a:t>
            </a:r>
            <a:r>
              <a:rPr 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đuốc</a:t>
            </a:r>
            <a:r>
              <a:rPr 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B7F5C21-0CAF-416F-8967-638C774D15E5}"/>
              </a:ext>
            </a:extLst>
          </p:cNvPr>
          <p:cNvSpPr>
            <a:spLocks noGrp="1"/>
          </p:cNvSpPr>
          <p:nvPr/>
        </p:nvSpPr>
        <p:spPr>
          <a:xfrm>
            <a:off x="4381500" y="4608910"/>
            <a:ext cx="34290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viên </a:t>
            </a:r>
            <a:r>
              <a:rPr lang="vi-VN" sz="4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thuốc</a:t>
            </a:r>
            <a:r>
              <a:rPr lang="vi-VN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5492412-906A-49FD-B06A-5A94BF347EBD}"/>
              </a:ext>
            </a:extLst>
          </p:cNvPr>
          <p:cNvSpPr>
            <a:spLocks noGrp="1"/>
          </p:cNvSpPr>
          <p:nvPr/>
        </p:nvSpPr>
        <p:spPr>
          <a:xfrm>
            <a:off x="8605478" y="4608911"/>
            <a:ext cx="34290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vi-VN" sz="4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chuột</a:t>
            </a:r>
            <a:r>
              <a:rPr lang="vi-VN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2009779C-9611-4D9A-B9BA-4D99134FD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3" y="350456"/>
            <a:ext cx="4016405" cy="3797261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15A7B1B2-89A5-43C3-9AAB-ED18FEBA1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295" y="332778"/>
            <a:ext cx="4063366" cy="3773759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3D0EE9A8-FDE5-4CCC-8C98-507BE61785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994" y="332779"/>
            <a:ext cx="4063365" cy="3773759"/>
          </a:xfrm>
          <a:prstGeom prst="rect">
            <a:avLst/>
          </a:prstGeom>
        </p:spPr>
      </p:pic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40CC66CC-B2B3-46FE-A859-7E6B984C864F}"/>
              </a:ext>
            </a:extLst>
          </p:cNvPr>
          <p:cNvCxnSpPr>
            <a:cxnSpLocks/>
          </p:cNvCxnSpPr>
          <p:nvPr/>
        </p:nvCxnSpPr>
        <p:spPr>
          <a:xfrm flipV="1">
            <a:off x="2186610" y="5334662"/>
            <a:ext cx="1243056" cy="238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D0754F42-50BE-49CA-B5CB-16DB3C8BFF4D}"/>
              </a:ext>
            </a:extLst>
          </p:cNvPr>
          <p:cNvCxnSpPr>
            <a:cxnSpLocks/>
          </p:cNvCxnSpPr>
          <p:nvPr/>
        </p:nvCxnSpPr>
        <p:spPr>
          <a:xfrm>
            <a:off x="5930350" y="5358516"/>
            <a:ext cx="14246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296D66BA-D92A-4526-8BBA-50B2EBB6C26B}"/>
              </a:ext>
            </a:extLst>
          </p:cNvPr>
          <p:cNvCxnSpPr>
            <a:cxnSpLocks/>
          </p:cNvCxnSpPr>
          <p:nvPr/>
        </p:nvCxnSpPr>
        <p:spPr>
          <a:xfrm>
            <a:off x="9898051" y="5451280"/>
            <a:ext cx="14855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71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E197F399-995E-4B6D-823C-863A82318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" y="465356"/>
            <a:ext cx="11567160" cy="606535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50308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1709" y="2823503"/>
            <a:ext cx="2142857" cy="2142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050" y="596900"/>
            <a:ext cx="246697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60000">
            <a:off x="2045970" y="1884680"/>
            <a:ext cx="2466975" cy="19081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20000">
            <a:off x="7244715" y="2556510"/>
            <a:ext cx="482854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279400"/>
            <a:ext cx="12184062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036763"/>
            <a:ext cx="6416675" cy="2306637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3600">
              <a:solidFill>
                <a:schemeClr val="folHlink"/>
              </a:solidFill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438400"/>
            <a:ext cx="5867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bảng</a:t>
            </a:r>
            <a:r>
              <a:rPr lang="vi-VN" altLang="en-US" sz="72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altLang="en-US" sz="7200" b="1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Metropolitan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295</TotalTime>
  <Words>257</Words>
  <Application>Microsoft Office PowerPoint</Application>
  <PresentationFormat>Màn hình rộng</PresentationFormat>
  <Paragraphs>40</Paragraphs>
  <Slides>15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21" baseType="lpstr">
      <vt:lpstr>Arial</vt:lpstr>
      <vt:lpstr>Arial-SGK-TV</vt:lpstr>
      <vt:lpstr>AvantGarde</vt:lpstr>
      <vt:lpstr>Calibri Light</vt:lpstr>
      <vt:lpstr>Times New Roman</vt:lpstr>
      <vt:lpstr>Metropolitan</vt:lpstr>
      <vt:lpstr>Bản trình bày PowerPoint</vt:lpstr>
      <vt:lpstr>Bản trình bày PowerPoint</vt:lpstr>
      <vt:lpstr>Bản trình bày PowerPoint</vt:lpstr>
      <vt:lpstr>Bản trình bày PowerPoint</vt:lpstr>
      <vt:lpstr>uôc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KẾ HOẠCH BÀI DẠY                                  BÀI 1: B  b ( 2 tiết ) I. MỤC TIÊU: 1. Phẩm chất:  - Chăm chỉ: Đi học đều, đúng giờ. 2. Năng lực chung: - Giao tiếp và hợp tác: có thói quen giúp đỡ nhau trong học tập. 3. Năng lực đặt thù: - Năng lực ngôn ngữ:  + Đọc, viết được chữ b, số 2 + Nhận biết được tiếng có chữ b, nói được câu có từ ngữ chứa tiếng có chữ b.</dc:title>
  <dc:creator/>
  <cp:lastModifiedBy>Windows 10</cp:lastModifiedBy>
  <cp:revision>43</cp:revision>
  <dcterms:created xsi:type="dcterms:W3CDTF">2020-08-10T13:50:00Z</dcterms:created>
  <dcterms:modified xsi:type="dcterms:W3CDTF">2022-12-13T02:20:05Z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1033-11.2.0.9281</vt:lpwstr>
  </property>
</Properties>
</file>