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2" r:id="rId17"/>
    <p:sldId id="365" r:id="rId18"/>
    <p:sldId id="366" r:id="rId19"/>
    <p:sldId id="367" r:id="rId20"/>
    <p:sldId id="368" r:id="rId21"/>
    <p:sldId id="369" r:id="rId22"/>
    <p:sldId id="370" r:id="rId23"/>
    <p:sldId id="371" r:id="rId24"/>
    <p:sldId id="412" r:id="rId25"/>
    <p:sldId id="372" r:id="rId26"/>
    <p:sldId id="395" r:id="rId27"/>
    <p:sldId id="413" r:id="rId28"/>
    <p:sldId id="376" r:id="rId29"/>
    <p:sldId id="377" r:id="rId30"/>
    <p:sldId id="363"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400" r:id="rId44"/>
    <p:sldId id="401" r:id="rId45"/>
    <p:sldId id="402" r:id="rId46"/>
    <p:sldId id="399" r:id="rId47"/>
    <p:sldId id="403" r:id="rId48"/>
    <p:sldId id="404"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pPr/>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pPr/>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pPr/>
              <a:t>9/16/2024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slideLayout" Target="../slideLayouts/slideLayout18.xml"/><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gif"/><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44311" y="682963"/>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857250" y="1390849"/>
            <a:ext cx="9468369" cy="1323439"/>
          </a:xfrm>
          <a:prstGeom prst="rect">
            <a:avLst/>
          </a:prstGeom>
          <a:noFill/>
        </p:spPr>
        <p:txBody>
          <a:bodyPr wrap="square">
            <a:spAutoFit/>
          </a:bodyPr>
          <a:lstStyle/>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Đọc: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Cánh</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rừng</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nắng</a:t>
            </a:r>
          </a:p>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Nói và nghe: Sự tích loài hoa của mùa hạ</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r>
            <a:b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a:t>
            </a:r>
            <a:r>
              <a:rPr lang="en-US" sz="2800" b="0" dirty="0" err="1">
                <a:solidFill>
                  <a:srgbClr val="0070C0"/>
                </a:solidFill>
                <a:effectLst/>
                <a:latin typeface="Times New Roman" panose="02020603050405020304" pitchFamily="18" charset="0"/>
                <a:cs typeface="Times New Roman" panose="02020603050405020304" pitchFamily="18" charset="0"/>
              </a:rPr>
              <a:t>ãy</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dài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khoảng</a:t>
            </a:r>
            <a:r>
              <a:rPr lang="en-US" sz="2800" b="0" dirty="0">
                <a:solidFill>
                  <a:srgbClr val="0070C0"/>
                </a:solidFill>
                <a:effectLst/>
                <a:latin typeface="Times New Roman" panose="02020603050405020304" pitchFamily="18" charset="0"/>
                <a:cs typeface="Times New Roman" panose="02020603050405020304" pitchFamily="18" charset="0"/>
              </a:rPr>
              <a:t> 1100km, chia </a:t>
            </a:r>
            <a:r>
              <a:rPr lang="en-US" sz="2800" b="0" dirty="0" err="1">
                <a:solidFill>
                  <a:srgbClr val="0070C0"/>
                </a:solidFill>
                <a:effectLst/>
                <a:latin typeface="Times New Roman" panose="02020603050405020304" pitchFamily="18" charset="0"/>
                <a:cs typeface="Times New Roman" panose="02020603050405020304" pitchFamily="18" charset="0"/>
              </a:rPr>
              <a:t>thành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Bắc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ranh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giới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tự</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nhiên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giữa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Việt</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Lào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gồm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khối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ở </a:t>
            </a:r>
            <a:r>
              <a:rPr lang="en-US" sz="2800" b="0" dirty="0" err="1">
                <a:solidFill>
                  <a:srgbClr val="0070C0"/>
                </a:solidFill>
                <a:effectLst/>
                <a:latin typeface="Times New Roman" panose="02020603050405020304" pitchFamily="18" charset="0"/>
                <a:cs typeface="Times New Roman" panose="02020603050405020304" pitchFamily="18" charset="0"/>
              </a:rPr>
              <a:t>tỉnh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Kon</a:t>
            </a:r>
            <a:r>
              <a:rPr lang="en-US" sz="2800" b="0" dirty="0">
                <a:solidFill>
                  <a:srgbClr val="0070C0"/>
                </a:solidFill>
                <a:effectLst/>
                <a:latin typeface="Times New Roman" panose="02020603050405020304" pitchFamily="18" charset="0"/>
                <a:cs typeface="Times New Roman" panose="02020603050405020304" pitchFamily="18" charset="0"/>
              </a:rPr>
              <a:t> Tum)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Luyện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lưng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Trường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Sơn</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núi</a:t>
            </a:r>
            <a:r>
              <a:rPr lang="en-US" sz="4000" dirty="0">
                <a:solidFill>
                  <a:srgbClr val="0070C0"/>
                </a:solidFill>
                <a:latin typeface="Times New Roman" panose="02020603050405020304" pitchFamily="18" charset="0"/>
                <a:cs typeface="Times New Roman" panose="02020603050405020304" pitchFamily="18" charset="0"/>
              </a:rPr>
              <a:t> non </a:t>
            </a:r>
            <a:r>
              <a:rPr lang="en-US" sz="4000" dirty="0" err="1">
                <a:solidFill>
                  <a:srgbClr val="0070C0"/>
                </a:solidFill>
                <a:latin typeface="Times New Roman" panose="02020603050405020304" pitchFamily="18" charset="0"/>
                <a:cs typeface="Times New Roman" panose="02020603050405020304" pitchFamily="18" charset="0"/>
              </a:rPr>
              <a:t>trùng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điệp</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róc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rách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endParaRPr lang="vi-VN" sz="24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334021" y="225557"/>
            <a:ext cx="11712513" cy="5508075"/>
            <a:chOff x="279901" y="225556"/>
            <a:chExt cx="11683537" cy="5508075"/>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Rectangle: Rounded Corners 12">
            <a:extLst>
              <a:ext uri="{FF2B5EF4-FFF2-40B4-BE49-F238E27FC236}">
                <a16:creationId xmlns="" xmlns:a16="http://schemas.microsoft.com/office/drawing/2014/main"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0" name="Rectangle: Rounded Corners 15">
            <a:extLst>
              <a:ext uri="{FF2B5EF4-FFF2-40B4-BE49-F238E27FC236}">
                <a16:creationId xmlns="" xmlns:a16="http://schemas.microsoft.com/office/drawing/2014/main"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2" name="Rectangle: Rounded Corners 14">
            <a:extLst>
              <a:ext uri="{FF2B5EF4-FFF2-40B4-BE49-F238E27FC236}">
                <a16:creationId xmlns="" xmlns:a16="http://schemas.microsoft.com/office/drawing/2014/main" id="{D0535B8B-E5C2-4984-8380-9062A97C7E83}"/>
              </a:ext>
            </a:extLst>
          </p:cNvPr>
          <p:cNvSpPr/>
          <p:nvPr/>
        </p:nvSpPr>
        <p:spPr>
          <a:xfrm>
            <a:off x="296998" y="2944431"/>
            <a:ext cx="11712514" cy="113162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6">
            <a:extLst>
              <a:ext uri="{FF2B5EF4-FFF2-40B4-BE49-F238E27FC236}">
                <a16:creationId xmlns="" xmlns:a16="http://schemas.microsoft.com/office/drawing/2014/main" id="{A1C51485-7645-4D79-91C3-E35F36A921AE}"/>
              </a:ext>
            </a:extLst>
          </p:cNvPr>
          <p:cNvSpPr/>
          <p:nvPr/>
        </p:nvSpPr>
        <p:spPr>
          <a:xfrm>
            <a:off x="239742" y="4153547"/>
            <a:ext cx="11769770" cy="156532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 xmlns:a16="http://schemas.microsoft.com/office/drawing/2014/main" id="{89721E03-EA07-42C6-98DB-DFD5A65395FD}"/>
              </a:ext>
            </a:extLst>
          </p:cNvPr>
          <p:cNvSpPr/>
          <p:nvPr/>
        </p:nvSpPr>
        <p:spPr>
          <a:xfrm>
            <a:off x="0" y="405424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Chia </a:t>
            </a:r>
            <a:r>
              <a:rPr lang="en-US" sz="2800" b="1" dirty="0" err="1">
                <a:solidFill>
                  <a:srgbClr val="008000"/>
                </a:solidFill>
                <a:latin typeface="Times New Roman" panose="02020603050405020304" pitchFamily="18" charset="0"/>
                <a:cs typeface="Times New Roman" panose="02020603050405020304" pitchFamily="18" charset="0"/>
              </a:rPr>
              <a:t>đoạn</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76884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tôi</a:t>
            </a:r>
            <a:r>
              <a:rPr lang="en-US" sz="4000" b="0" i="0" dirty="0">
                <a:solidFill>
                  <a:srgbClr val="000000"/>
                </a:solidFill>
                <a:effectLst/>
                <a:latin typeface="Times New Roman" panose="02020603050405020304" pitchFamily="18" charset="0"/>
                <a:cs typeface="Times New Roman" panose="02020603050405020304" pitchFamily="18" charset="0"/>
              </a:rPr>
              <a:t> ở </a:t>
            </a:r>
            <a:r>
              <a:rPr lang="en-US" sz="4000" b="0" i="0" dirty="0" err="1">
                <a:solidFill>
                  <a:srgbClr val="000000"/>
                </a:solidFill>
                <a:effectLst/>
                <a:latin typeface="Times New Roman" panose="02020603050405020304" pitchFamily="18" charset="0"/>
                <a:cs typeface="Times New Roman" panose="02020603050405020304" pitchFamily="18" charset="0"/>
              </a:rPr>
              <a:t>lưng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Trường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p>
        </p:txBody>
      </p:sp>
      <p:sp>
        <p:nvSpPr>
          <p:cNvPr id="5" name="Oval 4">
            <a:extLst>
              <a:ext uri="{FF2B5EF4-FFF2-40B4-BE49-F238E27FC236}">
                <a16:creationId xmlns=""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mỗi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tàu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cọ</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che</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Chưa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mùa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mưa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cũng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thêm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chồi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xanh</a:t>
              </a:r>
              <a:r>
                <a:rPr lang="en-US" sz="4000" b="1" dirty="0">
                  <a:latin typeface="Times New Roman" panose="02020603050405020304" pitchFamily="18" charset="0"/>
                  <a:cs typeface="Times New Roman" panose="02020603050405020304" pitchFamily="18" charset="0"/>
                </a:rPr>
                <a:t> um.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rừng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nghe</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rõ</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suối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líu</a:t>
              </a:r>
              <a:r>
                <a:rPr lang="en-US" sz="4000" b="1" dirty="0">
                  <a:latin typeface="Times New Roman" panose="02020603050405020304" pitchFamily="18" charset="0"/>
                  <a:cs typeface="Times New Roman" panose="02020603050405020304" pitchFamily="18" charset="0"/>
                </a:rPr>
                <a:t> lo. </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239744" y="199650"/>
            <a:ext cx="11712513" cy="4044806"/>
            <a:chOff x="239150" y="199649"/>
            <a:chExt cx="11683537" cy="4044806"/>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39150" y="1074356"/>
              <a:ext cx="11683537" cy="3170099"/>
            </a:xfrm>
            <a:prstGeom prst="rect">
              <a:avLst/>
            </a:prstGeom>
            <a:grpFill/>
          </p:spPr>
          <p:txBody>
            <a:bodyPr wrap="square" rtlCol="0">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Mặt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luồng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qua </a:t>
              </a:r>
              <a:r>
                <a:rPr lang="en-US" sz="4000" b="1" dirty="0" err="1">
                  <a:latin typeface="Times New Roman" panose="02020603050405020304" pitchFamily="18" charset="0"/>
                  <a:cs typeface="Times New Roman" panose="02020603050405020304" pitchFamily="18" charset="0"/>
                </a:rPr>
                <a:t>kẽ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ngọn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tắp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tròn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xoe</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sóc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đuôi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thoăn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thoắt</a:t>
              </a:r>
              <a:r>
                <a:rPr lang="en-US" sz="4000" b="1" dirty="0">
                  <a:latin typeface="Times New Roman" panose="02020603050405020304" pitchFamily="18" charset="0"/>
                  <a:cs typeface="Times New Roman" panose="02020603050405020304" pitchFamily="18" charset="0"/>
                </a:rPr>
                <a:t> qua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dừng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nhìn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ngác</a:t>
              </a:r>
              <a:endParaRPr lang="en-US"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thuở</a:t>
              </a:r>
              <a:r>
                <a:rPr lang="en-US" sz="3600">
                  <a:latin typeface="Times New Roman" panose="02020603050405020304" pitchFamily="18" charset="0"/>
                  <a:cs typeface="Times New Roman" panose="02020603050405020304" pitchFamily="18" charset="0"/>
                </a:rPr>
                <a:t> xưa.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9E3FDE6-1A8C-AFE2-C1E0-B49C73DE583A}"/>
              </a:ext>
            </a:extLst>
          </p:cNvPr>
          <p:cNvSpPr txBox="1"/>
          <p:nvPr/>
        </p:nvSpPr>
        <p:spPr>
          <a:xfrm>
            <a:off x="2831539" y="5849656"/>
            <a:ext cx="8125391" cy="646331"/>
          </a:xfrm>
          <a:prstGeom prst="rect">
            <a:avLst/>
          </a:prstGeom>
          <a:noFill/>
          <a:ln>
            <a:solidFill>
              <a:srgbClr val="0070C0"/>
            </a:solidFill>
          </a:ln>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endParaRPr lang="en-US" sz="3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FC31A596-7BD5-4B23-6B40-F76A262AF8D6}"/>
              </a:ext>
            </a:extLst>
          </p:cNvPr>
          <p:cNvPicPr>
            <a:picLocks noChangeAspect="1"/>
          </p:cNvPicPr>
          <p:nvPr/>
        </p:nvPicPr>
        <p:blipFill>
          <a:blip r:embed="rId3"/>
          <a:stretch>
            <a:fillRect/>
          </a:stretch>
        </p:blipFill>
        <p:spPr>
          <a:xfrm>
            <a:off x="1931852" y="1826426"/>
            <a:ext cx="9766516" cy="3747354"/>
          </a:xfrm>
          <a:prstGeom prst="rect">
            <a:avLst/>
          </a:prstGeom>
        </p:spPr>
      </p:pic>
      <p:sp>
        <p:nvSpPr>
          <p:cNvPr id="6" name="Google Shape;7902;p32"/>
          <p:cNvSpPr txBox="1">
            <a:spLocks noGrp="1"/>
          </p:cNvSpPr>
          <p:nvPr>
            <p:ph type="title"/>
          </p:nvPr>
        </p:nvSpPr>
        <p:spPr>
          <a:xfrm>
            <a:off x="3504176" y="767622"/>
            <a:ext cx="52213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239742" y="219381"/>
            <a:ext cx="11712513" cy="5508075"/>
            <a:chOff x="279901" y="225556"/>
            <a:chExt cx="11683537" cy="5508075"/>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 xmlns:a16="http://schemas.microsoft.com/office/drawing/2014/main" id="{89721E03-EA07-42C6-98DB-DFD5A65395FD}"/>
              </a:ext>
            </a:extLst>
          </p:cNvPr>
          <p:cNvSpPr/>
          <p:nvPr/>
        </p:nvSpPr>
        <p:spPr>
          <a:xfrm>
            <a:off x="0" y="4085246"/>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 xmlns:a16="http://schemas.microsoft.com/office/drawing/2014/main" id="{F6CA4A44-4C91-41B0-A0F9-0A84DA4C324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C6619D27-DC2A-4D74-B76A-D38CDA1E502B}"/>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334021" y="225557"/>
            <a:ext cx="11712513" cy="6739182"/>
            <a:chOff x="279901" y="225556"/>
            <a:chExt cx="11683537" cy="6739182"/>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79901" y="839984"/>
              <a:ext cx="11683537" cy="6124754"/>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tôi</a:t>
              </a:r>
              <a:r>
                <a:rPr lang="en-US" sz="2800" b="0" i="0" dirty="0">
                  <a:solidFill>
                    <a:srgbClr val="000000"/>
                  </a:solidFill>
                  <a:effectLst/>
                  <a:latin typeface="Times New Roman" panose="02020603050405020304" pitchFamily="18" charset="0"/>
                  <a:cs typeface="Times New Roman" panose="02020603050405020304" pitchFamily="18" charset="0"/>
                </a:rPr>
                <a:t> ở </a:t>
              </a:r>
              <a:r>
                <a:rPr lang="en-US" sz="2800" b="0" i="0" dirty="0" err="1">
                  <a:solidFill>
                    <a:srgbClr val="000000"/>
                  </a:solidFill>
                  <a:effectLst/>
                  <a:latin typeface="Times New Roman" panose="02020603050405020304" pitchFamily="18" charset="0"/>
                  <a:cs typeface="Times New Roman" panose="02020603050405020304" pitchFamily="18" charset="0"/>
                </a:rPr>
                <a:t>lưng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Trường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líu</a:t>
              </a:r>
              <a:r>
                <a:rPr lang="en-US" sz="2800" dirty="0">
                  <a:latin typeface="Times New Roman" panose="02020603050405020304" pitchFamily="18" charset="0"/>
                  <a:cs typeface="Times New Roman" panose="02020603050405020304" pitchFamily="18" charset="0"/>
                </a:rPr>
                <a:t> lo.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thoắt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2525"/>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chemeClr val="bg2"/>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tốt</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tránh</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vi-VN"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a:ln w="11430"/>
                <a:solidFill>
                  <a:srgbClr val="000099"/>
                </a:solidFill>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grpSp>
        <p:nvGrpSpPr>
          <p:cNvPr id="7" name="Group 6">
            <a:extLst>
              <a:ext uri="{FF2B5EF4-FFF2-40B4-BE49-F238E27FC236}">
                <a16:creationId xmlns=""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6" name="TextBox 5">
            <a:extLst>
              <a:ext uri="{FF2B5EF4-FFF2-40B4-BE49-F238E27FC236}">
                <a16:creationId xmlns=""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đi trong rừng, các bạn nhỏ nghe thấy những âm thanh gì?</a:t>
            </a:r>
          </a:p>
        </p:txBody>
      </p:sp>
      <p:grpSp>
        <p:nvGrpSpPr>
          <p:cNvPr id="7" name="Group 6">
            <a:extLst>
              <a:ext uri="{FF2B5EF4-FFF2-40B4-BE49-F238E27FC236}">
                <a16:creationId xmlns=""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03</a:t>
              </a:r>
            </a:p>
          </p:txBody>
        </p:sp>
      </p:grpSp>
      <p:sp>
        <p:nvSpPr>
          <p:cNvPr id="6" name="TextBox 5">
            <a:extLst>
              <a:ext uri="{FF2B5EF4-FFF2-40B4-BE49-F238E27FC236}">
                <a16:creationId xmlns=""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cối và con vật trong rừng được tả như thế nào?</a:t>
            </a:r>
          </a:p>
        </p:txBody>
      </p:sp>
      <p:grpSp>
        <p:nvGrpSpPr>
          <p:cNvPr id="7" name="Group 6">
            <a:extLst>
              <a:ext uri="{FF2B5EF4-FFF2-40B4-BE49-F238E27FC236}">
                <a16:creationId xmlns=""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Trong rừng cây cối vươn ngọn lên cao tít đón nắng. Nhiều cây thân thẳng tắp, tán lá tròn xoe.</a:t>
            </a:r>
          </a:p>
          <a:p>
            <a:pPr algn="just"/>
            <a:r>
              <a:rPr lang="vi-VN" sz="3200" dirty="0">
                <a:latin typeface="Times New Roman" panose="02020603050405020304" pitchFamily="18" charset="0"/>
                <a:cs typeface="Times New Roman" panose="02020603050405020304" pitchFamily="18" charset="0"/>
              </a:rPr>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4</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 đường về, ông đã kể những gì cho các bạn nhỏ?</a:t>
            </a:r>
          </a:p>
        </p:txBody>
      </p:sp>
      <p:sp>
        <p:nvSpPr>
          <p:cNvPr id="10" name="Rectangle 9">
            <a:extLst>
              <a:ext uri="{FF2B5EF4-FFF2-40B4-BE49-F238E27FC236}">
                <a16:creationId xmlns=""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noProof="0"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5</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các bạn nhỏ có thấy thú vị  với chuyến đi thăm rừng cùng ông không? Vì sao?</a:t>
            </a:r>
          </a:p>
        </p:txBody>
      </p:sp>
      <p:sp>
        <p:nvSpPr>
          <p:cNvPr id="10" name="Rectangle 9">
            <a:extLst>
              <a:ext uri="{FF2B5EF4-FFF2-40B4-BE49-F238E27FC236}">
                <a16:creationId xmlns=""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Times New Roman" panose="02020603050405020304" pitchFamily="18" charset="0"/>
                <a:ea typeface="Arial-Rounded" panose="020B0500000000000000" pitchFamily="34" charset="0"/>
                <a:cs typeface="Times New Roman" panose="02020603050405020304" pitchFamily="18" charset="0"/>
              </a:rPr>
              <a:t>Em hãy tưởng tượng mình là các bạn nhỏ trong bài được ông dẫn đi thăm rừng.</a:t>
            </a:r>
            <a:endParaRPr lang="en-US" sz="2000" kern="1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đọc m</a:t>
            </a:r>
            <a:r>
              <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lang="nl-NL" sz="4000" b="1" dirty="0">
                <a:solidFill>
                  <a:srgbClr val="0070C0"/>
                </a:solidFill>
                <a:latin typeface="Times New Roman" panose="02020603050405020304" pitchFamily="18" charset="0"/>
                <a:cs typeface="Times New Roman" panose="02020603050405020304" pitchFamily="18" charset="0"/>
              </a:rPr>
              <a:t> cảm nhận của bạn nhỏ trước cảnh đẹp thú vị của cánh rừng già hoang vắng. Thiên nhiên quanh ta thật đáng yêu, đáng mến.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198" name="TextBox 197">
            <a:extLst>
              <a:ext uri="{FF2B5EF4-FFF2-40B4-BE49-F238E27FC236}">
                <a16:creationId xmlns=""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LIÊN HỆ BẢN THÂN</a:t>
            </a:r>
          </a:p>
        </p:txBody>
      </p:sp>
      <p:pic>
        <p:nvPicPr>
          <p:cNvPr id="9" name="Picture 8">
            <a:extLst>
              <a:ext uri="{FF2B5EF4-FFF2-40B4-BE49-F238E27FC236}">
                <a16:creationId xmlns=""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502605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Về</a:t>
            </a:r>
            <a:r>
              <a:rPr kumimoji="0" lang="vi-VN"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thăm quê</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892563B-1467-4F2B-BA30-D74CDF0DEDAA}"/>
              </a:ext>
            </a:extLst>
          </p:cNvPr>
          <p:cNvGrpSpPr/>
          <p:nvPr/>
        </p:nvGrpSpPr>
        <p:grpSpPr>
          <a:xfrm>
            <a:off x="1866870" y="2654138"/>
            <a:ext cx="5977193" cy="2537288"/>
            <a:chOff x="4038" y="1274"/>
            <a:chExt cx="10428" cy="4728"/>
          </a:xfrm>
        </p:grpSpPr>
        <p:sp>
          <p:nvSpPr>
            <p:cNvPr id="5" name="Rounded Rectangle 25">
              <a:extLst>
                <a:ext uri="{FF2B5EF4-FFF2-40B4-BE49-F238E27FC236}">
                  <a16:creationId xmlns=""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Rectangle 5">
              <a:extLst>
                <a:ext uri="{FF2B5EF4-FFF2-40B4-BE49-F238E27FC236}">
                  <a16:creationId xmlns="" xmlns:a16="http://schemas.microsoft.com/office/drawing/2014/main" id="{F08E4E20-CE48-43E5-B340-0E3955D2FC4E}"/>
                </a:ext>
              </a:extLst>
            </p:cNvPr>
            <p:cNvSpPr/>
            <p:nvPr/>
          </p:nvSpPr>
          <p:spPr>
            <a:xfrm>
              <a:off x="6741" y="127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Rectangle 6">
              <a:extLst>
                <a:ext uri="{FF2B5EF4-FFF2-40B4-BE49-F238E27FC236}">
                  <a16:creationId xmlns="" xmlns:a16="http://schemas.microsoft.com/office/drawing/2014/main"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Oval 7">
              <a:extLst>
                <a:ext uri="{FF2B5EF4-FFF2-40B4-BE49-F238E27FC236}">
                  <a16:creationId xmlns=""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9" name="Group 8">
              <a:extLst>
                <a:ext uri="{FF2B5EF4-FFF2-40B4-BE49-F238E27FC236}">
                  <a16:creationId xmlns="" xmlns:a16="http://schemas.microsoft.com/office/drawing/2014/main" id="{71FE0359-6CCF-4C4D-8B9F-675AEC21A95A}"/>
                </a:ext>
              </a:extLst>
            </p:cNvPr>
            <p:cNvGrpSpPr/>
            <p:nvPr/>
          </p:nvGrpSpPr>
          <p:grpSpPr>
            <a:xfrm>
              <a:off x="4038" y="3836"/>
              <a:ext cx="5741" cy="1003"/>
              <a:chOff x="1717199" y="4363552"/>
              <a:chExt cx="3645680" cy="637170"/>
            </a:xfrm>
          </p:grpSpPr>
          <p:sp>
            <p:nvSpPr>
              <p:cNvPr id="17" name="Rounded Rectangle 30">
                <a:extLst>
                  <a:ext uri="{FF2B5EF4-FFF2-40B4-BE49-F238E27FC236}">
                    <a16:creationId xmlns=""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8" name="Rectangle 17">
                <a:extLst>
                  <a:ext uri="{FF2B5EF4-FFF2-40B4-BE49-F238E27FC236}">
                    <a16:creationId xmlns="" xmlns:a16="http://schemas.microsoft.com/office/drawing/2014/main"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9" name="Oval 18">
                <a:extLst>
                  <a:ext uri="{FF2B5EF4-FFF2-40B4-BE49-F238E27FC236}">
                    <a16:creationId xmlns=""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0" name="Group 9">
              <a:extLst>
                <a:ext uri="{FF2B5EF4-FFF2-40B4-BE49-F238E27FC236}">
                  <a16:creationId xmlns="" xmlns:a16="http://schemas.microsoft.com/office/drawing/2014/main" id="{2FA156E3-7F46-43FA-93D1-A994F596D13E}"/>
                </a:ext>
              </a:extLst>
            </p:cNvPr>
            <p:cNvGrpSpPr/>
            <p:nvPr/>
          </p:nvGrpSpPr>
          <p:grpSpPr>
            <a:xfrm>
              <a:off x="4038" y="4999"/>
              <a:ext cx="7045" cy="1003"/>
              <a:chOff x="1717199" y="5199333"/>
              <a:chExt cx="4473575" cy="637170"/>
            </a:xfrm>
          </p:grpSpPr>
          <p:sp>
            <p:nvSpPr>
              <p:cNvPr id="14" name="Rounded Rectangle 34">
                <a:extLst>
                  <a:ext uri="{FF2B5EF4-FFF2-40B4-BE49-F238E27FC236}">
                    <a16:creationId xmlns=""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 xmlns:a16="http://schemas.microsoft.com/office/drawing/2014/main"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6" name="Oval 15">
                <a:extLst>
                  <a:ext uri="{FF2B5EF4-FFF2-40B4-BE49-F238E27FC236}">
                    <a16:creationId xmlns=""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1" name="Picture 2" descr="Star Cartoon Images, Stock Photos &amp;amp; Vectors | Shutterstock">
              <a:extLst>
                <a:ext uri="{FF2B5EF4-FFF2-40B4-BE49-F238E27FC236}">
                  <a16:creationId xmlns=""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loài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mùa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(Theo </a:t>
            </a:r>
            <a:r>
              <a:rPr lang="en-US" sz="4000" b="1" dirty="0" err="1">
                <a:solidFill>
                  <a:srgbClr val="0070C0"/>
                </a:solidFill>
                <a:latin typeface="Times New Roman" panose="02020603050405020304" pitchFamily="18" charset="0"/>
                <a:cs typeface="Times New Roman" panose="02020603050405020304" pitchFamily="18" charset="0"/>
              </a:rPr>
              <a:t>truyện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cổ</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nước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ngoài</a:t>
            </a:r>
            <a:r>
              <a:rPr lang="en-US" sz="4000" b="1" dirty="0">
                <a:solidFill>
                  <a:srgbClr val="0070C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63B206A1-8511-C392-6C1B-625B0BF04302}"/>
              </a:ext>
            </a:extLst>
          </p:cNvPr>
          <p:cNvPicPr>
            <a:picLocks noChangeAspect="1"/>
          </p:cNvPicPr>
          <p:nvPr/>
        </p:nvPicPr>
        <p:blipFill rotWithShape="1">
          <a:blip r:embed="rId3" cstate="print"/>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mj-lt"/>
                <a:ea typeface="+mn-ea"/>
                <a:cs typeface="+mn-cs"/>
              </a:rPr>
              <a:t>Làm</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việc</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theo</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vi-VN" sz="2800" b="0" i="0" u="none" strike="noStrike" kern="0" cap="none" spc="0" normalizeH="0" baseline="0" noProof="0" dirty="0" err="1">
                <a:ln>
                  <a:noFill/>
                </a:ln>
                <a:solidFill>
                  <a:srgbClr val="7030A0"/>
                </a:solidFill>
                <a:effectLst/>
                <a:uLnTx/>
                <a:uFillTx/>
                <a:latin typeface="+mj-lt"/>
                <a:ea typeface="+mn-ea"/>
                <a:cs typeface="+mn-cs"/>
              </a:rPr>
              <a:t>cặp</a:t>
            </a:r>
            <a:endParaRPr kumimoji="0" lang="en-US" sz="2800" b="0" i="0" u="none" strike="noStrike" kern="0" cap="none" spc="0" normalizeH="0" baseline="0" noProof="0" dirty="0">
              <a:ln>
                <a:noFill/>
              </a:ln>
              <a:solidFill>
                <a:srgbClr val="7030A0"/>
              </a:solidFill>
              <a:effectLst/>
              <a:uLnTx/>
              <a:uFillTx/>
              <a:latin typeface="+mj-lt"/>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1736646"/>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1</a:t>
            </a:r>
            <a:r>
              <a:rPr lang="vi-VN" sz="2400" dirty="0">
                <a:solidFill>
                  <a:srgbClr val="000066"/>
                </a:solidFill>
                <a:latin typeface="+mj-lt"/>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latin typeface="+mj-lt"/>
                <a:ea typeface="Open Sans" panose="020B0606030504020204" pitchFamily="34" charset="0"/>
                <a:cs typeface="Open Sans" panose="020B0606030504020204" pitchFamily="34" charset="0"/>
              </a:rPr>
              <a:t>góc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vườn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có</a:t>
            </a:r>
            <a:r>
              <a:rPr lang="vi-VN" sz="2400" dirty="0">
                <a:solidFill>
                  <a:srgbClr val="000066"/>
                </a:solidFill>
                <a:latin typeface="+mj-lt"/>
                <a:ea typeface="Open Sans" panose="020B0606030504020204" pitchFamily="34" charset="0"/>
                <a:cs typeface="Open Sans" panose="020B0606030504020204" pitchFamily="34" charset="0"/>
              </a:rPr>
              <a:t> 1 </a:t>
            </a:r>
            <a:r>
              <a:rPr lang="vi-VN" sz="2400" dirty="0">
                <a:solidFill>
                  <a:srgbClr val="000066"/>
                </a:solidFill>
                <a:latin typeface="+mj-lt"/>
                <a:ea typeface="Open Sans" panose="020B0606030504020204" pitchFamily="34" charset="0"/>
                <a:cs typeface="Baloo 2 SemiBold" panose="020B0604020202020204" charset="0"/>
              </a:rPr>
              <a:t>cây xương </a:t>
            </a:r>
            <a:r>
              <a:rPr lang="vi-VN" sz="2400" dirty="0" err="1">
                <a:solidFill>
                  <a:srgbClr val="000066"/>
                </a:solidFill>
                <a:latin typeface="+mj-lt"/>
                <a:ea typeface="Open Sans" panose="020B0606030504020204" pitchFamily="34" charset="0"/>
                <a:cs typeface="Baloo 2 SemiBold" panose="020B0604020202020204" charset="0"/>
              </a:rPr>
              <a:t>rồng</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mọc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đầy</a:t>
            </a:r>
            <a:r>
              <a:rPr lang="vi-VN" sz="2400" dirty="0">
                <a:solidFill>
                  <a:srgbClr val="000066"/>
                </a:solidFill>
                <a:latin typeface="+mj-lt"/>
                <a:ea typeface="Open Sans" panose="020B0606030504020204" pitchFamily="34" charset="0"/>
                <a:cs typeface="Baloo 2 SemiBold" panose="020B0604020202020204" charset="0"/>
              </a:rPr>
              <a:t> gai </a:t>
            </a:r>
            <a:r>
              <a:rPr lang="vi-VN" sz="2400" dirty="0" err="1">
                <a:solidFill>
                  <a:srgbClr val="000066"/>
                </a:solidFill>
                <a:latin typeface="+mj-lt"/>
                <a:ea typeface="Open Sans" panose="020B0606030504020204" pitchFamily="34" charset="0"/>
                <a:cs typeface="Baloo 2 SemiBold" panose="020B0604020202020204" charset="0"/>
              </a:rPr>
              <a:t>và</a:t>
            </a:r>
            <a:r>
              <a:rPr lang="vi-VN" sz="2400" dirty="0">
                <a:solidFill>
                  <a:srgbClr val="000066"/>
                </a:solidFill>
                <a:latin typeface="+mj-lt"/>
                <a:ea typeface="Open Sans" panose="020B0606030504020204" pitchFamily="34" charset="0"/>
                <a:cs typeface="Baloo 2 SemiBold" panose="020B0604020202020204" charset="0"/>
              </a:rPr>
              <a:t> không </a:t>
            </a:r>
            <a:r>
              <a:rPr lang="vi-VN" sz="2400" dirty="0" err="1">
                <a:solidFill>
                  <a:srgbClr val="000066"/>
                </a:solidFill>
                <a:latin typeface="+mj-lt"/>
                <a:ea typeface="Open Sans" panose="020B0606030504020204" pitchFamily="34" charset="0"/>
                <a:cs typeface="Baloo 2 SemiBold" panose="020B0604020202020204" charset="0"/>
              </a:rPr>
              <a:t>có</a:t>
            </a:r>
            <a:r>
              <a:rPr lang="vi-VN" sz="2400" dirty="0">
                <a:solidFill>
                  <a:srgbClr val="000066"/>
                </a:solidFill>
                <a:latin typeface="+mj-lt"/>
                <a:ea typeface="Open Sans" panose="020B0606030504020204" pitchFamily="34" charset="0"/>
                <a:cs typeface="Baloo 2 SemiBold" panose="020B0604020202020204" charset="0"/>
              </a:rPr>
              <a:t> hoa. </a:t>
            </a:r>
            <a:r>
              <a:rPr lang="vi-VN" sz="2400" dirty="0" err="1">
                <a:solidFill>
                  <a:srgbClr val="000066"/>
                </a:solidFill>
                <a:latin typeface="+mj-lt"/>
                <a:ea typeface="Open Sans" panose="020B0606030504020204" pitchFamily="34" charset="0"/>
                <a:cs typeface="Baloo 2 SemiBold" panose="020B0604020202020204" charset="0"/>
              </a:rPr>
              <a:t>Chắc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nó</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buồn</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lắm</a:t>
            </a:r>
            <a:r>
              <a:rPr lang="vi-VN" sz="2400" dirty="0">
                <a:solidFill>
                  <a:srgbClr val="000066"/>
                </a:solidFill>
                <a:latin typeface="+mj-lt"/>
                <a:ea typeface="Open Sans" panose="020B0606030504020204" pitchFamily="34" charset="0"/>
                <a:cs typeface="Baloo 2 SemiBold" panose="020B060402020202020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2</a:t>
            </a:r>
            <a:r>
              <a:rPr lang="vi-VN" sz="2400" dirty="0">
                <a:solidFill>
                  <a:srgbClr val="000066"/>
                </a:solidFill>
                <a:latin typeface="+mj-lt"/>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latin typeface="+mj-lt"/>
                <a:ea typeface="Open Sans" panose="020B0606030504020204" pitchFamily="34" charset="0"/>
                <a:cs typeface="Open Sans" panose="020B0606030504020204" pitchFamily="34" charset="0"/>
              </a:rPr>
              <a:t>rồng</a:t>
            </a:r>
            <a:r>
              <a:rPr lang="vi-VN" sz="2400" dirty="0">
                <a:solidFill>
                  <a:srgbClr val="000066"/>
                </a:solidFill>
                <a:latin typeface="+mj-lt"/>
                <a:ea typeface="Open Sans" panose="020B0606030504020204" pitchFamily="34" charset="0"/>
                <a:cs typeface="Open Sans" panose="020B0606030504020204" pitchFamily="34" charset="0"/>
              </a:rPr>
              <a:t> như đang lo </a:t>
            </a:r>
            <a:r>
              <a:rPr lang="vi-VN" sz="2400" dirty="0" err="1">
                <a:solidFill>
                  <a:srgbClr val="000066"/>
                </a:solidFill>
                <a:latin typeface="+mj-lt"/>
                <a:ea typeface="Open Sans" panose="020B0606030504020204" pitchFamily="34" charset="0"/>
                <a:cs typeface="Open Sans" panose="020B0606030504020204" pitchFamily="34" charset="0"/>
              </a:rPr>
              <a:t>lắng</a:t>
            </a:r>
            <a:r>
              <a:rPr lang="vi-VN" sz="2400" dirty="0">
                <a:solidFill>
                  <a:srgbClr val="000066"/>
                </a:solidFill>
                <a:latin typeface="+mj-lt"/>
                <a:ea typeface="Open Sans" panose="020B0606030504020204" pitchFamily="34" charset="0"/>
                <a:cs typeface="Open Sans" panose="020B0606030504020204" pitchFamily="34" charset="0"/>
              </a:rPr>
              <a:t> cho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loài</a:t>
            </a:r>
            <a:r>
              <a:rPr lang="vi-VN" sz="2400" dirty="0">
                <a:solidFill>
                  <a:srgbClr val="000066"/>
                </a:solidFill>
                <a:latin typeface="+mj-lt"/>
                <a:ea typeface="Open Sans" panose="020B0606030504020204" pitchFamily="34" charset="0"/>
                <a:cs typeface="Open Sans" panose="020B0606030504020204" pitchFamily="34" charset="0"/>
              </a:rPr>
              <a:t> hoa.</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cây hoa như tươi </a:t>
            </a:r>
            <a:r>
              <a:rPr lang="vi-VN" sz="2400" dirty="0" err="1">
                <a:solidFill>
                  <a:srgbClr val="000066"/>
                </a:solidFill>
                <a:latin typeface="+mj-lt"/>
                <a:ea typeface="Open Sans" panose="020B0606030504020204" pitchFamily="34" charset="0"/>
                <a:cs typeface="Open Sans" panose="020B0606030504020204" pitchFamily="34" charset="0"/>
              </a:rPr>
              <a:t>dần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lại</a:t>
            </a:r>
            <a:r>
              <a:rPr lang="vi-VN" sz="2400" dirty="0">
                <a:solidFill>
                  <a:srgbClr val="000066"/>
                </a:solidFill>
                <a:latin typeface="+mj-lt"/>
                <a:ea typeface="Open Sans" panose="020B0606030504020204" pitchFamily="34" charset="0"/>
                <a:cs typeface="Open Sans" panose="020B0606030504020204" pitchFamily="3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latin typeface="+mj-lt"/>
                <a:ea typeface="Open Sans" panose="020B0606030504020204" pitchFamily="34" charset="0"/>
                <a:cs typeface="Open Sans" panose="020B0606030504020204" pitchFamily="34" charset="0"/>
              </a:rPr>
              <a:t>Nó</a:t>
            </a:r>
            <a:r>
              <a:rPr lang="vi-VN" sz="2400" dirty="0">
                <a:solidFill>
                  <a:srgbClr val="000066"/>
                </a:solidFill>
                <a:latin typeface="+mj-lt"/>
                <a:ea typeface="Open Sans" panose="020B0606030504020204" pitchFamily="34" charset="0"/>
                <a:cs typeface="Open Sans" panose="020B0606030504020204" pitchFamily="34" charset="0"/>
              </a:rPr>
              <a:t> đang </a:t>
            </a:r>
            <a:r>
              <a:rPr lang="vi-VN" sz="2400" dirty="0" err="1">
                <a:solidFill>
                  <a:srgbClr val="000066"/>
                </a:solidFill>
                <a:latin typeface="+mj-lt"/>
                <a:ea typeface="Open Sans" panose="020B0606030504020204" pitchFamily="34" charset="0"/>
                <a:cs typeface="Open Sans" panose="020B0606030504020204" pitchFamily="34" charset="0"/>
              </a:rPr>
              <a:t>cười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rất</a:t>
            </a:r>
            <a:r>
              <a:rPr lang="vi-VN" sz="2400" dirty="0">
                <a:solidFill>
                  <a:srgbClr val="000066"/>
                </a:solidFill>
                <a:latin typeface="+mj-lt"/>
                <a:ea typeface="Open Sans" panose="020B0606030504020204" pitchFamily="34" charset="0"/>
                <a:cs typeface="Open Sans" panose="020B0606030504020204" pitchFamily="34" charset="0"/>
              </a:rPr>
              <a:t> vui </a:t>
            </a:r>
            <a:r>
              <a:rPr lang="vi-VN" sz="2400" dirty="0" err="1">
                <a:solidFill>
                  <a:srgbClr val="000066"/>
                </a:solidFill>
                <a:latin typeface="+mj-lt"/>
                <a:ea typeface="Open Sans" panose="020B0606030504020204" pitchFamily="34" charset="0"/>
                <a:cs typeface="Open Sans" panose="020B0606030504020204" pitchFamily="34" charset="0"/>
              </a:rPr>
              <a:t>vì</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sự</a:t>
            </a:r>
            <a:r>
              <a:rPr lang="vi-VN" sz="2400" dirty="0">
                <a:solidFill>
                  <a:srgbClr val="000066"/>
                </a:solidFill>
                <a:latin typeface="+mj-lt"/>
                <a:ea typeface="Open Sans" panose="020B0606030504020204" pitchFamily="34" charset="0"/>
                <a:cs typeface="Open Sans" panose="020B0606030504020204" pitchFamily="34" charset="0"/>
              </a:rPr>
              <a:t> thay </a:t>
            </a:r>
            <a:r>
              <a:rPr lang="vi-VN" sz="2400" dirty="0" err="1">
                <a:solidFill>
                  <a:srgbClr val="000066"/>
                </a:solidFill>
                <a:latin typeface="+mj-lt"/>
                <a:ea typeface="Open Sans" panose="020B0606030504020204" pitchFamily="34" charset="0"/>
                <a:cs typeface="Open Sans" panose="020B0606030504020204" pitchFamily="34" charset="0"/>
              </a:rPr>
              <a:t>đổi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diệu</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kì</a:t>
            </a:r>
            <a:r>
              <a:rPr lang="vi-VN" sz="2400" dirty="0">
                <a:solidFill>
                  <a:srgbClr val="000066"/>
                </a:solidFill>
                <a:latin typeface="+mj-lt"/>
                <a:ea typeface="Open Sans" panose="020B0606030504020204" pitchFamily="34" charset="0"/>
                <a:cs typeface="Open Sans" panose="020B0606030504020204" pitchFamily="34" charset="0"/>
              </a:rPr>
              <a:t> .</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mj-lt"/>
                <a:cs typeface="Arial" pitchFamily="34" charset="0"/>
              </a:rPr>
              <a:t>Nghe </a:t>
            </a:r>
            <a:r>
              <a:rPr lang="vi-VN" sz="2800" dirty="0" err="1">
                <a:solidFill>
                  <a:srgbClr val="FF0000"/>
                </a:solidFill>
                <a:latin typeface="+mj-lt"/>
                <a:cs typeface="Arial" pitchFamily="34" charset="0"/>
              </a:rPr>
              <a:t>kể</a:t>
            </a:r>
            <a:r>
              <a:rPr lang="vi-VN" sz="2800" dirty="0">
                <a:solidFill>
                  <a:srgbClr val="FF0000"/>
                </a:solidFill>
                <a:latin typeface="+mj-lt"/>
                <a:cs typeface="Arial" pitchFamily="34" charset="0"/>
              </a:rPr>
              <a:t> </a:t>
            </a:r>
            <a:r>
              <a:rPr lang="vi-VN" sz="2800" dirty="0" err="1">
                <a:solidFill>
                  <a:srgbClr val="FF0000"/>
                </a:solidFill>
                <a:latin typeface="+mj-lt"/>
                <a:cs typeface="Arial" pitchFamily="34" charset="0"/>
              </a:rPr>
              <a:t>chuyện</a:t>
            </a:r>
            <a:endParaRPr lang="en-US" sz="2800" dirty="0">
              <a:solidFill>
                <a:srgbClr val="FF0000"/>
              </a:solidFill>
              <a:latin typeface="+mj-lt"/>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a:t>
            </a:r>
            <a:r>
              <a:rPr lang="vi-VN" sz="2800">
                <a:solidFill>
                  <a:schemeClr val="tx1">
                    <a:lumMod val="95000"/>
                    <a:lumOff val="5000"/>
                  </a:schemeClr>
                </a:solidFill>
                <a:latin typeface="+mj-lt"/>
                <a:cs typeface="Baloo 2 SemiBold" panose="020B0604020202020204" charset="0"/>
              </a:rPr>
              <a:t>bai m</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ình</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a:t>
            </a:r>
            <a:r>
              <a:rPr lang="vi-VN" sz="2800">
                <a:solidFill>
                  <a:schemeClr val="tx1">
                    <a:lumMod val="95000"/>
                    <a:lumOff val="5000"/>
                  </a:schemeClr>
                </a:solidFill>
                <a:latin typeface="+mj-lt"/>
                <a:cs typeface="Baloo 2 SemiBold" panose="020B0604020202020204" charset="0"/>
              </a:rPr>
              <a:t> </a:t>
            </a:r>
            <a:r>
              <a:rPr lang="vi-VN" sz="2800" dirty="0">
                <a:solidFill>
                  <a:schemeClr val="tx1">
                    <a:lumMod val="95000"/>
                    <a:lumOff val="5000"/>
                  </a:schemeClr>
                </a:solidFill>
                <a:latin typeface="+mj-lt"/>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Times New Roman" panose="02020603050405020304" pitchFamily="18" charset="0"/>
                <a:cs typeface="Times New Roman" panose="02020603050405020304" pitchFamily="18" charset="0"/>
              </a:rPr>
              <a:t>Tạm</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biệt</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và</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hẹn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gặp</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lại</a:t>
            </a:r>
            <a:r>
              <a:rPr lang="en-US" sz="72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endPar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theo mẹ </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quê</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1"/>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Times New Roman" panose="02020603050405020304" pitchFamily="18" charset="0"/>
                <a:cs typeface="Times New Roman" panose="02020603050405020304" pitchFamily="18" charset="0"/>
              </a:rPr>
              <a:t>Tiếng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Việt</a:t>
            </a:r>
            <a:endParaRPr lang="en-US" sz="4000" b="1" dirty="0">
              <a:solidFill>
                <a:srgbClr val="0070C0"/>
              </a:solidFill>
              <a:latin typeface="Times New Roman" panose="02020603050405020304" pitchFamily="18" charset="0"/>
              <a:cs typeface="Times New Roman" panose="02020603050405020304" pitchFamily="18" charset="0"/>
            </a:endParaRPr>
          </a:p>
          <a:p>
            <a:pPr algn="ctr" defTabSz="609600"/>
            <a:r>
              <a:rPr lang="en-US" sz="4000" b="1">
                <a:solidFill>
                  <a:srgbClr val="FF0000"/>
                </a:solidFill>
                <a:latin typeface="Times New Roman" panose="02020603050405020304" pitchFamily="18" charset="0"/>
                <a:cs typeface="Times New Roman" panose="02020603050405020304" pitchFamily="18" charset="0"/>
              </a:rPr>
              <a:t>Đọc: </a:t>
            </a:r>
            <a:r>
              <a:rPr lang="en-US" sz="4000" b="1" dirty="0" err="1">
                <a:solidFill>
                  <a:srgbClr val="FF0000"/>
                </a:solidFill>
                <a:latin typeface="Times New Roman" panose="02020603050405020304" pitchFamily="18" charset="0"/>
                <a:cs typeface="Times New Roman" panose="02020603050405020304" pitchFamily="18" charset="0"/>
              </a:rPr>
              <a:t>Cánh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nắng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976</Words>
  <Application>Microsoft Office PowerPoint</Application>
  <PresentationFormat>Custom</PresentationFormat>
  <Paragraphs>177</Paragraphs>
  <Slides>48</Slides>
  <Notes>25</Notes>
  <HiddenSlides>0</HiddenSlides>
  <MMClips>11</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35</cp:revision>
  <dcterms:created xsi:type="dcterms:W3CDTF">2022-07-23T06:59:00Z</dcterms:created>
  <dcterms:modified xsi:type="dcterms:W3CDTF">2024-09-16T02:56:43Z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