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30"/>
  </p:notesMasterIdLst>
  <p:sldIdLst>
    <p:sldId id="267" r:id="rId2"/>
    <p:sldId id="268" r:id="rId3"/>
    <p:sldId id="2759" r:id="rId4"/>
    <p:sldId id="257" r:id="rId5"/>
    <p:sldId id="258" r:id="rId6"/>
    <p:sldId id="295" r:id="rId7"/>
    <p:sldId id="297" r:id="rId8"/>
    <p:sldId id="2745" r:id="rId9"/>
    <p:sldId id="2746" r:id="rId10"/>
    <p:sldId id="2747" r:id="rId11"/>
    <p:sldId id="2762" r:id="rId12"/>
    <p:sldId id="2763" r:id="rId13"/>
    <p:sldId id="302" r:id="rId14"/>
    <p:sldId id="2749" r:id="rId15"/>
    <p:sldId id="320" r:id="rId16"/>
    <p:sldId id="2737" r:id="rId17"/>
    <p:sldId id="2764" r:id="rId18"/>
    <p:sldId id="2739" r:id="rId19"/>
    <p:sldId id="330" r:id="rId20"/>
    <p:sldId id="2767" r:id="rId21"/>
    <p:sldId id="2768" r:id="rId22"/>
    <p:sldId id="2765" r:id="rId23"/>
    <p:sldId id="2770" r:id="rId24"/>
    <p:sldId id="2751" r:id="rId25"/>
    <p:sldId id="2752" r:id="rId26"/>
    <p:sldId id="2773" r:id="rId27"/>
    <p:sldId id="2754" r:id="rId28"/>
    <p:sldId id="27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DFCDB"/>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90" d="100"/>
          <a:sy n="90"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1093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8891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3980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41749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62720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spTree>
    <p:extLst>
      <p:ext uri="{BB962C8B-B14F-4D97-AF65-F5344CB8AC3E}">
        <p14:creationId xmlns:p14="http://schemas.microsoft.com/office/powerpoint/2010/main" val="28888447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7790624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0203180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1671269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484358"/>
      </p:ext>
    </p:extLst>
  </p:cSld>
  <p:clrMap bg1="lt1" tx1="dk1" bg2="lt2" tx2="dk2" accent1="accent1" accent2="accent2" accent3="accent3" accent4="accent4" accent5="accent5" accent6="accent6" hlink="hlink" folHlink="folHlink"/>
  <p:sldLayoutIdLst>
    <p:sldLayoutId id="2147483768" r:id="rId1"/>
    <p:sldLayoutId id="2147483782" r:id="rId2"/>
    <p:sldLayoutId id="2147483783" r:id="rId3"/>
    <p:sldLayoutId id="2147483784" r:id="rId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notesSlide" Target="../notesSlides/notesSlide2.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notesSlide" Target="../notesSlides/notesSlide3.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4.xml"/><Relationship Id="rId7"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3" Type="http://schemas.openxmlformats.org/officeDocument/2006/relationships/tags" Target="../tags/tag3.xml"/><Relationship Id="rId7" Type="http://schemas.openxmlformats.org/officeDocument/2006/relationships/image" Target="../media/image4.png"/><Relationship Id="rId12"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32.png"/><Relationship Id="rId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sp>
        <p:nvSpPr>
          <p:cNvPr id="22" name="圆角矩形 4">
            <a:extLst>
              <a:ext uri="{FF2B5EF4-FFF2-40B4-BE49-F238E27FC236}">
                <a16:creationId xmlns:a16="http://schemas.microsoft.com/office/drawing/2014/main" id="{4020346A-C87B-47D1-A8FD-89EF63EAACA7}"/>
              </a:ext>
            </a:extLst>
          </p:cNvPr>
          <p:cNvSpPr/>
          <p:nvPr userDrawn="1"/>
        </p:nvSpPr>
        <p:spPr>
          <a:xfrm>
            <a:off x="109462" y="346203"/>
            <a:ext cx="11868148" cy="65712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Rounded Corners 7">
            <a:extLst>
              <a:ext uri="{FF2B5EF4-FFF2-40B4-BE49-F238E27FC236}">
                <a16:creationId xmlns:a16="http://schemas.microsoft.com/office/drawing/2014/main" id="{B9558A6E-647D-3FE5-04AB-3F41B227A592}"/>
              </a:ext>
            </a:extLst>
          </p:cNvPr>
          <p:cNvSpPr/>
          <p:nvPr/>
        </p:nvSpPr>
        <p:spPr>
          <a:xfrm>
            <a:off x="3445738" y="546074"/>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9" name="Group 28">
            <a:extLst>
              <a:ext uri="{FF2B5EF4-FFF2-40B4-BE49-F238E27FC236}">
                <a16:creationId xmlns:a16="http://schemas.microsoft.com/office/drawing/2014/main" id="{D320C6E3-6638-2B8B-0E87-CC19A821766C}"/>
              </a:ext>
            </a:extLst>
          </p:cNvPr>
          <p:cNvGrpSpPr/>
          <p:nvPr/>
        </p:nvGrpSpPr>
        <p:grpSpPr>
          <a:xfrm>
            <a:off x="3937190" y="1937581"/>
            <a:ext cx="431095" cy="433649"/>
            <a:chOff x="155152" y="802789"/>
            <a:chExt cx="1233770" cy="564784"/>
          </a:xfrm>
        </p:grpSpPr>
        <p:sp>
          <p:nvSpPr>
            <p:cNvPr id="37" name="MH_SubTitle_1">
              <a:extLst>
                <a:ext uri="{FF2B5EF4-FFF2-40B4-BE49-F238E27FC236}">
                  <a16:creationId xmlns:a16="http://schemas.microsoft.com/office/drawing/2014/main" id="{7C1FFFA4-E9A6-8034-9DD6-F10CBCEE3AC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457200">
                <a:defRPr/>
              </a:pPr>
              <a:endParaRPr lang="zh-CN" altLang="en-US" sz="1600" b="1" dirty="0">
                <a:solidFill>
                  <a:srgbClr val="FFFFFF"/>
                </a:solidFill>
                <a:latin typeface="字魂36号-正文宋楷" panose="02000000000000000000" pitchFamily="2" charset="-122"/>
                <a:ea typeface="字魂36号-正文宋楷" panose="02000000000000000000" pitchFamily="2" charset="-122"/>
              </a:endParaRPr>
            </a:p>
          </p:txBody>
        </p:sp>
        <p:sp>
          <p:nvSpPr>
            <p:cNvPr id="38" name="TextBox 37">
              <a:extLst>
                <a:ext uri="{FF2B5EF4-FFF2-40B4-BE49-F238E27FC236}">
                  <a16:creationId xmlns:a16="http://schemas.microsoft.com/office/drawing/2014/main" id="{AD77A1B9-A029-911F-2206-8C62278E4238}"/>
                </a:ext>
              </a:extLst>
            </p:cNvPr>
            <p:cNvSpPr txBox="1"/>
            <p:nvPr/>
          </p:nvSpPr>
          <p:spPr>
            <a:xfrm>
              <a:off x="556070" y="846470"/>
              <a:ext cx="430296" cy="521103"/>
            </a:xfrm>
            <a:prstGeom prst="rect">
              <a:avLst/>
            </a:prstGeom>
            <a:noFill/>
          </p:spPr>
          <p:txBody>
            <a:bodyPr wrap="square" rtlCol="0">
              <a:spAutoFit/>
            </a:bodyPr>
            <a:lstStyle/>
            <a:p>
              <a:pPr algn="ctr" defTabSz="457200">
                <a:defRPr/>
              </a:pPr>
              <a:r>
                <a:rPr lang="en-US" sz="2000" b="1" dirty="0">
                  <a:solidFill>
                    <a:srgbClr val="ED7D31">
                      <a:lumMod val="50000"/>
                    </a:srgbClr>
                  </a:solidFill>
                  <a:latin typeface="Arial" panose="020B0604020202020204" pitchFamily="34" charset="0"/>
                  <a:ea typeface="微软雅黑"/>
                  <a:cs typeface="Arial" panose="020B0604020202020204" pitchFamily="34" charset="0"/>
                </a:rPr>
                <a:t>2</a:t>
              </a: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grpSp>
      <p:sp>
        <p:nvSpPr>
          <p:cNvPr id="39" name="TextBox 38">
            <a:extLst>
              <a:ext uri="{FF2B5EF4-FFF2-40B4-BE49-F238E27FC236}">
                <a16:creationId xmlns:a16="http://schemas.microsoft.com/office/drawing/2014/main" id="{92297317-902E-456B-A430-B19EF730330B}"/>
              </a:ext>
            </a:extLst>
          </p:cNvPr>
          <p:cNvSpPr txBox="1"/>
          <p:nvPr/>
        </p:nvSpPr>
        <p:spPr>
          <a:xfrm>
            <a:off x="4506816" y="1937581"/>
            <a:ext cx="3826853" cy="3970318"/>
          </a:xfrm>
          <a:prstGeom prst="rect">
            <a:avLst/>
          </a:prstGeom>
          <a:noFill/>
        </p:spPr>
        <p:txBody>
          <a:bodyPr wrap="square" rtlCol="0">
            <a:spAutoFit/>
          </a:bodyPr>
          <a:lstStyle/>
          <a:p>
            <a:pPr algn="just"/>
            <a:r>
              <a:rPr lang="vi-VN" sz="2800" dirty="0">
                <a:solidFill>
                  <a:prstClr val="black"/>
                </a:solidFill>
                <a:ea typeface="Arial-Rounded" panose="020B0500000000000000" pitchFamily="34" charset="0"/>
                <a:cs typeface="Arial" panose="020B0604020202020204" pitchFamily="34" charset="0"/>
              </a:rPr>
              <a:t>Hay là con nghĩ</a:t>
            </a:r>
          </a:p>
          <a:p>
            <a:pPr algn="just"/>
            <a:r>
              <a:rPr lang="vi-VN" sz="2800" dirty="0">
                <a:solidFill>
                  <a:prstClr val="black"/>
                </a:solidFill>
                <a:ea typeface="Arial-Rounded" panose="020B0500000000000000" pitchFamily="34" charset="0"/>
                <a:cs typeface="Arial" panose="020B0604020202020204" pitchFamily="34" charset="0"/>
              </a:rPr>
              <a:t>Đất nước trong nhà</a:t>
            </a:r>
          </a:p>
          <a:p>
            <a:pPr algn="just"/>
            <a:r>
              <a:rPr lang="vi-VN" sz="2800" dirty="0">
                <a:solidFill>
                  <a:prstClr val="black"/>
                </a:solidFill>
                <a:ea typeface="Arial-Rounded" panose="020B0500000000000000" pitchFamily="34" charset="0"/>
                <a:cs typeface="Arial" panose="020B0604020202020204" pitchFamily="34" charset="0"/>
              </a:rPr>
              <a:t>Là mẹ là cha</a:t>
            </a:r>
          </a:p>
          <a:p>
            <a:pPr algn="just"/>
            <a:r>
              <a:rPr lang="vi-VN" sz="2800" dirty="0">
                <a:solidFill>
                  <a:prstClr val="black"/>
                </a:solidFill>
                <a:ea typeface="Arial-Rounded" panose="020B0500000000000000" pitchFamily="34" charset="0"/>
                <a:cs typeface="Arial" panose="020B0604020202020204" pitchFamily="34" charset="0"/>
              </a:rPr>
              <a:t>Là cờ Tổ quốc?</a:t>
            </a:r>
            <a:endPar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800" dirty="0">
                <a:solidFill>
                  <a:srgbClr val="000000"/>
                </a:solidFill>
                <a:ea typeface="Arial-Rounded" panose="020B0500000000000000" pitchFamily="34" charset="0"/>
                <a:cs typeface="Arial" panose="020B0604020202020204" pitchFamily="34" charset="0"/>
              </a:rPr>
              <a:t>Vần thơ con thuộc</a:t>
            </a:r>
          </a:p>
          <a:p>
            <a:r>
              <a:rPr lang="vi-VN" sz="2800" dirty="0">
                <a:solidFill>
                  <a:srgbClr val="000000"/>
                </a:solidFill>
                <a:ea typeface="Arial-Rounded" panose="020B0500000000000000" pitchFamily="34" charset="0"/>
                <a:cs typeface="Arial" panose="020B0604020202020204" pitchFamily="34" charset="0"/>
              </a:rPr>
              <a:t>Bài văn con làm</a:t>
            </a:r>
          </a:p>
          <a:p>
            <a:r>
              <a:rPr lang="vi-VN" sz="2800" dirty="0">
                <a:solidFill>
                  <a:srgbClr val="000000"/>
                </a:solidFill>
                <a:ea typeface="Arial-Rounded" panose="020B0500000000000000" pitchFamily="34" charset="0"/>
                <a:cs typeface="Arial" panose="020B0604020202020204" pitchFamily="34" charset="0"/>
              </a:rPr>
              <a:t>Tiếng Việt dịu dàng</a:t>
            </a:r>
          </a:p>
          <a:p>
            <a:r>
              <a:rPr lang="vi-VN" sz="2800" dirty="0">
                <a:solidFill>
                  <a:srgbClr val="000000"/>
                </a:solidFill>
                <a:ea typeface="Arial-Rounded" panose="020B0500000000000000" pitchFamily="34" charset="0"/>
                <a:cs typeface="Arial" panose="020B0604020202020204" pitchFamily="34" charset="0"/>
              </a:rPr>
              <a:t>Có là đất nước?</a:t>
            </a:r>
          </a:p>
        </p:txBody>
      </p:sp>
      <p:pic>
        <p:nvPicPr>
          <p:cNvPr id="18" name="Picture 17"/>
          <p:cNvPicPr>
            <a:picLocks noChangeAspect="1"/>
          </p:cNvPicPr>
          <p:nvPr/>
        </p:nvPicPr>
        <p:blipFill rotWithShape="1">
          <a:blip r:embed="rId9"/>
          <a:srcRect l="1131" t="62818" r="35492" b="3643"/>
          <a:stretch/>
        </p:blipFill>
        <p:spPr>
          <a:xfrm>
            <a:off x="8227894" y="4339743"/>
            <a:ext cx="3057524" cy="2101510"/>
          </a:xfrm>
          <a:prstGeom prst="rect">
            <a:avLst/>
          </a:prstGeom>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42837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109462" y="346203"/>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30" name="Rectangle: Rounded Corners 7">
            <a:extLst>
              <a:ext uri="{FF2B5EF4-FFF2-40B4-BE49-F238E27FC236}">
                <a16:creationId xmlns:a16="http://schemas.microsoft.com/office/drawing/2014/main" id="{B9558A6E-647D-3FE5-04AB-3F41B227A592}"/>
              </a:ext>
            </a:extLst>
          </p:cNvPr>
          <p:cNvSpPr/>
          <p:nvPr/>
        </p:nvSpPr>
        <p:spPr>
          <a:xfrm>
            <a:off x="3445738" y="546074"/>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A27153E-9E4A-6DF0-7DDC-13F413C42D47}"/>
              </a:ext>
            </a:extLst>
          </p:cNvPr>
          <p:cNvGrpSpPr/>
          <p:nvPr/>
        </p:nvGrpSpPr>
        <p:grpSpPr>
          <a:xfrm>
            <a:off x="7296485" y="5284968"/>
            <a:ext cx="180292" cy="393868"/>
            <a:chOff x="1523998" y="3003802"/>
            <a:chExt cx="220042" cy="520776"/>
          </a:xfrm>
        </p:grpSpPr>
        <p:cxnSp>
          <p:nvCxnSpPr>
            <p:cNvPr id="32" name="Straight Connector 31">
              <a:extLst>
                <a:ext uri="{FF2B5EF4-FFF2-40B4-BE49-F238E27FC236}">
                  <a16:creationId xmlns:a16="http://schemas.microsoft.com/office/drawing/2014/main" id="{4C3EC31C-757A-8E82-F0D2-D114F4083D05}"/>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A00769AE-569E-D38B-937A-ECCAB4CF9C1E}"/>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40" name="Group 39">
            <a:extLst>
              <a:ext uri="{FF2B5EF4-FFF2-40B4-BE49-F238E27FC236}">
                <a16:creationId xmlns:a16="http://schemas.microsoft.com/office/drawing/2014/main" id="{2A27153E-9E4A-6DF0-7DDC-13F413C42D47}"/>
              </a:ext>
            </a:extLst>
          </p:cNvPr>
          <p:cNvGrpSpPr/>
          <p:nvPr/>
        </p:nvGrpSpPr>
        <p:grpSpPr>
          <a:xfrm>
            <a:off x="7178641" y="3216078"/>
            <a:ext cx="180292" cy="393868"/>
            <a:chOff x="1523998" y="3003802"/>
            <a:chExt cx="220042" cy="520776"/>
          </a:xfrm>
        </p:grpSpPr>
        <p:cxnSp>
          <p:nvCxnSpPr>
            <p:cNvPr id="49" name="Straight Connector 48">
              <a:extLst>
                <a:ext uri="{FF2B5EF4-FFF2-40B4-BE49-F238E27FC236}">
                  <a16:creationId xmlns:a16="http://schemas.microsoft.com/office/drawing/2014/main" id="{4C3EC31C-757A-8E82-F0D2-D114F4083D05}"/>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A00769AE-569E-D38B-937A-ECCAB4CF9C1E}"/>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51" name="Straight Connector 50">
            <a:extLst>
              <a:ext uri="{FF2B5EF4-FFF2-40B4-BE49-F238E27FC236}">
                <a16:creationId xmlns:a16="http://schemas.microsoft.com/office/drawing/2014/main" id="{6D0730A2-A509-1024-4240-56F86D381DC6}"/>
              </a:ext>
            </a:extLst>
          </p:cNvPr>
          <p:cNvCxnSpPr>
            <a:cxnSpLocks/>
          </p:cNvCxnSpPr>
          <p:nvPr/>
        </p:nvCxnSpPr>
        <p:spPr>
          <a:xfrm flipH="1">
            <a:off x="7221908" y="2020824"/>
            <a:ext cx="102436" cy="306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6D0730A2-A509-1024-4240-56F86D381DC6}"/>
              </a:ext>
            </a:extLst>
          </p:cNvPr>
          <p:cNvCxnSpPr>
            <a:cxnSpLocks/>
          </p:cNvCxnSpPr>
          <p:nvPr/>
        </p:nvCxnSpPr>
        <p:spPr>
          <a:xfrm flipH="1">
            <a:off x="7808633" y="2395879"/>
            <a:ext cx="102436" cy="306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6D0730A2-A509-1024-4240-56F86D381DC6}"/>
              </a:ext>
            </a:extLst>
          </p:cNvPr>
          <p:cNvCxnSpPr>
            <a:cxnSpLocks/>
          </p:cNvCxnSpPr>
          <p:nvPr/>
        </p:nvCxnSpPr>
        <p:spPr>
          <a:xfrm flipH="1">
            <a:off x="6763473" y="2764621"/>
            <a:ext cx="102436" cy="306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6D0730A2-A509-1024-4240-56F86D381DC6}"/>
              </a:ext>
            </a:extLst>
          </p:cNvPr>
          <p:cNvCxnSpPr>
            <a:cxnSpLocks/>
          </p:cNvCxnSpPr>
          <p:nvPr/>
        </p:nvCxnSpPr>
        <p:spPr>
          <a:xfrm flipH="1">
            <a:off x="7327950" y="4527794"/>
            <a:ext cx="102436" cy="306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6D0730A2-A509-1024-4240-56F86D381DC6}"/>
              </a:ext>
            </a:extLst>
          </p:cNvPr>
          <p:cNvCxnSpPr>
            <a:cxnSpLocks/>
          </p:cNvCxnSpPr>
          <p:nvPr/>
        </p:nvCxnSpPr>
        <p:spPr>
          <a:xfrm flipH="1">
            <a:off x="7605910" y="4023981"/>
            <a:ext cx="102436" cy="306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6D0730A2-A509-1024-4240-56F86D381DC6}"/>
              </a:ext>
            </a:extLst>
          </p:cNvPr>
          <p:cNvCxnSpPr>
            <a:cxnSpLocks/>
          </p:cNvCxnSpPr>
          <p:nvPr/>
        </p:nvCxnSpPr>
        <p:spPr>
          <a:xfrm flipH="1">
            <a:off x="7749943" y="4964452"/>
            <a:ext cx="102436" cy="306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9" name="Group 28">
            <a:extLst>
              <a:ext uri="{FF2B5EF4-FFF2-40B4-BE49-F238E27FC236}">
                <a16:creationId xmlns:a16="http://schemas.microsoft.com/office/drawing/2014/main" id="{D320C6E3-6638-2B8B-0E87-CC19A821766C}"/>
              </a:ext>
            </a:extLst>
          </p:cNvPr>
          <p:cNvGrpSpPr/>
          <p:nvPr/>
        </p:nvGrpSpPr>
        <p:grpSpPr>
          <a:xfrm>
            <a:off x="3937190" y="1937581"/>
            <a:ext cx="431095" cy="433649"/>
            <a:chOff x="155152" y="802789"/>
            <a:chExt cx="1233770" cy="564784"/>
          </a:xfrm>
        </p:grpSpPr>
        <p:sp>
          <p:nvSpPr>
            <p:cNvPr id="37" name="MH_SubTitle_1">
              <a:extLst>
                <a:ext uri="{FF2B5EF4-FFF2-40B4-BE49-F238E27FC236}">
                  <a16:creationId xmlns:a16="http://schemas.microsoft.com/office/drawing/2014/main" id="{7C1FFFA4-E9A6-8034-9DD6-F10CBCEE3AC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457200">
                <a:defRPr/>
              </a:pPr>
              <a:endParaRPr lang="zh-CN" altLang="en-US" sz="1600" b="1" dirty="0">
                <a:solidFill>
                  <a:srgbClr val="FFFFFF"/>
                </a:solidFill>
                <a:latin typeface="字魂36号-正文宋楷" panose="02000000000000000000" pitchFamily="2" charset="-122"/>
                <a:ea typeface="字魂36号-正文宋楷" panose="02000000000000000000" pitchFamily="2" charset="-122"/>
              </a:endParaRPr>
            </a:p>
          </p:txBody>
        </p:sp>
        <p:sp>
          <p:nvSpPr>
            <p:cNvPr id="38" name="TextBox 37">
              <a:extLst>
                <a:ext uri="{FF2B5EF4-FFF2-40B4-BE49-F238E27FC236}">
                  <a16:creationId xmlns:a16="http://schemas.microsoft.com/office/drawing/2014/main" id="{AD77A1B9-A029-911F-2206-8C62278E4238}"/>
                </a:ext>
              </a:extLst>
            </p:cNvPr>
            <p:cNvSpPr txBox="1"/>
            <p:nvPr/>
          </p:nvSpPr>
          <p:spPr>
            <a:xfrm>
              <a:off x="556070" y="846470"/>
              <a:ext cx="430296" cy="521103"/>
            </a:xfrm>
            <a:prstGeom prst="rect">
              <a:avLst/>
            </a:prstGeom>
            <a:noFill/>
          </p:spPr>
          <p:txBody>
            <a:bodyPr wrap="square" rtlCol="0">
              <a:spAutoFit/>
            </a:bodyPr>
            <a:lstStyle/>
            <a:p>
              <a:pPr algn="ctr" defTabSz="457200">
                <a:defRPr/>
              </a:pPr>
              <a:r>
                <a:rPr lang="en-US" sz="2000" b="1" dirty="0">
                  <a:solidFill>
                    <a:srgbClr val="ED7D31">
                      <a:lumMod val="50000"/>
                    </a:srgbClr>
                  </a:solidFill>
                  <a:latin typeface="Arial" panose="020B0604020202020204" pitchFamily="34" charset="0"/>
                  <a:ea typeface="微软雅黑"/>
                  <a:cs typeface="Arial" panose="020B0604020202020204" pitchFamily="34" charset="0"/>
                </a:rPr>
                <a:t>2</a:t>
              </a: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grpSp>
      <p:sp>
        <p:nvSpPr>
          <p:cNvPr id="39" name="TextBox 38">
            <a:extLst>
              <a:ext uri="{FF2B5EF4-FFF2-40B4-BE49-F238E27FC236}">
                <a16:creationId xmlns:a16="http://schemas.microsoft.com/office/drawing/2014/main" id="{92297317-902E-456B-A430-B19EF730330B}"/>
              </a:ext>
            </a:extLst>
          </p:cNvPr>
          <p:cNvSpPr txBox="1"/>
          <p:nvPr/>
        </p:nvSpPr>
        <p:spPr>
          <a:xfrm>
            <a:off x="4556981" y="1894728"/>
            <a:ext cx="3826853" cy="3970318"/>
          </a:xfrm>
          <a:prstGeom prst="rect">
            <a:avLst/>
          </a:prstGeom>
          <a:noFill/>
        </p:spPr>
        <p:txBody>
          <a:bodyPr wrap="square" rtlCol="0">
            <a:spAutoFit/>
          </a:bodyPr>
          <a:lstStyle/>
          <a:p>
            <a:pPr algn="just"/>
            <a:r>
              <a:rPr lang="vi-VN" sz="2800" dirty="0">
                <a:solidFill>
                  <a:prstClr val="black"/>
                </a:solidFill>
                <a:ea typeface="Arial-Rounded" panose="020B0500000000000000" pitchFamily="34" charset="0"/>
                <a:cs typeface="Arial" panose="020B0604020202020204" pitchFamily="34" charset="0"/>
              </a:rPr>
              <a:t>Hay là con nghĩ</a:t>
            </a:r>
          </a:p>
          <a:p>
            <a:pPr algn="just"/>
            <a:r>
              <a:rPr lang="vi-VN" sz="2800" dirty="0">
                <a:solidFill>
                  <a:prstClr val="black"/>
                </a:solidFill>
                <a:ea typeface="Arial-Rounded" panose="020B0500000000000000" pitchFamily="34" charset="0"/>
                <a:cs typeface="Arial" panose="020B0604020202020204" pitchFamily="34" charset="0"/>
              </a:rPr>
              <a:t>Đất nước trong nhà</a:t>
            </a:r>
          </a:p>
          <a:p>
            <a:pPr algn="just"/>
            <a:r>
              <a:rPr lang="vi-VN" sz="2800" dirty="0">
                <a:solidFill>
                  <a:prstClr val="black"/>
                </a:solidFill>
                <a:ea typeface="Arial-Rounded" panose="020B0500000000000000" pitchFamily="34" charset="0"/>
                <a:cs typeface="Arial" panose="020B0604020202020204" pitchFamily="34" charset="0"/>
              </a:rPr>
              <a:t>Là mẹ là cha</a:t>
            </a:r>
          </a:p>
          <a:p>
            <a:pPr algn="just"/>
            <a:r>
              <a:rPr lang="vi-VN" sz="2800" dirty="0">
                <a:solidFill>
                  <a:prstClr val="black"/>
                </a:solidFill>
                <a:ea typeface="Arial-Rounded" panose="020B0500000000000000" pitchFamily="34" charset="0"/>
                <a:cs typeface="Arial" panose="020B0604020202020204" pitchFamily="34" charset="0"/>
              </a:rPr>
              <a:t>Là cờ Tổ quốc?</a:t>
            </a:r>
            <a:endPar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800" dirty="0">
                <a:solidFill>
                  <a:srgbClr val="000000"/>
                </a:solidFill>
                <a:ea typeface="Arial-Rounded" panose="020B0500000000000000" pitchFamily="34" charset="0"/>
                <a:cs typeface="Arial" panose="020B0604020202020204" pitchFamily="34" charset="0"/>
              </a:rPr>
              <a:t>Vần thơ con thuộc</a:t>
            </a:r>
          </a:p>
          <a:p>
            <a:r>
              <a:rPr lang="vi-VN" sz="2800" dirty="0">
                <a:solidFill>
                  <a:srgbClr val="000000"/>
                </a:solidFill>
                <a:ea typeface="Arial-Rounded" panose="020B0500000000000000" pitchFamily="34" charset="0"/>
                <a:cs typeface="Arial" panose="020B0604020202020204" pitchFamily="34" charset="0"/>
              </a:rPr>
              <a:t>Bài văn con làm</a:t>
            </a:r>
          </a:p>
          <a:p>
            <a:r>
              <a:rPr lang="vi-VN" sz="2800" dirty="0">
                <a:solidFill>
                  <a:srgbClr val="000000"/>
                </a:solidFill>
                <a:ea typeface="Arial-Rounded" panose="020B0500000000000000" pitchFamily="34" charset="0"/>
                <a:cs typeface="Arial" panose="020B0604020202020204" pitchFamily="34" charset="0"/>
              </a:rPr>
              <a:t>Tiếng Việt dịu dàng</a:t>
            </a:r>
          </a:p>
          <a:p>
            <a:r>
              <a:rPr lang="vi-VN" sz="2800" dirty="0">
                <a:solidFill>
                  <a:srgbClr val="000000"/>
                </a:solidFill>
                <a:ea typeface="Arial-Rounded" panose="020B0500000000000000" pitchFamily="34" charset="0"/>
                <a:cs typeface="Arial" panose="020B0604020202020204" pitchFamily="34" charset="0"/>
              </a:rPr>
              <a:t>Có là đất nước?</a:t>
            </a:r>
          </a:p>
        </p:txBody>
      </p:sp>
      <p:cxnSp>
        <p:nvCxnSpPr>
          <p:cNvPr id="42" name="Straight Connector 41">
            <a:extLst>
              <a:ext uri="{FF2B5EF4-FFF2-40B4-BE49-F238E27FC236}">
                <a16:creationId xmlns:a16="http://schemas.microsoft.com/office/drawing/2014/main" id="{6D0730A2-A509-1024-4240-56F86D381DC6}"/>
              </a:ext>
            </a:extLst>
          </p:cNvPr>
          <p:cNvCxnSpPr>
            <a:cxnSpLocks/>
          </p:cNvCxnSpPr>
          <p:nvPr/>
        </p:nvCxnSpPr>
        <p:spPr>
          <a:xfrm flipH="1">
            <a:off x="5629583" y="2832050"/>
            <a:ext cx="103054" cy="32964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33" name="Picture 32"/>
          <p:cNvPicPr>
            <a:picLocks noChangeAspect="1"/>
          </p:cNvPicPr>
          <p:nvPr/>
        </p:nvPicPr>
        <p:blipFill rotWithShape="1">
          <a:blip r:embed="rId9"/>
          <a:srcRect l="1131" t="62818" r="35492" b="3643"/>
          <a:stretch/>
        </p:blipFill>
        <p:spPr>
          <a:xfrm>
            <a:off x="8174530" y="4120626"/>
            <a:ext cx="3057524" cy="2101510"/>
          </a:xfrm>
          <a:prstGeom prst="rect">
            <a:avLst/>
          </a:prstGeom>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3459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109462" y="346203"/>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30" name="Rectangle: Rounded Corners 7">
            <a:extLst>
              <a:ext uri="{FF2B5EF4-FFF2-40B4-BE49-F238E27FC236}">
                <a16:creationId xmlns:a16="http://schemas.microsoft.com/office/drawing/2014/main" id="{B9558A6E-647D-3FE5-04AB-3F41B227A592}"/>
              </a:ext>
            </a:extLst>
          </p:cNvPr>
          <p:cNvSpPr/>
          <p:nvPr/>
        </p:nvSpPr>
        <p:spPr>
          <a:xfrm>
            <a:off x="3445738" y="546074"/>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80D67716-393A-4A20-8B33-AB262750D9E4}"/>
              </a:ext>
            </a:extLst>
          </p:cNvPr>
          <p:cNvSpPr txBox="1"/>
          <p:nvPr/>
        </p:nvSpPr>
        <p:spPr>
          <a:xfrm>
            <a:off x="4379473" y="2168922"/>
            <a:ext cx="4254411" cy="3970318"/>
          </a:xfrm>
          <a:prstGeom prst="rect">
            <a:avLst/>
          </a:prstGeom>
          <a:noFill/>
        </p:spPr>
        <p:txBody>
          <a:bodyPr wrap="square" rtlCol="0">
            <a:spAutoFit/>
          </a:bodyPr>
          <a:lstStyle/>
          <a:p>
            <a:r>
              <a:rPr lang="vi-VN" sz="2800" dirty="0">
                <a:solidFill>
                  <a:srgbClr val="000000"/>
                </a:solidFill>
                <a:ea typeface="Arial-Rounded" panose="020B0500000000000000" pitchFamily="34" charset="0"/>
                <a:cs typeface="Arial" panose="020B0604020202020204" pitchFamily="34" charset="0"/>
              </a:rPr>
              <a:t>Là đường con bước</a:t>
            </a:r>
          </a:p>
          <a:p>
            <a:r>
              <a:rPr lang="vi-VN" sz="2800" dirty="0">
                <a:solidFill>
                  <a:srgbClr val="000000"/>
                </a:solidFill>
                <a:ea typeface="Arial-Rounded" panose="020B0500000000000000" pitchFamily="34" charset="0"/>
                <a:cs typeface="Arial" panose="020B0604020202020204" pitchFamily="34" charset="0"/>
              </a:rPr>
              <a:t>Là sông con bơi</a:t>
            </a:r>
          </a:p>
          <a:p>
            <a:r>
              <a:rPr lang="vi-VN" sz="2800" dirty="0">
                <a:solidFill>
                  <a:srgbClr val="000000"/>
                </a:solidFill>
                <a:ea typeface="Arial-Rounded" panose="020B0500000000000000" pitchFamily="34" charset="0"/>
                <a:cs typeface="Arial" panose="020B0604020202020204" pitchFamily="34" charset="0"/>
              </a:rPr>
              <a:t>Là cánh chim trời</a:t>
            </a:r>
          </a:p>
          <a:p>
            <a:r>
              <a:rPr lang="vi-VN" sz="2800" dirty="0">
                <a:solidFill>
                  <a:srgbClr val="000000"/>
                </a:solidFill>
                <a:ea typeface="Arial-Rounded" panose="020B0500000000000000" pitchFamily="34" charset="0"/>
                <a:cs typeface="Arial" panose="020B0604020202020204" pitchFamily="34" charset="0"/>
              </a:rPr>
              <a:t>Là vầng mây trắng?</a:t>
            </a:r>
          </a:p>
          <a:p>
            <a:r>
              <a:rPr lang="vi-VN" sz="2800" dirty="0">
                <a:solidFill>
                  <a:srgbClr val="000000"/>
                </a:solidFill>
                <a:ea typeface="Arial-Rounded" panose="020B0500000000000000" pitchFamily="34" charset="0"/>
                <a:cs typeface="Arial" panose="020B0604020202020204" pitchFamily="34" charset="0"/>
              </a:rPr>
              <a:t> </a:t>
            </a:r>
          </a:p>
          <a:p>
            <a:r>
              <a:rPr lang="vi-VN" sz="2800" dirty="0">
                <a:solidFill>
                  <a:srgbClr val="000000"/>
                </a:solidFill>
                <a:ea typeface="Arial-Rounded" panose="020B0500000000000000" pitchFamily="34" charset="0"/>
                <a:cs typeface="Arial" panose="020B0604020202020204" pitchFamily="34" charset="0"/>
              </a:rPr>
              <a:t>Mặt trời khoe nắng</a:t>
            </a:r>
          </a:p>
          <a:p>
            <a:r>
              <a:rPr lang="vi-VN" sz="2800" dirty="0">
                <a:solidFill>
                  <a:srgbClr val="000000"/>
                </a:solidFill>
                <a:ea typeface="Arial-Rounded" panose="020B0500000000000000" pitchFamily="34" charset="0"/>
                <a:cs typeface="Arial" panose="020B0604020202020204" pitchFamily="34" charset="0"/>
              </a:rPr>
              <a:t>Cho ngày đẹp hơn</a:t>
            </a:r>
          </a:p>
          <a:p>
            <a:r>
              <a:rPr lang="vi-VN" sz="2800" dirty="0">
                <a:solidFill>
                  <a:srgbClr val="000000"/>
                </a:solidFill>
                <a:ea typeface="Arial-Rounded" panose="020B0500000000000000" pitchFamily="34" charset="0"/>
                <a:cs typeface="Arial" panose="020B0604020202020204" pitchFamily="34" charset="0"/>
              </a:rPr>
              <a:t>Mọi điều giản đơn</a:t>
            </a:r>
          </a:p>
          <a:p>
            <a:r>
              <a:rPr lang="vi-VN" sz="2800" dirty="0">
                <a:solidFill>
                  <a:srgbClr val="000000"/>
                </a:solidFill>
                <a:ea typeface="Arial-Rounded" panose="020B0500000000000000" pitchFamily="34" charset="0"/>
                <a:cs typeface="Arial" panose="020B0604020202020204" pitchFamily="34" charset="0"/>
              </a:rPr>
              <a:t>Cộng thành đất nước.</a:t>
            </a:r>
            <a:r>
              <a:rPr lang="vi-VN" sz="2200" dirty="0">
                <a:solidFill>
                  <a:srgbClr val="000000"/>
                </a:solidFill>
                <a:ea typeface="Arial-Rounded" panose="020B0500000000000000" pitchFamily="34" charset="0"/>
                <a:cs typeface="Arial" panose="020B0604020202020204" pitchFamily="34" charset="0"/>
              </a:rPr>
              <a:t>  </a:t>
            </a:r>
          </a:p>
        </p:txBody>
      </p:sp>
      <p:grpSp>
        <p:nvGrpSpPr>
          <p:cNvPr id="34" name="Group 33">
            <a:extLst>
              <a:ext uri="{FF2B5EF4-FFF2-40B4-BE49-F238E27FC236}">
                <a16:creationId xmlns:a16="http://schemas.microsoft.com/office/drawing/2014/main" id="{8B422DB8-699F-4869-B20B-F355A492D3BB}"/>
              </a:ext>
            </a:extLst>
          </p:cNvPr>
          <p:cNvGrpSpPr/>
          <p:nvPr/>
        </p:nvGrpSpPr>
        <p:grpSpPr>
          <a:xfrm>
            <a:off x="3804955" y="2174060"/>
            <a:ext cx="431095" cy="438876"/>
            <a:chOff x="733119" y="1014107"/>
            <a:chExt cx="409786" cy="387176"/>
          </a:xfrm>
        </p:grpSpPr>
        <p:sp>
          <p:nvSpPr>
            <p:cNvPr id="35" name="MH_SubTitle_1">
              <a:extLst>
                <a:ext uri="{FF2B5EF4-FFF2-40B4-BE49-F238E27FC236}">
                  <a16:creationId xmlns:a16="http://schemas.microsoft.com/office/drawing/2014/main" id="{20377597-3F70-20A2-D060-7217DB98F44D}"/>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457200">
                <a:defRPr/>
              </a:pPr>
              <a:endParaRPr lang="zh-CN" altLang="en-US" b="1" dirty="0">
                <a:solidFill>
                  <a:srgbClr val="660066"/>
                </a:solidFill>
                <a:latin typeface="字魂36号-正文宋楷" panose="02000000000000000000" pitchFamily="2" charset="-122"/>
                <a:ea typeface="字魂36号-正文宋楷" panose="02000000000000000000" pitchFamily="2" charset="-122"/>
              </a:endParaRPr>
            </a:p>
          </p:txBody>
        </p:sp>
        <p:sp>
          <p:nvSpPr>
            <p:cNvPr id="41" name="TextBox 40">
              <a:extLst>
                <a:ext uri="{FF2B5EF4-FFF2-40B4-BE49-F238E27FC236}">
                  <a16:creationId xmlns:a16="http://schemas.microsoft.com/office/drawing/2014/main" id="{E248163F-13E4-43E6-8316-9467D22D045B}"/>
                </a:ext>
              </a:extLst>
            </p:cNvPr>
            <p:cNvSpPr txBox="1"/>
            <p:nvPr/>
          </p:nvSpPr>
          <p:spPr>
            <a:xfrm>
              <a:off x="733119" y="1060753"/>
              <a:ext cx="409786" cy="340530"/>
            </a:xfrm>
            <a:prstGeom prst="rect">
              <a:avLst/>
            </a:prstGeom>
            <a:noFill/>
          </p:spPr>
          <p:txBody>
            <a:bodyPr wrap="square" rtlCol="0">
              <a:spAutoFit/>
            </a:bodyPr>
            <a:lstStyle/>
            <a:p>
              <a:pPr algn="ctr" defTabSz="457200">
                <a:defRPr/>
              </a:pPr>
              <a:r>
                <a:rPr lang="en-US" b="1" dirty="0">
                  <a:solidFill>
                    <a:srgbClr val="660066"/>
                  </a:solidFill>
                  <a:latin typeface="Arial"/>
                  <a:ea typeface="微软雅黑"/>
                </a:rPr>
                <a:t>3</a:t>
              </a:r>
            </a:p>
          </p:txBody>
        </p:sp>
      </p:grpSp>
      <p:pic>
        <p:nvPicPr>
          <p:cNvPr id="18" name="Picture 17"/>
          <p:cNvPicPr>
            <a:picLocks noChangeAspect="1"/>
          </p:cNvPicPr>
          <p:nvPr/>
        </p:nvPicPr>
        <p:blipFill rotWithShape="1">
          <a:blip r:embed="rId9"/>
          <a:srcRect l="12178" t="8797" r="27263" b="41306"/>
          <a:stretch/>
        </p:blipFill>
        <p:spPr>
          <a:xfrm>
            <a:off x="8262246" y="4499605"/>
            <a:ext cx="3098132" cy="1954231"/>
          </a:xfrm>
          <a:prstGeom prst="rect">
            <a:avLst/>
          </a:prstGeom>
          <a:ln>
            <a:no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39411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a:extLst>
              <a:ext uri="{FF2B5EF4-FFF2-40B4-BE49-F238E27FC236}">
                <a16:creationId xmlns:a16="http://schemas.microsoft.com/office/drawing/2014/main" id="{862A5E08-5A6A-4017-9860-EBE5CC0B425B}"/>
              </a:ext>
            </a:extLst>
          </p:cNvPr>
          <p:cNvGrpSpPr/>
          <p:nvPr/>
        </p:nvGrpSpPr>
        <p:grpSpPr>
          <a:xfrm>
            <a:off x="486607" y="1059138"/>
            <a:ext cx="5790252" cy="3036949"/>
            <a:chOff x="2975205" y="1255651"/>
            <a:chExt cx="5432196" cy="3036949"/>
          </a:xfrm>
        </p:grpSpPr>
        <p:sp>
          <p:nvSpPr>
            <p:cNvPr id="46" name="Rectangle: Rounded Corners 21">
              <a:extLst>
                <a:ext uri="{FF2B5EF4-FFF2-40B4-BE49-F238E27FC236}">
                  <a16:creationId xmlns:a16="http://schemas.microsoft.com/office/drawing/2014/main" id="{B9220BCD-93D3-48BC-97C0-DC652644503F}"/>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7" name="Rectangle: Rounded Corners 46">
              <a:extLst>
                <a:ext uri="{FF2B5EF4-FFF2-40B4-BE49-F238E27FC236}">
                  <a16:creationId xmlns:a16="http://schemas.microsoft.com/office/drawing/2014/main" id="{F5D312D7-F0D0-47D9-B4B9-C0A54A8FCE21}"/>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48" name="Picture 47">
              <a:extLst>
                <a:ext uri="{FF2B5EF4-FFF2-40B4-BE49-F238E27FC236}">
                  <a16:creationId xmlns:a16="http://schemas.microsoft.com/office/drawing/2014/main" id="{432DFF53-0A62-4310-A928-165246D58360}"/>
                </a:ext>
              </a:extLst>
            </p:cNvPr>
            <p:cNvPicPr>
              <a:picLocks noChangeAspect="1"/>
            </p:cNvPicPr>
            <p:nvPr/>
          </p:nvPicPr>
          <p:blipFill>
            <a:blip r:embed="rId8"/>
            <a:stretch>
              <a:fillRect/>
            </a:stretch>
          </p:blipFill>
          <p:spPr>
            <a:xfrm flipH="1">
              <a:off x="3075433" y="2052486"/>
              <a:ext cx="609091" cy="609091"/>
            </a:xfrm>
            <a:prstGeom prst="rect">
              <a:avLst/>
            </a:prstGeom>
          </p:spPr>
        </p:pic>
        <p:pic>
          <p:nvPicPr>
            <p:cNvPr id="49" name="Picture 48">
              <a:extLst>
                <a:ext uri="{FF2B5EF4-FFF2-40B4-BE49-F238E27FC236}">
                  <a16:creationId xmlns:a16="http://schemas.microsoft.com/office/drawing/2014/main" id="{5550541E-9E0C-4392-A875-9BED69158DB7}"/>
                </a:ext>
              </a:extLst>
            </p:cNvPr>
            <p:cNvPicPr>
              <a:picLocks noChangeAspect="1"/>
            </p:cNvPicPr>
            <p:nvPr/>
          </p:nvPicPr>
          <p:blipFill>
            <a:blip r:embed="rId8"/>
            <a:stretch>
              <a:fillRect/>
            </a:stretch>
          </p:blipFill>
          <p:spPr>
            <a:xfrm flipH="1">
              <a:off x="3075433" y="2703903"/>
              <a:ext cx="609091" cy="609091"/>
            </a:xfrm>
            <a:prstGeom prst="rect">
              <a:avLst/>
            </a:prstGeom>
          </p:spPr>
        </p:pic>
        <p:pic>
          <p:nvPicPr>
            <p:cNvPr id="50" name="Picture 49">
              <a:extLst>
                <a:ext uri="{FF2B5EF4-FFF2-40B4-BE49-F238E27FC236}">
                  <a16:creationId xmlns:a16="http://schemas.microsoft.com/office/drawing/2014/main" id="{36996AB6-9649-4AFB-973D-6375CC103748}"/>
                </a:ext>
              </a:extLst>
            </p:cNvPr>
            <p:cNvPicPr>
              <a:picLocks noChangeAspect="1"/>
            </p:cNvPicPr>
            <p:nvPr/>
          </p:nvPicPr>
          <p:blipFill>
            <a:blip r:embed="rId8"/>
            <a:stretch>
              <a:fillRect/>
            </a:stretch>
          </p:blipFill>
          <p:spPr>
            <a:xfrm flipH="1">
              <a:off x="3075433" y="3393938"/>
              <a:ext cx="609091" cy="609091"/>
            </a:xfrm>
            <a:prstGeom prst="rect">
              <a:avLst/>
            </a:prstGeom>
          </p:spPr>
        </p:pic>
      </p:grpSp>
      <p:grpSp>
        <p:nvGrpSpPr>
          <p:cNvPr id="51" name="Group 50">
            <a:extLst>
              <a:ext uri="{FF2B5EF4-FFF2-40B4-BE49-F238E27FC236}">
                <a16:creationId xmlns:a16="http://schemas.microsoft.com/office/drawing/2014/main" id="{A00C5CBF-7AEB-4E06-A50E-85ED35CCFF3E}"/>
              </a:ext>
            </a:extLst>
          </p:cNvPr>
          <p:cNvGrpSpPr/>
          <p:nvPr/>
        </p:nvGrpSpPr>
        <p:grpSpPr>
          <a:xfrm>
            <a:off x="5050654" y="3936004"/>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9"/>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10"/>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1"/>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9"/>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10"/>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1"/>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9"/>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10"/>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1"/>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622058" y="882659"/>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4"/>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14:bounceEnd="66000">
                                          <p:cBhvr additive="base">
                                            <p:cTn id="7" dur="1000" fill="hold"/>
                                            <p:tgtEl>
                                              <p:spTgt spid="4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66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Cho con hỏi nhé</a:t>
            </a:r>
          </a:p>
          <a:p>
            <a:pPr algn="just"/>
            <a:r>
              <a:rPr lang="vi-VN" sz="2200" dirty="0">
                <a:solidFill>
                  <a:prstClr val="black"/>
                </a:solidFill>
                <a:ea typeface="Arial-Rounded" panose="020B0500000000000000" pitchFamily="34" charset="0"/>
                <a:cs typeface="Arial" panose="020B0604020202020204" pitchFamily="34" charset="0"/>
              </a:rPr>
              <a:t>Đất nước là gì</a:t>
            </a:r>
          </a:p>
          <a:p>
            <a:pPr algn="just"/>
            <a:r>
              <a:rPr lang="vi-VN" sz="2200" dirty="0">
                <a:solidFill>
                  <a:prstClr val="black"/>
                </a:solidFill>
                <a:ea typeface="Arial-Rounded" panose="020B0500000000000000" pitchFamily="34" charset="0"/>
                <a:cs typeface="Arial" panose="020B0604020202020204" pitchFamily="34" charset="0"/>
              </a:rPr>
              <a:t>Vẽ bằng bút chì</a:t>
            </a:r>
          </a:p>
          <a:p>
            <a:pPr algn="just"/>
            <a:r>
              <a:rPr lang="vi-VN" sz="2200" dirty="0">
                <a:solidFill>
                  <a:prstClr val="black"/>
                </a:solidFill>
                <a:ea typeface="Arial-Rounded" panose="020B0500000000000000" pitchFamily="34" charset="0"/>
                <a:cs typeface="Arial" panose="020B0604020202020204" pitchFamily="34" charset="0"/>
              </a:rPr>
              <a:t>Có vừa trang giấy?</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Làm sao để thấy</a:t>
            </a:r>
          </a:p>
          <a:p>
            <a:pPr algn="just"/>
            <a:r>
              <a:rPr lang="vi-VN" sz="2200" dirty="0">
                <a:solidFill>
                  <a:prstClr val="black"/>
                </a:solidFill>
                <a:ea typeface="Arial-Rounded" panose="020B0500000000000000" pitchFamily="34" charset="0"/>
                <a:cs typeface="Arial" panose="020B0604020202020204" pitchFamily="34" charset="0"/>
              </a:rPr>
              <a:t>Núi cao thế nào</a:t>
            </a:r>
          </a:p>
          <a:p>
            <a:pPr algn="just"/>
            <a:r>
              <a:rPr lang="vi-VN" sz="2200" dirty="0">
                <a:solidFill>
                  <a:prstClr val="black"/>
                </a:solidFill>
                <a:ea typeface="Arial-Rounded" panose="020B0500000000000000" pitchFamily="34" charset="0"/>
                <a:cs typeface="Arial" panose="020B0604020202020204" pitchFamily="34" charset="0"/>
              </a:rPr>
              <a:t>Biển rộng là bao</a:t>
            </a:r>
          </a:p>
          <a:p>
            <a:pPr algn="just"/>
            <a:r>
              <a:rPr lang="vi-VN" sz="2200" dirty="0">
                <a:solidFill>
                  <a:prstClr val="black"/>
                </a:solidFill>
                <a:ea typeface="Arial-Rounded" panose="020B0500000000000000" pitchFamily="34" charset="0"/>
                <a:cs typeface="Arial" panose="020B0604020202020204"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ea typeface="Arial-Rounded" panose="020B0500000000000000" pitchFamily="34" charset="0"/>
              <a:cs typeface="Arial" panose="020B0604020202020204" pitchFamily="34"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Hay là con nghĩ</a:t>
            </a:r>
          </a:p>
          <a:p>
            <a:pPr algn="just"/>
            <a:r>
              <a:rPr lang="vi-VN" sz="2200" dirty="0">
                <a:solidFill>
                  <a:prstClr val="black"/>
                </a:solidFill>
                <a:ea typeface="Arial-Rounded" panose="020B0500000000000000" pitchFamily="34" charset="0"/>
                <a:cs typeface="Arial" panose="020B0604020202020204" pitchFamily="34" charset="0"/>
              </a:rPr>
              <a:t>Đất nước trong nhà</a:t>
            </a:r>
          </a:p>
          <a:p>
            <a:pPr algn="just"/>
            <a:r>
              <a:rPr lang="vi-VN" sz="2200" dirty="0">
                <a:solidFill>
                  <a:prstClr val="black"/>
                </a:solidFill>
                <a:ea typeface="Arial-Rounded" panose="020B0500000000000000" pitchFamily="34" charset="0"/>
                <a:cs typeface="Arial" panose="020B0604020202020204" pitchFamily="34" charset="0"/>
              </a:rPr>
              <a:t>Là mẹ là cha</a:t>
            </a:r>
          </a:p>
          <a:p>
            <a:pPr algn="just"/>
            <a:r>
              <a:rPr lang="vi-VN" sz="2200" dirty="0">
                <a:solidFill>
                  <a:prstClr val="black"/>
                </a:solidFill>
                <a:ea typeface="Arial-Rounded" panose="020B0500000000000000" pitchFamily="34" charset="0"/>
                <a:cs typeface="Arial" panose="020B0604020202020204" pitchFamily="34" charset="0"/>
              </a:rPr>
              <a:t>Là cờ Tổ quốc?</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Vần thơ con thuộc</a:t>
            </a:r>
          </a:p>
          <a:p>
            <a:r>
              <a:rPr lang="vi-VN" sz="2400" dirty="0">
                <a:solidFill>
                  <a:srgbClr val="000000"/>
                </a:solidFill>
                <a:ea typeface="Arial-Rounded" panose="020B0500000000000000" pitchFamily="34" charset="0"/>
                <a:cs typeface="Arial" panose="020B0604020202020204" pitchFamily="34" charset="0"/>
              </a:rPr>
              <a:t>Bài văn con làm</a:t>
            </a:r>
          </a:p>
          <a:p>
            <a:r>
              <a:rPr lang="vi-VN" sz="2400" dirty="0">
                <a:solidFill>
                  <a:srgbClr val="000000"/>
                </a:solidFill>
                <a:ea typeface="Arial-Rounded" panose="020B0500000000000000" pitchFamily="34" charset="0"/>
                <a:cs typeface="Arial" panose="020B0604020202020204" pitchFamily="34" charset="0"/>
              </a:rPr>
              <a:t>Tiếng Việt dịu dàng</a:t>
            </a:r>
          </a:p>
          <a:p>
            <a:r>
              <a:rPr lang="vi-VN" sz="2400" dirty="0">
                <a:solidFill>
                  <a:srgbClr val="000000"/>
                </a:solidFill>
                <a:ea typeface="Arial-Rounded" panose="020B0500000000000000" pitchFamily="34" charset="0"/>
                <a:cs typeface="Arial" panose="020B0604020202020204"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451663" cy="3477875"/>
          </a:xfrm>
          <a:prstGeom prst="rect">
            <a:avLst/>
          </a:prstGeom>
          <a:noFill/>
        </p:spPr>
        <p:txBody>
          <a:bodyPr wrap="square" rtlCol="0">
            <a:spAutoFit/>
          </a:bodyPr>
          <a:lstStyle/>
          <a:p>
            <a:r>
              <a:rPr lang="vi-VN" sz="2200" dirty="0">
                <a:solidFill>
                  <a:srgbClr val="000000"/>
                </a:solidFill>
                <a:ea typeface="Arial-Rounded" panose="020B0500000000000000" pitchFamily="34" charset="0"/>
                <a:cs typeface="Arial" panose="020B0604020202020204" pitchFamily="34" charset="0"/>
              </a:rPr>
              <a:t>Là đường con bước</a:t>
            </a:r>
          </a:p>
          <a:p>
            <a:r>
              <a:rPr lang="vi-VN" sz="2200" dirty="0">
                <a:solidFill>
                  <a:srgbClr val="000000"/>
                </a:solidFill>
                <a:ea typeface="Arial-Rounded" panose="020B0500000000000000" pitchFamily="34" charset="0"/>
                <a:cs typeface="Arial" panose="020B0604020202020204" pitchFamily="34" charset="0"/>
              </a:rPr>
              <a:t>Là sông con bơi</a:t>
            </a:r>
          </a:p>
          <a:p>
            <a:r>
              <a:rPr lang="vi-VN" sz="2200" dirty="0">
                <a:solidFill>
                  <a:srgbClr val="000000"/>
                </a:solidFill>
                <a:ea typeface="Arial-Rounded" panose="020B0500000000000000" pitchFamily="34" charset="0"/>
                <a:cs typeface="Arial" panose="020B0604020202020204" pitchFamily="34" charset="0"/>
              </a:rPr>
              <a:t>Là cánh chim trời</a:t>
            </a:r>
          </a:p>
          <a:p>
            <a:r>
              <a:rPr lang="vi-VN" sz="2200" dirty="0">
                <a:solidFill>
                  <a:srgbClr val="000000"/>
                </a:solidFill>
                <a:ea typeface="Arial-Rounded" panose="020B0500000000000000" pitchFamily="34" charset="0"/>
                <a:cs typeface="Arial" panose="020B0604020202020204" pitchFamily="34" charset="0"/>
              </a:rPr>
              <a:t>Là vầng mây trắng?</a:t>
            </a:r>
          </a:p>
          <a:p>
            <a:r>
              <a:rPr lang="vi-VN" sz="2200" dirty="0">
                <a:solidFill>
                  <a:srgbClr val="000000"/>
                </a:solidFill>
                <a:ea typeface="Arial-Rounded" panose="020B0500000000000000" pitchFamily="34" charset="0"/>
                <a:cs typeface="Arial" panose="020B0604020202020204" pitchFamily="34" charset="0"/>
              </a:rPr>
              <a:t> </a:t>
            </a:r>
          </a:p>
          <a:p>
            <a:r>
              <a:rPr lang="vi-VN" sz="2200" dirty="0">
                <a:solidFill>
                  <a:srgbClr val="000000"/>
                </a:solidFill>
                <a:ea typeface="Arial-Rounded" panose="020B0500000000000000" pitchFamily="34" charset="0"/>
                <a:cs typeface="Arial" panose="020B0604020202020204" pitchFamily="34" charset="0"/>
              </a:rPr>
              <a:t>Mặt trời khoe nắng</a:t>
            </a:r>
          </a:p>
          <a:p>
            <a:r>
              <a:rPr lang="vi-VN" sz="2200" dirty="0">
                <a:solidFill>
                  <a:srgbClr val="000000"/>
                </a:solidFill>
                <a:ea typeface="Arial-Rounded" panose="020B0500000000000000" pitchFamily="34" charset="0"/>
                <a:cs typeface="Arial" panose="020B0604020202020204" pitchFamily="34" charset="0"/>
              </a:rPr>
              <a:t>Cho ngày đẹp hơn</a:t>
            </a:r>
          </a:p>
          <a:p>
            <a:r>
              <a:rPr lang="vi-VN" sz="2200" dirty="0">
                <a:solidFill>
                  <a:srgbClr val="000000"/>
                </a:solidFill>
                <a:ea typeface="Arial-Rounded" panose="020B0500000000000000" pitchFamily="34" charset="0"/>
                <a:cs typeface="Arial" panose="020B0604020202020204" pitchFamily="34" charset="0"/>
              </a:rPr>
              <a:t>Mọi điều giản đơn</a:t>
            </a:r>
          </a:p>
          <a:p>
            <a:r>
              <a:rPr lang="vi-VN" sz="2200" dirty="0">
                <a:solidFill>
                  <a:srgbClr val="000000"/>
                </a:solidFill>
                <a:ea typeface="Arial-Rounded" panose="020B0500000000000000" pitchFamily="34" charset="0"/>
                <a:cs typeface="Arial" panose="020B0604020202020204" pitchFamily="34" charset="0"/>
              </a:rPr>
              <a:t>Cộng thành đất nước.  </a:t>
            </a:r>
          </a:p>
          <a:p>
            <a:pPr algn="r"/>
            <a:r>
              <a:rPr lang="vi-VN" sz="2000" i="1" dirty="0">
                <a:solidFill>
                  <a:srgbClr val="000000"/>
                </a:solidFill>
                <a:ea typeface="Arial-Rounded" panose="020B0500000000000000" pitchFamily="34" charset="0"/>
                <a:cs typeface="Arial" panose="020B0604020202020204" pitchFamily="34" charset="0"/>
              </a:rPr>
              <a:t>(Huỳnh Mai Liên)</a:t>
            </a:r>
          </a:p>
        </p:txBody>
      </p:sp>
      <p:sp>
        <p:nvSpPr>
          <p:cNvPr id="39" name="TextBox 38">
            <a:extLst>
              <a:ext uri="{FF2B5EF4-FFF2-40B4-BE49-F238E27FC236}">
                <a16:creationId xmlns:a16="http://schemas.microsoft.com/office/drawing/2014/main" id="{AD77A1B9-A029-911F-2206-8C62278E4238}"/>
              </a:ext>
            </a:extLst>
          </p:cNvPr>
          <p:cNvSpPr txBox="1"/>
          <p:nvPr/>
        </p:nvSpPr>
        <p:spPr>
          <a:xfrm>
            <a:off x="4014445" y="3431772"/>
            <a:ext cx="150351" cy="461665"/>
          </a:xfrm>
          <a:prstGeom prst="rect">
            <a:avLst/>
          </a:prstGeom>
          <a:noFill/>
        </p:spPr>
        <p:txBody>
          <a:bodyPr wrap="square" rtlCol="0">
            <a:spAutoFit/>
          </a:bodyPr>
          <a:lstStyle/>
          <a:p>
            <a:pPr algn="ctr" defTabSz="457200">
              <a:defRPr/>
            </a:pP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grpSp>
        <p:nvGrpSpPr>
          <p:cNvPr id="30" name="Group 29">
            <a:extLst>
              <a:ext uri="{FF2B5EF4-FFF2-40B4-BE49-F238E27FC236}">
                <a16:creationId xmlns:a16="http://schemas.microsoft.com/office/drawing/2014/main" id="{C62DF0BB-3CE5-70B7-CC86-6E181EB6351F}"/>
              </a:ext>
            </a:extLst>
          </p:cNvPr>
          <p:cNvGrpSpPr/>
          <p:nvPr/>
        </p:nvGrpSpPr>
        <p:grpSpPr>
          <a:xfrm>
            <a:off x="329634" y="264924"/>
            <a:ext cx="3243154" cy="523984"/>
            <a:chOff x="2910373" y="592566"/>
            <a:chExt cx="3159646" cy="670265"/>
          </a:xfrm>
        </p:grpSpPr>
        <p:sp>
          <p:nvSpPr>
            <p:cNvPr id="31" name="Rounded Rectangle 8">
              <a:extLst>
                <a:ext uri="{FF2B5EF4-FFF2-40B4-BE49-F238E27FC236}">
                  <a16:creationId xmlns:a16="http://schemas.microsoft.com/office/drawing/2014/main" id="{B0B60AE2-245E-5C83-CB8A-EC5F986C51E0}"/>
                </a:ext>
              </a:extLst>
            </p:cNvPr>
            <p:cNvSpPr/>
            <p:nvPr/>
          </p:nvSpPr>
          <p:spPr>
            <a:xfrm>
              <a:off x="2959871" y="630650"/>
              <a:ext cx="3110148" cy="632181"/>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2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32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32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2" name="Picture 31">
              <a:extLst>
                <a:ext uri="{FF2B5EF4-FFF2-40B4-BE49-F238E27FC236}">
                  <a16:creationId xmlns:a16="http://schemas.microsoft.com/office/drawing/2014/main" id="{F16962DF-EA2A-3C41-32C4-169ACD2E70D1}"/>
                </a:ext>
              </a:extLst>
            </p:cNvPr>
            <p:cNvPicPr>
              <a:picLocks noChangeAspect="1"/>
            </p:cNvPicPr>
            <p:nvPr/>
          </p:nvPicPr>
          <p:blipFill>
            <a:blip r:embed="rId8"/>
            <a:stretch>
              <a:fillRect/>
            </a:stretch>
          </p:blipFill>
          <p:spPr>
            <a:xfrm rot="16200000">
              <a:off x="3039302" y="463637"/>
              <a:ext cx="507557" cy="765415"/>
            </a:xfrm>
            <a:prstGeom prst="rect">
              <a:avLst/>
            </a:prstGeom>
          </p:spPr>
        </p:pic>
      </p:grpSp>
      <p:pic>
        <p:nvPicPr>
          <p:cNvPr id="26" name="Picture 25"/>
          <p:cNvPicPr>
            <a:picLocks noChangeAspect="1"/>
          </p:cNvPicPr>
          <p:nvPr/>
        </p:nvPicPr>
        <p:blipFill rotWithShape="1">
          <a:blip r:embed="rId9"/>
          <a:srcRect l="12178" t="8797" r="27263" b="41306"/>
          <a:stretch/>
        </p:blipFill>
        <p:spPr>
          <a:xfrm>
            <a:off x="8271304" y="4394740"/>
            <a:ext cx="3098132" cy="1954231"/>
          </a:xfrm>
          <a:prstGeom prst="rect">
            <a:avLst/>
          </a:prstGeom>
          <a:ln>
            <a:noFill/>
          </a:ln>
        </p:spPr>
        <p:style>
          <a:lnRef idx="2">
            <a:schemeClr val="accent2"/>
          </a:lnRef>
          <a:fillRef idx="1">
            <a:schemeClr val="lt1"/>
          </a:fillRef>
          <a:effectRef idx="0">
            <a:schemeClr val="accent2"/>
          </a:effectRef>
          <a:fontRef idx="minor">
            <a:schemeClr val="dk1"/>
          </a:fontRef>
        </p:style>
      </p:pic>
      <p:pic>
        <p:nvPicPr>
          <p:cNvPr id="27" name="Picture 26"/>
          <p:cNvPicPr>
            <a:picLocks noChangeAspect="1"/>
          </p:cNvPicPr>
          <p:nvPr/>
        </p:nvPicPr>
        <p:blipFill rotWithShape="1">
          <a:blip r:embed="rId10"/>
          <a:srcRect l="1131" t="62818" r="35492" b="3643"/>
          <a:stretch/>
        </p:blipFill>
        <p:spPr>
          <a:xfrm>
            <a:off x="714260" y="4321100"/>
            <a:ext cx="3057524" cy="2101510"/>
          </a:xfrm>
          <a:prstGeom prst="rect">
            <a:avLst/>
          </a:prstGeom>
          <a:ln>
            <a:noFill/>
          </a:ln>
        </p:spPr>
        <p:style>
          <a:lnRef idx="2">
            <a:schemeClr val="dk1"/>
          </a:lnRef>
          <a:fillRef idx="1">
            <a:schemeClr val="lt1"/>
          </a:fillRef>
          <a:effectRef idx="0">
            <a:schemeClr val="dk1"/>
          </a:effectRef>
          <a:fontRef idx="minor">
            <a:schemeClr val="dk1"/>
          </a:fontRef>
        </p:style>
      </p:pic>
      <p:pic>
        <p:nvPicPr>
          <p:cNvPr id="28" name="Picture 27"/>
          <p:cNvPicPr>
            <a:picLocks noChangeAspect="1"/>
          </p:cNvPicPr>
          <p:nvPr/>
        </p:nvPicPr>
        <p:blipFill rotWithShape="1">
          <a:blip r:embed="rId11"/>
          <a:srcRect l="4993" t="41649" r="11656" b="22749"/>
          <a:stretch/>
        </p:blipFill>
        <p:spPr>
          <a:xfrm>
            <a:off x="3791103" y="1225479"/>
            <a:ext cx="3425361" cy="2007167"/>
          </a:xfrm>
          <a:prstGeom prst="rect">
            <a:avLst/>
          </a:prstGeom>
          <a:ln>
            <a:no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463592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32794" y="693241"/>
            <a:ext cx="7878725" cy="1359988"/>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7"/>
              <a:ext cx="6636874" cy="13443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Arial" panose="020B0604020202020204" pitchFamily="34" charset="0"/>
                  <a:ea typeface="思源黑体 CN"/>
                  <a:cs typeface="Arial" panose="020B0604020202020204" pitchFamily="34" charset="0"/>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178086" y="2538843"/>
            <a:ext cx="3709416" cy="1815882"/>
          </a:xfrm>
          <a:prstGeom prst="rect">
            <a:avLst/>
          </a:prstGeom>
          <a:noFill/>
        </p:spPr>
        <p:txBody>
          <a:bodyPr wrap="square">
            <a:spAutoFit/>
          </a:bodyPr>
          <a:lstStyle/>
          <a:p>
            <a:pPr lvl="0" algn="just">
              <a:defRPr/>
            </a:pPr>
            <a:r>
              <a:rPr lang="en-US" sz="2800" dirty="0">
                <a:solidFill>
                  <a:srgbClr val="002060"/>
                </a:solidFill>
                <a:latin typeface="Arial" panose="020B0604020202020204" pitchFamily="34" charset="0"/>
                <a:cs typeface="Arial" panose="020B0604020202020204" pitchFamily="34" charset="0"/>
              </a:rPr>
              <a:t>Cho con </a:t>
            </a:r>
            <a:r>
              <a:rPr lang="en-US" sz="2800" dirty="0" err="1">
                <a:solidFill>
                  <a:srgbClr val="002060"/>
                </a:solidFill>
                <a:latin typeface="Arial" panose="020B0604020202020204" pitchFamily="34" charset="0"/>
                <a:cs typeface="Arial" panose="020B0604020202020204" pitchFamily="34" charset="0"/>
              </a:rPr>
              <a:t>hỏi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nhé</a:t>
            </a:r>
            <a:endParaRPr lang="en-US" sz="2800" dirty="0">
              <a:solidFill>
                <a:srgbClr val="002060"/>
              </a:solidFill>
              <a:latin typeface="Arial" panose="020B0604020202020204" pitchFamily="34" charset="0"/>
              <a:cs typeface="Arial" panose="020B0604020202020204" pitchFamily="34" charset="0"/>
            </a:endParaRPr>
          </a:p>
          <a:p>
            <a:pPr lvl="0" algn="just">
              <a:defRPr/>
            </a:pPr>
            <a:r>
              <a:rPr lang="vi-VN" sz="2800" dirty="0">
                <a:solidFill>
                  <a:srgbClr val="002060"/>
                </a:solidFill>
                <a:latin typeface="Arial" panose="020B0604020202020204" pitchFamily="34" charset="0"/>
                <a:cs typeface="Arial" panose="020B0604020202020204" pitchFamily="34" charset="0"/>
              </a:rPr>
              <a:t>Đất nước là gì </a:t>
            </a:r>
            <a:endParaRPr lang="en-US" sz="2800" dirty="0">
              <a:solidFill>
                <a:srgbClr val="002060"/>
              </a:solidFill>
              <a:latin typeface="Arial" panose="020B0604020202020204" pitchFamily="34" charset="0"/>
              <a:cs typeface="Arial" panose="020B0604020202020204" pitchFamily="34" charset="0"/>
            </a:endParaRPr>
          </a:p>
          <a:p>
            <a:pPr lvl="0" algn="just">
              <a:defRPr/>
            </a:pPr>
            <a:r>
              <a:rPr lang="vi-VN" sz="2800" dirty="0">
                <a:solidFill>
                  <a:srgbClr val="002060"/>
                </a:solidFill>
                <a:latin typeface="Arial" panose="020B0604020202020204" pitchFamily="34" charset="0"/>
                <a:cs typeface="Arial" panose="020B0604020202020204" pitchFamily="34" charset="0"/>
              </a:rPr>
              <a:t>Vẽ bằng bút chì </a:t>
            </a:r>
            <a:endParaRPr lang="en-US" sz="2800" dirty="0">
              <a:solidFill>
                <a:srgbClr val="002060"/>
              </a:solidFill>
              <a:latin typeface="Arial" panose="020B0604020202020204" pitchFamily="34" charset="0"/>
              <a:cs typeface="Arial" panose="020B0604020202020204" pitchFamily="34" charset="0"/>
            </a:endParaRPr>
          </a:p>
          <a:p>
            <a:pPr lvl="0" algn="just">
              <a:defRPr/>
            </a:pPr>
            <a:r>
              <a:rPr lang="vi-VN" sz="2800" dirty="0">
                <a:solidFill>
                  <a:srgbClr val="002060"/>
                </a:solidFill>
                <a:latin typeface="Arial" panose="020B0604020202020204" pitchFamily="34" charset="0"/>
                <a:cs typeface="Arial" panose="020B0604020202020204" pitchFamily="34" charset="0"/>
              </a:rPr>
              <a:t>Có vừa trang giấy?</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32212" y="693240"/>
            <a:ext cx="2847079" cy="1536325"/>
          </a:xfrm>
          <a:prstGeom prst="rect">
            <a:avLst/>
          </a:prstGeom>
        </p:spPr>
      </p:pic>
      <p:sp>
        <p:nvSpPr>
          <p:cNvPr id="6" name="Rectangle 5"/>
          <p:cNvSpPr/>
          <p:nvPr/>
        </p:nvSpPr>
        <p:spPr>
          <a:xfrm>
            <a:off x="4621225" y="2538843"/>
            <a:ext cx="6096000" cy="1815882"/>
          </a:xfrm>
          <a:prstGeom prst="rect">
            <a:avLst/>
          </a:prstGeom>
        </p:spPr>
        <p:txBody>
          <a:bodyPr>
            <a:spAutoFit/>
          </a:bodyPr>
          <a:lstStyle/>
          <a:p>
            <a:pPr lvl="0" algn="just">
              <a:defRPr/>
            </a:pPr>
            <a:r>
              <a:rPr lang="vi-VN" sz="2800" dirty="0">
                <a:solidFill>
                  <a:srgbClr val="002060"/>
                </a:solidFill>
                <a:latin typeface="Arial" panose="020B0604020202020204" pitchFamily="34" charset="0"/>
                <a:cs typeface="Arial" panose="020B0604020202020204" pitchFamily="34" charset="0"/>
              </a:rPr>
              <a:t>Làm sao để thấy </a:t>
            </a:r>
            <a:endParaRPr lang="en-US" sz="2800" dirty="0">
              <a:solidFill>
                <a:srgbClr val="002060"/>
              </a:solidFill>
              <a:latin typeface="Arial" panose="020B0604020202020204" pitchFamily="34" charset="0"/>
              <a:cs typeface="Arial" panose="020B0604020202020204" pitchFamily="34" charset="0"/>
            </a:endParaRPr>
          </a:p>
          <a:p>
            <a:pPr lvl="0" algn="just">
              <a:defRPr/>
            </a:pPr>
            <a:r>
              <a:rPr lang="vi-VN" sz="2800" dirty="0">
                <a:solidFill>
                  <a:srgbClr val="002060"/>
                </a:solidFill>
                <a:latin typeface="Arial" panose="020B0604020202020204" pitchFamily="34" charset="0"/>
                <a:cs typeface="Arial" panose="020B0604020202020204" pitchFamily="34" charset="0"/>
              </a:rPr>
              <a:t>Núi cao thế nào </a:t>
            </a:r>
            <a:endParaRPr lang="en-US" sz="2800" dirty="0">
              <a:solidFill>
                <a:srgbClr val="002060"/>
              </a:solidFill>
              <a:latin typeface="Arial" panose="020B0604020202020204" pitchFamily="34" charset="0"/>
              <a:cs typeface="Arial" panose="020B0604020202020204" pitchFamily="34" charset="0"/>
            </a:endParaRPr>
          </a:p>
          <a:p>
            <a:pPr lvl="0" algn="just">
              <a:defRPr/>
            </a:pPr>
            <a:r>
              <a:rPr lang="vi-VN" sz="2800" dirty="0">
                <a:solidFill>
                  <a:srgbClr val="002060"/>
                </a:solidFill>
                <a:latin typeface="Arial" panose="020B0604020202020204" pitchFamily="34" charset="0"/>
                <a:cs typeface="Arial" panose="020B0604020202020204" pitchFamily="34" charset="0"/>
              </a:rPr>
              <a:t>Biển rộng là bao </a:t>
            </a:r>
            <a:endParaRPr lang="en-US" sz="2800" dirty="0">
              <a:solidFill>
                <a:srgbClr val="002060"/>
              </a:solidFill>
              <a:latin typeface="Arial" panose="020B0604020202020204" pitchFamily="34" charset="0"/>
              <a:cs typeface="Arial" panose="020B0604020202020204" pitchFamily="34" charset="0"/>
            </a:endParaRPr>
          </a:p>
          <a:p>
            <a:pPr lvl="0" algn="just">
              <a:defRPr/>
            </a:pPr>
            <a:r>
              <a:rPr lang="vi-VN" sz="2800" dirty="0">
                <a:solidFill>
                  <a:srgbClr val="002060"/>
                </a:solidFill>
                <a:latin typeface="Arial" panose="020B0604020202020204" pitchFamily="34" charset="0"/>
                <a:cs typeface="Arial" panose="020B0604020202020204" pitchFamily="34" charset="0"/>
              </a:rPr>
              <a:t>Cách nào đo nhỉ? </a:t>
            </a:r>
          </a:p>
        </p:txBody>
      </p:sp>
      <p:sp>
        <p:nvSpPr>
          <p:cNvPr id="10" name="Rounded Rectangle 9"/>
          <p:cNvSpPr/>
          <p:nvPr/>
        </p:nvSpPr>
        <p:spPr>
          <a:xfrm>
            <a:off x="1606037" y="5439909"/>
            <a:ext cx="9409176" cy="868680"/>
          </a:xfrm>
          <a:prstGeom prst="roundRect">
            <a:avLst/>
          </a:prstGeom>
          <a:solidFill>
            <a:srgbClr val="FDF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002060"/>
                </a:solidFill>
                <a:latin typeface="Arial" panose="020B0604020202020204" pitchFamily="34" charset="0"/>
                <a:cs typeface="Arial" panose="020B0604020202020204" pitchFamily="34" charset="0"/>
              </a:rPr>
              <a:t>Bạn</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muốn</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hiểu</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đất</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nước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là</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gì</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Đất</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nước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rộng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lớn</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như</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thế</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nào</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Làm</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thế</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nào</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để</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đo</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được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hình</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dáng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của</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đất</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nước</a:t>
            </a:r>
            <a:r>
              <a:rPr lang="en-US" sz="2400" i="1" dirty="0">
                <a:solidFill>
                  <a:srgbClr val="002060"/>
                </a:solidFill>
                <a:latin typeface="Arial" panose="020B0604020202020204" pitchFamily="34" charset="0"/>
                <a:cs typeface="Arial" panose="020B0604020202020204" pitchFamily="34" charset="0"/>
              </a:rPr>
              <a:t>?</a:t>
            </a:r>
          </a:p>
        </p:txBody>
      </p:sp>
      <p:sp>
        <p:nvSpPr>
          <p:cNvPr id="11" name="Right Arrow 10"/>
          <p:cNvSpPr/>
          <p:nvPr/>
        </p:nvSpPr>
        <p:spPr>
          <a:xfrm>
            <a:off x="1035030" y="5596190"/>
            <a:ext cx="423673" cy="2068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2" name="Picture 11"/>
          <p:cNvPicPr>
            <a:picLocks noChangeAspect="1"/>
          </p:cNvPicPr>
          <p:nvPr/>
        </p:nvPicPr>
        <p:blipFill rotWithShape="1">
          <a:blip r:embed="rId3"/>
          <a:srcRect l="4993" t="41649" r="11656" b="22749"/>
          <a:stretch/>
        </p:blipFill>
        <p:spPr>
          <a:xfrm>
            <a:off x="7962275" y="2499260"/>
            <a:ext cx="3425361" cy="2007167"/>
          </a:xfrm>
          <a:prstGeom prst="rect">
            <a:avLst/>
          </a:prstGeom>
          <a:ln>
            <a:no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92842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154140" y="45021"/>
            <a:ext cx="9902743" cy="875352"/>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5"/>
              <a:ext cx="7618864" cy="13491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Arial" panose="020B0604020202020204" pitchFamily="34" charset="0"/>
                  <a:ea typeface="思源黑体 CN"/>
                  <a:cs typeface="Arial" panose="020B0604020202020204" pitchFamily="34" charset="0"/>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130583" y="-34916"/>
            <a:ext cx="2687068" cy="1224278"/>
          </a:xfrm>
          <a:prstGeom prst="rect">
            <a:avLst/>
          </a:prstGeom>
        </p:spPr>
      </p:pic>
      <p:sp>
        <p:nvSpPr>
          <p:cNvPr id="2" name="Cloud Callout 1"/>
          <p:cNvSpPr/>
          <p:nvPr/>
        </p:nvSpPr>
        <p:spPr>
          <a:xfrm>
            <a:off x="9433087" y="3912124"/>
            <a:ext cx="2623796" cy="1338606"/>
          </a:xfrm>
          <a:prstGeom prst="cloudCallout">
            <a:avLst>
              <a:gd name="adj1" fmla="val -57120"/>
              <a:gd name="adj2" fmla="val 420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THẢO LUẬN NHÓM 2</a:t>
            </a:r>
          </a:p>
        </p:txBody>
      </p:sp>
      <p:sp>
        <p:nvSpPr>
          <p:cNvPr id="5" name="Cloud 4"/>
          <p:cNvSpPr/>
          <p:nvPr/>
        </p:nvSpPr>
        <p:spPr>
          <a:xfrm>
            <a:off x="289797" y="1381025"/>
            <a:ext cx="2818614" cy="16308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p>
        </p:txBody>
      </p:sp>
      <p:sp>
        <p:nvSpPr>
          <p:cNvPr id="11" name="Cloud 10"/>
          <p:cNvSpPr/>
          <p:nvPr/>
        </p:nvSpPr>
        <p:spPr>
          <a:xfrm>
            <a:off x="7623943" y="1390103"/>
            <a:ext cx="4331617" cy="16308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c.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mọi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quanh</a:t>
            </a:r>
            <a:r>
              <a:rPr lang="en-US" sz="2400" dirty="0">
                <a:solidFill>
                  <a:srgbClr val="002060"/>
                </a:solidFill>
                <a:latin typeface="Arial" panose="020B0604020202020204" pitchFamily="34" charset="0"/>
                <a:cs typeface="Arial" panose="020B0604020202020204" pitchFamily="34" charset="0"/>
              </a:rPr>
              <a:t> ta: …</a:t>
            </a:r>
          </a:p>
        </p:txBody>
      </p:sp>
      <p:sp>
        <p:nvSpPr>
          <p:cNvPr id="12" name="Cloud 11"/>
          <p:cNvSpPr/>
          <p:nvPr/>
        </p:nvSpPr>
        <p:spPr>
          <a:xfrm>
            <a:off x="3463534" y="1381024"/>
            <a:ext cx="3805286" cy="16308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b.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trường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học</a:t>
            </a:r>
            <a:r>
              <a:rPr lang="en-US" sz="2400" dirty="0">
                <a:solidFill>
                  <a:srgbClr val="002060"/>
                </a:solidFill>
                <a:latin typeface="Arial" panose="020B0604020202020204" pitchFamily="34" charset="0"/>
                <a:cs typeface="Arial" panose="020B0604020202020204" pitchFamily="34" charset="0"/>
              </a:rPr>
              <a:t>: …</a:t>
            </a:r>
          </a:p>
        </p:txBody>
      </p:sp>
      <p:pic>
        <p:nvPicPr>
          <p:cNvPr id="13" name="Picture 12"/>
          <p:cNvPicPr>
            <a:picLocks noChangeAspect="1"/>
          </p:cNvPicPr>
          <p:nvPr/>
        </p:nvPicPr>
        <p:blipFill rotWithShape="1">
          <a:blip r:embed="rId3"/>
          <a:srcRect l="1131" t="62818" r="35492" b="3643"/>
          <a:stretch/>
        </p:blipFill>
        <p:spPr>
          <a:xfrm>
            <a:off x="810905" y="3538499"/>
            <a:ext cx="3751667" cy="2835180"/>
          </a:xfrm>
          <a:prstGeom prst="rect">
            <a:avLst/>
          </a:prstGeom>
          <a:ln>
            <a:noFill/>
          </a:ln>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rotWithShape="1">
          <a:blip r:embed="rId4"/>
          <a:srcRect l="12178" t="12830" r="27263" b="41307"/>
          <a:stretch/>
        </p:blipFill>
        <p:spPr>
          <a:xfrm>
            <a:off x="5051323" y="3472512"/>
            <a:ext cx="3893012" cy="2781420"/>
          </a:xfrm>
          <a:prstGeom prst="rect">
            <a:avLst/>
          </a:prstGeom>
          <a:ln>
            <a:no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405578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308111" y="207642"/>
            <a:ext cx="9729917" cy="893359"/>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 panose="020B0604020202020204" pitchFamily="34" charset="0"/>
                  <a:cs typeface="Arial" panose="020B0604020202020204" pitchFamily="34" charset="0"/>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5"/>
              <a:ext cx="7618864" cy="1349115"/>
            </a:xfrm>
            <a:prstGeom prst="rect">
              <a:avLst/>
            </a:prstGeom>
            <a:noFill/>
          </p:spPr>
          <p:txBody>
            <a:bodyPr wrap="square">
              <a:spAutoFit/>
            </a:bodyPr>
            <a:lstStyle/>
            <a:p>
              <a:pPr algn="ctr">
                <a:defRPr/>
              </a:pPr>
              <a:r>
                <a:rPr lang="vi-VN" sz="2800" dirty="0">
                  <a:solidFill>
                    <a:srgbClr val="FF0000"/>
                  </a:solidFill>
                  <a:latin typeface="Arial" panose="020B0604020202020204" pitchFamily="34" charset="0"/>
                  <a:cs typeface="Arial" panose="020B0604020202020204" pitchFamily="34" charset="0"/>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8039" y="207642"/>
            <a:ext cx="2687068" cy="1224278"/>
          </a:xfrm>
          <a:prstGeom prst="rect">
            <a:avLst/>
          </a:prstGeom>
        </p:spPr>
      </p:pic>
      <p:sp>
        <p:nvSpPr>
          <p:cNvPr id="13" name="TextBox 12">
            <a:extLst>
              <a:ext uri="{FF2B5EF4-FFF2-40B4-BE49-F238E27FC236}">
                <a16:creationId xmlns:a16="http://schemas.microsoft.com/office/drawing/2014/main" id="{92297317-902E-456B-A430-B19EF730330B}"/>
              </a:ext>
            </a:extLst>
          </p:cNvPr>
          <p:cNvSpPr txBox="1"/>
          <p:nvPr/>
        </p:nvSpPr>
        <p:spPr>
          <a:xfrm>
            <a:off x="538132" y="3624839"/>
            <a:ext cx="3826853" cy="1938992"/>
          </a:xfrm>
          <a:prstGeom prst="rect">
            <a:avLst/>
          </a:prstGeom>
          <a:noFill/>
        </p:spPr>
        <p:txBody>
          <a:bodyPr wrap="square" rtlCol="0">
            <a:spAutoFit/>
          </a:bodyPr>
          <a:lstStyle/>
          <a:p>
            <a:pPr algn="just"/>
            <a:r>
              <a:rPr lang="vi-VN" sz="2400" dirty="0">
                <a:solidFill>
                  <a:prstClr val="black"/>
                </a:solidFill>
                <a:latin typeface="Arial" panose="020B0604020202020204" pitchFamily="34" charset="0"/>
                <a:ea typeface="Arial-Rounded" panose="020B0500000000000000" pitchFamily="34" charset="0"/>
                <a:cs typeface="Arial" panose="020B0604020202020204" pitchFamily="34" charset="0"/>
              </a:rPr>
              <a:t>Hay là con nghĩ</a:t>
            </a:r>
          </a:p>
          <a:p>
            <a:pPr algn="just"/>
            <a:r>
              <a:rPr lang="vi-VN" sz="2400" dirty="0">
                <a:solidFill>
                  <a:prstClr val="black"/>
                </a:solidFill>
                <a:latin typeface="Arial" panose="020B0604020202020204" pitchFamily="34" charset="0"/>
                <a:ea typeface="Arial-Rounded" panose="020B0500000000000000" pitchFamily="34" charset="0"/>
                <a:cs typeface="Arial" panose="020B0604020202020204" pitchFamily="34" charset="0"/>
              </a:rPr>
              <a:t>Đất nước trong nhà</a:t>
            </a:r>
          </a:p>
          <a:p>
            <a:pPr algn="just"/>
            <a:r>
              <a:rPr lang="vi-VN" sz="2400" dirty="0">
                <a:solidFill>
                  <a:prstClr val="black"/>
                </a:solidFill>
                <a:latin typeface="Arial" panose="020B0604020202020204" pitchFamily="34" charset="0"/>
                <a:ea typeface="Arial-Rounded" panose="020B0500000000000000" pitchFamily="34" charset="0"/>
                <a:cs typeface="Arial" panose="020B0604020202020204" pitchFamily="34" charset="0"/>
              </a:rPr>
              <a:t>Là mẹ là cha</a:t>
            </a:r>
          </a:p>
          <a:p>
            <a:pPr algn="just"/>
            <a:r>
              <a:rPr lang="vi-VN" sz="2400" dirty="0">
                <a:solidFill>
                  <a:prstClr val="black"/>
                </a:solidFill>
                <a:latin typeface="Arial" panose="020B0604020202020204" pitchFamily="34" charset="0"/>
                <a:ea typeface="Arial-Rounded" panose="020B0500000000000000" pitchFamily="34" charset="0"/>
                <a:cs typeface="Arial" panose="020B0604020202020204" pitchFamily="34" charset="0"/>
              </a:rPr>
              <a:t>Là cờ Tổ quốc?</a:t>
            </a:r>
            <a:endPar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Cloud 13"/>
          <p:cNvSpPr/>
          <p:nvPr/>
        </p:nvSpPr>
        <p:spPr>
          <a:xfrm>
            <a:off x="376949" y="1598789"/>
            <a:ext cx="2818614" cy="16308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p>
        </p:txBody>
      </p:sp>
      <p:sp>
        <p:nvSpPr>
          <p:cNvPr id="15" name="Cloud 14"/>
          <p:cNvSpPr/>
          <p:nvPr/>
        </p:nvSpPr>
        <p:spPr>
          <a:xfrm>
            <a:off x="3687111" y="1496214"/>
            <a:ext cx="3805286" cy="16308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b.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trường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học</a:t>
            </a:r>
            <a:r>
              <a:rPr lang="en-US" sz="2400"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285528" y="3644279"/>
            <a:ext cx="6096000" cy="1569660"/>
          </a:xfrm>
          <a:prstGeom prst="rect">
            <a:avLst/>
          </a:prstGeom>
        </p:spPr>
        <p:txBody>
          <a:bodyPr>
            <a:spAutoFit/>
          </a:bodyPr>
          <a:lstStyle/>
          <a:p>
            <a:r>
              <a:rPr lang="en-US" sz="2400" dirty="0" err="1">
                <a:latin typeface="Arial" panose="020B0604020202020204" pitchFamily="34" charset="0"/>
                <a:cs typeface="Arial" panose="020B0604020202020204" pitchFamily="34" charset="0"/>
              </a:rPr>
              <a:t>Vần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thơ</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thuộc</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văn</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làm</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Tiếng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dịu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dàng</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a:t>
            </a:r>
          </a:p>
        </p:txBody>
      </p:sp>
      <p:sp>
        <p:nvSpPr>
          <p:cNvPr id="16" name="Cloud 15"/>
          <p:cNvSpPr/>
          <p:nvPr/>
        </p:nvSpPr>
        <p:spPr>
          <a:xfrm>
            <a:off x="7860383" y="1431920"/>
            <a:ext cx="4331617" cy="16308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c.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mọi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quanh</a:t>
            </a:r>
            <a:r>
              <a:rPr lang="en-US" sz="2400" dirty="0">
                <a:solidFill>
                  <a:srgbClr val="002060"/>
                </a:solidFill>
                <a:latin typeface="Arial" panose="020B0604020202020204" pitchFamily="34" charset="0"/>
                <a:cs typeface="Arial" panose="020B0604020202020204" pitchFamily="34" charset="0"/>
              </a:rPr>
              <a:t> ta: …</a:t>
            </a:r>
          </a:p>
        </p:txBody>
      </p:sp>
      <p:sp>
        <p:nvSpPr>
          <p:cNvPr id="5" name="Rectangle 4"/>
          <p:cNvSpPr/>
          <p:nvPr/>
        </p:nvSpPr>
        <p:spPr>
          <a:xfrm>
            <a:off x="8449558" y="3624839"/>
            <a:ext cx="6096000" cy="1569660"/>
          </a:xfrm>
          <a:prstGeom prst="rect">
            <a:avLst/>
          </a:prstGeom>
        </p:spPr>
        <p:txBody>
          <a:bodyPr>
            <a:spAutoFit/>
          </a:bodyPr>
          <a:lstStyle/>
          <a:p>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bước</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sông</a:t>
            </a:r>
            <a:r>
              <a:rPr lang="en-US" sz="2400" dirty="0">
                <a:latin typeface="Arial" panose="020B0604020202020204" pitchFamily="34" charset="0"/>
                <a:cs typeface="Arial" panose="020B0604020202020204" pitchFamily="34" charset="0"/>
              </a:rPr>
              <a:t> con </a:t>
            </a:r>
            <a:r>
              <a:rPr lang="en-US" sz="2400" dirty="0" err="1">
                <a:latin typeface="Arial" panose="020B0604020202020204" pitchFamily="34" charset="0"/>
                <a:cs typeface="Arial" panose="020B0604020202020204" pitchFamily="34" charset="0"/>
              </a:rPr>
              <a:t>bơi</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trời</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vầng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trắng</a:t>
            </a:r>
            <a:r>
              <a:rPr lang="en-US" sz="2400" dirty="0">
                <a:latin typeface="Arial" panose="020B0604020202020204" pitchFamily="34" charset="0"/>
                <a:cs typeface="Arial" panose="020B0604020202020204" pitchFamily="34" charset="0"/>
              </a:rPr>
              <a:t>?</a:t>
            </a:r>
          </a:p>
        </p:txBody>
      </p:sp>
      <p:cxnSp>
        <p:nvCxnSpPr>
          <p:cNvPr id="18" name="Straight Connector 17"/>
          <p:cNvCxnSpPr/>
          <p:nvPr/>
        </p:nvCxnSpPr>
        <p:spPr>
          <a:xfrm flipV="1">
            <a:off x="617588" y="4703975"/>
            <a:ext cx="1690523" cy="9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7588" y="5108616"/>
            <a:ext cx="20114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455868" y="3978111"/>
            <a:ext cx="2320179" cy="204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64985" y="4409669"/>
            <a:ext cx="2139510" cy="2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64985" y="4763927"/>
            <a:ext cx="1365614" cy="9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979095" y="3974762"/>
            <a:ext cx="2267082" cy="33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8968212" y="4328034"/>
            <a:ext cx="1690523" cy="9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968211" y="4703975"/>
            <a:ext cx="1891467" cy="188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979095" y="5063326"/>
            <a:ext cx="2087973" cy="492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632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8"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22" presetClass="entr" presetSubtype="8"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par>
                                <p:cTn id="59" presetID="22" presetClass="entr" presetSubtype="8"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2" grpId="0"/>
      <p:bldP spid="16"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58473" y="711488"/>
            <a:ext cx="8431827" cy="1466103"/>
            <a:chOff x="2505740" y="798715"/>
            <a:chExt cx="7878725" cy="154865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5"/>
              <a:ext cx="7878725" cy="1548651"/>
              <a:chOff x="1262829" y="3273981"/>
              <a:chExt cx="3732505" cy="918240"/>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9182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i="0" u="none" strike="noStrike" kern="1200" cap="none" spc="0" normalizeH="0" baseline="0" noProof="0" dirty="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63912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Arial" panose="020B0604020202020204" pitchFamily="34" charset="0"/>
                  <a:ea typeface="思源黑体 CN"/>
                  <a:cs typeface="Arial" panose="020B0604020202020204" pitchFamily="34" charset="0"/>
                </a:rPr>
                <a:t>Em có đồng ý với suy nghĩ của bạn nhỏ về đ</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思源黑体 CN"/>
                  <a:cs typeface="Arial" panose="020B0604020202020204" pitchFamily="34" charset="0"/>
                </a:rPr>
                <a:t>ấ</a:t>
              </a:r>
              <a:r>
                <a:rPr kumimoji="0" lang="vi-VN" sz="2800" i="0" u="none" strike="noStrike" kern="1200" cap="none" spc="0" normalizeH="0" baseline="0" noProof="0" dirty="0">
                  <a:ln>
                    <a:noFill/>
                  </a:ln>
                  <a:solidFill>
                    <a:srgbClr val="FF0000"/>
                  </a:solidFill>
                  <a:effectLst/>
                  <a:uLnTx/>
                  <a:uFillTx/>
                  <a:latin typeface="Arial" panose="020B0604020202020204" pitchFamily="34" charset="0"/>
                  <a:ea typeface="思源黑体 CN"/>
                  <a:cs typeface="Arial" panose="020B0604020202020204" pitchFamily="34" charset="0"/>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523220"/>
          </a:xfrm>
          <a:prstGeom prst="rect">
            <a:avLst/>
          </a:prstGeom>
          <a:noFill/>
        </p:spPr>
        <p:txBody>
          <a:bodyPr wrap="square">
            <a:spAutoFit/>
          </a:bodyPr>
          <a:lstStyle/>
          <a:p>
            <a:pPr lvl="0" algn="just">
              <a:defRPr/>
            </a:pPr>
            <a:r>
              <a:rPr lang="en-US" sz="2800" dirty="0">
                <a:solidFill>
                  <a:srgbClr val="002060"/>
                </a:solidFill>
                <a:latin typeface="Arial" panose="020B0604020202020204" pitchFamily="34" charset="0"/>
                <a:cs typeface="Arial" panose="020B0604020202020204" pitchFamily="34" charset="0"/>
              </a:rPr>
              <a:t>	</a:t>
            </a:r>
            <a:endParaRPr lang="vi-VN" sz="2800"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54159" y="766974"/>
            <a:ext cx="2323475" cy="1187659"/>
          </a:xfrm>
          <a:prstGeom prst="rect">
            <a:avLst/>
          </a:prstGeom>
        </p:spPr>
      </p:pic>
      <p:sp>
        <p:nvSpPr>
          <p:cNvPr id="10" name="Right Arrow 9"/>
          <p:cNvSpPr/>
          <p:nvPr/>
        </p:nvSpPr>
        <p:spPr>
          <a:xfrm>
            <a:off x="1194199" y="3133371"/>
            <a:ext cx="423673" cy="2068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Rounded Rectangle 11"/>
          <p:cNvSpPr/>
          <p:nvPr/>
        </p:nvSpPr>
        <p:spPr>
          <a:xfrm>
            <a:off x="1673352" y="2887551"/>
            <a:ext cx="9409176" cy="1973444"/>
          </a:xfrm>
          <a:prstGeom prst="roundRect">
            <a:avLst/>
          </a:prstGeom>
          <a:solidFill>
            <a:srgbClr val="FDF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Arial" panose="020B0604020202020204" pitchFamily="34" charset="0"/>
                <a:cs typeface="Arial" panose="020B0604020202020204" pitchFamily="34"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spTree>
    <p:extLst>
      <p:ext uri="{BB962C8B-B14F-4D97-AF65-F5344CB8AC3E}">
        <p14:creationId xmlns:p14="http://schemas.microsoft.com/office/powerpoint/2010/main" val="3209029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Arial" panose="020B0604020202020204" pitchFamily="34" charset="0"/>
                <a:ea typeface="Arial-Rounded" panose="020B0500000000000000" pitchFamily="34" charset="0"/>
                <a:cs typeface="Arial" panose="020B0604020202020204" pitchFamily="34" charset="0"/>
              </a:rPr>
              <a:t>Nói 2 -</a:t>
            </a:r>
            <a:r>
              <a:rPr lang="en-US" sz="4000" b="1"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4000" b="1" dirty="0">
                <a:solidFill>
                  <a:srgbClr val="000000"/>
                </a:solidFill>
                <a:latin typeface="Arial" panose="020B0604020202020204" pitchFamily="34" charset="0"/>
                <a:ea typeface="Arial-Rounded" panose="020B0500000000000000" pitchFamily="34" charset="0"/>
                <a:cs typeface="Arial" panose="020B0604020202020204" pitchFamily="34" charset="0"/>
              </a:rPr>
              <a:t>3 câu giới thiệu về đất nước mình </a:t>
            </a:r>
            <a:endParaRPr lang="en-US" sz="4000" b="1" dirty="0">
              <a:latin typeface="Arial" panose="020B0604020202020204" pitchFamily="34" charset="0"/>
              <a:ea typeface="Arial-Rounded" panose="020B0500000000000000" pitchFamily="34" charset="0"/>
              <a:cs typeface="Arial" panose="020B0604020202020204"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7661" y="1720944"/>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182116" y="2278133"/>
            <a:ext cx="3592857" cy="1200329"/>
          </a:xfrm>
          <a:prstGeom prst="rect">
            <a:avLst/>
          </a:prstGeom>
          <a:noFill/>
        </p:spPr>
        <p:txBody>
          <a:bodyPr wrap="square" rtlCol="0">
            <a:spAutoFit/>
          </a:bodyPr>
          <a:lstStyle/>
          <a:p>
            <a:pPr algn="ctr">
              <a:defRPr/>
            </a:pPr>
            <a:r>
              <a:rPr lang="en-US" sz="3600" dirty="0">
                <a:ln w="28575">
                  <a:solidFill>
                    <a:sysClr val="windowText" lastClr="000000"/>
                  </a:solidFill>
                </a:ln>
                <a:solidFill>
                  <a:srgbClr val="FFC000">
                    <a:lumMod val="20000"/>
                    <a:lumOff val="80000"/>
                  </a:srgbClr>
                </a:solidFill>
                <a:latin typeface="UTM Cookies" panose="02040603050506020204" pitchFamily="18" charset="0"/>
              </a:rPr>
              <a:t>THẢO LUẬN NHÓM ĐÔI</a:t>
            </a:r>
          </a:p>
        </p:txBody>
      </p:sp>
      <p:sp>
        <p:nvSpPr>
          <p:cNvPr id="26" name="TextBox 25">
            <a:extLst>
              <a:ext uri="{FF2B5EF4-FFF2-40B4-BE49-F238E27FC236}">
                <a16:creationId xmlns:a16="http://schemas.microsoft.com/office/drawing/2014/main" id="{CC2D3165-E473-4573-8820-268D376CA455}"/>
              </a:ext>
            </a:extLst>
          </p:cNvPr>
          <p:cNvSpPr txBox="1"/>
          <p:nvPr/>
        </p:nvSpPr>
        <p:spPr>
          <a:xfrm>
            <a:off x="239940" y="2093540"/>
            <a:ext cx="3592857" cy="1323439"/>
          </a:xfrm>
          <a:prstGeom prst="rect">
            <a:avLst/>
          </a:prstGeom>
          <a:noFill/>
        </p:spPr>
        <p:txBody>
          <a:bodyPr wrap="square" rtlCol="0">
            <a:spAutoFit/>
          </a:bodyPr>
          <a:lstStyle/>
          <a:p>
            <a:pPr algn="ctr">
              <a:defRPr/>
            </a:pPr>
            <a:r>
              <a:rPr lang="en-US" sz="4000" dirty="0">
                <a:ln w="12700">
                  <a:solidFill>
                    <a:sysClr val="windowText" lastClr="000000"/>
                  </a:solidFill>
                </a:ln>
                <a:solidFill>
                  <a:srgbClr val="FF0000"/>
                </a:solidFill>
                <a:latin typeface="UTM Cookies" panose="02040603050506020204" pitchFamily="18" charset="0"/>
              </a:rPr>
              <a:t>CHIA SẺ TRƯỚC LỚP</a:t>
            </a: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569660"/>
          </a:xfrm>
          <a:prstGeom prst="rect">
            <a:avLst/>
          </a:prstGeom>
          <a:noFill/>
        </p:spPr>
        <p:txBody>
          <a:bodyPr wrap="square">
            <a:spAutoFit/>
          </a:bodyPr>
          <a:lstStyle/>
          <a:p>
            <a:pPr marL="457200" indent="-457200" algn="just">
              <a:buFont typeface="Arial" panose="020B0604020202020204" pitchFamily="34" charset="0"/>
              <a:buChar char="•"/>
            </a:pPr>
            <a:r>
              <a:rPr lang="en-US" sz="240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Hình</a:t>
            </a:r>
            <a:r>
              <a:rPr lang="en-US" sz="240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dáng</a:t>
            </a:r>
            <a:r>
              <a:rPr lang="en-US" sz="240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đất</a:t>
            </a:r>
            <a:r>
              <a:rPr lang="en-US" sz="240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ta </a:t>
            </a:r>
            <a:r>
              <a:rPr lang="en-US" sz="240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thế</a:t>
            </a:r>
            <a:r>
              <a:rPr lang="en-US" sz="240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nào</a:t>
            </a:r>
            <a:r>
              <a:rPr lang="en-US" sz="2400"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a:t>
            </a:r>
          </a:p>
          <a:p>
            <a:pPr marL="457200" indent="-457200" algn="just">
              <a:buFont typeface="Arial" panose="020B0604020202020204" pitchFamily="34" charset="0"/>
              <a:buChar char="•"/>
            </a:pP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Thủ</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đô</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ta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tên</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a:p>
            <a:pPr marL="457200" indent="-457200" algn="just">
              <a:buFont typeface="Arial" panose="020B0604020202020204" pitchFamily="34" charset="0"/>
              <a:buChar char="•"/>
            </a:pP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cờ</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Tổ</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quốc</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thế</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nào</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a:p>
            <a:pPr marL="457200" indent="-457200" algn="just">
              <a:buFont typeface="Arial" panose="020B0604020202020204" pitchFamily="34" charset="0"/>
              <a:buChar char="•"/>
            </a:pP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ta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nhiêu</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dân</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tộc</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anh</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2400"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en-US" sz="2400" dirty="0">
              <a:solidFill>
                <a:schemeClr val="accent1">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1248113" y="1666480"/>
            <a:ext cx="3014151" cy="3139321"/>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Cho con hỏi nhé</a:t>
            </a:r>
          </a:p>
          <a:p>
            <a:pPr algn="just"/>
            <a:r>
              <a:rPr lang="vi-VN" sz="2200" dirty="0">
                <a:solidFill>
                  <a:prstClr val="black"/>
                </a:solidFill>
                <a:ea typeface="Arial-Rounded" panose="020B0500000000000000" pitchFamily="34" charset="0"/>
                <a:cs typeface="Arial" panose="020B0604020202020204" pitchFamily="34" charset="0"/>
              </a:rPr>
              <a:t>Đất nước là gì</a:t>
            </a:r>
          </a:p>
          <a:p>
            <a:pPr algn="just"/>
            <a:r>
              <a:rPr lang="vi-VN" sz="2200" dirty="0">
                <a:solidFill>
                  <a:prstClr val="black"/>
                </a:solidFill>
                <a:ea typeface="Arial-Rounded" panose="020B0500000000000000" pitchFamily="34" charset="0"/>
                <a:cs typeface="Arial" panose="020B0604020202020204" pitchFamily="34" charset="0"/>
              </a:rPr>
              <a:t>Vẽ bằng bút chì</a:t>
            </a:r>
          </a:p>
          <a:p>
            <a:pPr algn="just"/>
            <a:r>
              <a:rPr lang="vi-VN" sz="2200" dirty="0">
                <a:solidFill>
                  <a:prstClr val="black"/>
                </a:solidFill>
                <a:ea typeface="Arial-Rounded" panose="020B0500000000000000" pitchFamily="34" charset="0"/>
                <a:cs typeface="Arial" panose="020B0604020202020204" pitchFamily="34" charset="0"/>
              </a:rPr>
              <a:t>Có vừa trang giấy?</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Làm sao để thấy</a:t>
            </a:r>
          </a:p>
          <a:p>
            <a:pPr algn="just"/>
            <a:r>
              <a:rPr lang="vi-VN" sz="2200" dirty="0">
                <a:solidFill>
                  <a:prstClr val="black"/>
                </a:solidFill>
                <a:ea typeface="Arial-Rounded" panose="020B0500000000000000" pitchFamily="34" charset="0"/>
                <a:cs typeface="Arial" panose="020B0604020202020204" pitchFamily="34" charset="0"/>
              </a:rPr>
              <a:t>Núi cao thế nào</a:t>
            </a:r>
          </a:p>
          <a:p>
            <a:pPr algn="just"/>
            <a:r>
              <a:rPr lang="vi-VN" sz="2200" dirty="0">
                <a:solidFill>
                  <a:prstClr val="black"/>
                </a:solidFill>
                <a:ea typeface="Arial-Rounded" panose="020B0500000000000000" pitchFamily="34" charset="0"/>
                <a:cs typeface="Arial" panose="020B0604020202020204" pitchFamily="34" charset="0"/>
              </a:rPr>
              <a:t>Biển rộng là bao</a:t>
            </a:r>
          </a:p>
          <a:p>
            <a:pPr algn="just"/>
            <a:r>
              <a:rPr lang="vi-VN" sz="2200" dirty="0">
                <a:solidFill>
                  <a:prstClr val="black"/>
                </a:solidFill>
                <a:ea typeface="Arial-Rounded" panose="020B0500000000000000" pitchFamily="34" charset="0"/>
                <a:cs typeface="Arial" panose="020B0604020202020204"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3026694" y="373986"/>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ea typeface="Arial-Rounded" panose="020B0500000000000000" pitchFamily="34" charset="0"/>
              <a:cs typeface="Arial" panose="020B0604020202020204" pitchFamily="34"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506162" y="1625427"/>
            <a:ext cx="3014151" cy="3262432"/>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Hay là con nghĩ</a:t>
            </a:r>
          </a:p>
          <a:p>
            <a:pPr algn="just"/>
            <a:r>
              <a:rPr lang="vi-VN" sz="2200" dirty="0">
                <a:solidFill>
                  <a:prstClr val="black"/>
                </a:solidFill>
                <a:ea typeface="Arial-Rounded" panose="020B0500000000000000" pitchFamily="34" charset="0"/>
                <a:cs typeface="Arial" panose="020B0604020202020204" pitchFamily="34" charset="0"/>
              </a:rPr>
              <a:t>Đất nước trong nhà</a:t>
            </a:r>
          </a:p>
          <a:p>
            <a:pPr algn="just"/>
            <a:r>
              <a:rPr lang="vi-VN" sz="2200" dirty="0">
                <a:solidFill>
                  <a:prstClr val="black"/>
                </a:solidFill>
                <a:ea typeface="Arial-Rounded" panose="020B0500000000000000" pitchFamily="34" charset="0"/>
                <a:cs typeface="Arial" panose="020B0604020202020204" pitchFamily="34" charset="0"/>
              </a:rPr>
              <a:t>Là mẹ là cha</a:t>
            </a:r>
          </a:p>
          <a:p>
            <a:pPr algn="just"/>
            <a:r>
              <a:rPr lang="vi-VN" sz="2200" dirty="0">
                <a:solidFill>
                  <a:prstClr val="black"/>
                </a:solidFill>
                <a:ea typeface="Arial-Rounded" panose="020B0500000000000000" pitchFamily="34" charset="0"/>
                <a:cs typeface="Arial" panose="020B0604020202020204" pitchFamily="34" charset="0"/>
              </a:rPr>
              <a:t>Là cờ Tổ quốc?</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Vần thơ con thuộc</a:t>
            </a:r>
          </a:p>
          <a:p>
            <a:r>
              <a:rPr lang="vi-VN" sz="2400" dirty="0">
                <a:solidFill>
                  <a:srgbClr val="000000"/>
                </a:solidFill>
                <a:ea typeface="Arial-Rounded" panose="020B0500000000000000" pitchFamily="34" charset="0"/>
                <a:cs typeface="Arial" panose="020B0604020202020204" pitchFamily="34" charset="0"/>
              </a:rPr>
              <a:t>Bài văn con làm</a:t>
            </a:r>
          </a:p>
          <a:p>
            <a:r>
              <a:rPr lang="vi-VN" sz="2400" dirty="0">
                <a:solidFill>
                  <a:srgbClr val="000000"/>
                </a:solidFill>
                <a:ea typeface="Arial-Rounded" panose="020B0500000000000000" pitchFamily="34" charset="0"/>
                <a:cs typeface="Arial" panose="020B0604020202020204" pitchFamily="34" charset="0"/>
              </a:rPr>
              <a:t>Tiếng Việt dịu dàng</a:t>
            </a:r>
          </a:p>
          <a:p>
            <a:r>
              <a:rPr lang="vi-VN" sz="2400" dirty="0">
                <a:solidFill>
                  <a:srgbClr val="000000"/>
                </a:solidFill>
                <a:ea typeface="Arial-Rounded" panose="020B0500000000000000" pitchFamily="34" charset="0"/>
                <a:cs typeface="Arial" panose="020B0604020202020204"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47456" y="1650974"/>
            <a:ext cx="3451663" cy="3477875"/>
          </a:xfrm>
          <a:prstGeom prst="rect">
            <a:avLst/>
          </a:prstGeom>
          <a:noFill/>
        </p:spPr>
        <p:txBody>
          <a:bodyPr wrap="square" rtlCol="0">
            <a:spAutoFit/>
          </a:bodyPr>
          <a:lstStyle/>
          <a:p>
            <a:r>
              <a:rPr lang="vi-VN" sz="2200" dirty="0">
                <a:solidFill>
                  <a:srgbClr val="000000"/>
                </a:solidFill>
                <a:ea typeface="Arial-Rounded" panose="020B0500000000000000" pitchFamily="34" charset="0"/>
                <a:cs typeface="Arial" panose="020B0604020202020204" pitchFamily="34" charset="0"/>
              </a:rPr>
              <a:t>Là đường con bước</a:t>
            </a:r>
          </a:p>
          <a:p>
            <a:r>
              <a:rPr lang="vi-VN" sz="2200" dirty="0">
                <a:solidFill>
                  <a:srgbClr val="000000"/>
                </a:solidFill>
                <a:ea typeface="Arial-Rounded" panose="020B0500000000000000" pitchFamily="34" charset="0"/>
                <a:cs typeface="Arial" panose="020B0604020202020204" pitchFamily="34" charset="0"/>
              </a:rPr>
              <a:t>Là sông con bơi</a:t>
            </a:r>
          </a:p>
          <a:p>
            <a:r>
              <a:rPr lang="vi-VN" sz="2200" dirty="0">
                <a:solidFill>
                  <a:srgbClr val="000000"/>
                </a:solidFill>
                <a:ea typeface="Arial-Rounded" panose="020B0500000000000000" pitchFamily="34" charset="0"/>
                <a:cs typeface="Arial" panose="020B0604020202020204" pitchFamily="34" charset="0"/>
              </a:rPr>
              <a:t>Là cánh chim trời</a:t>
            </a:r>
          </a:p>
          <a:p>
            <a:r>
              <a:rPr lang="vi-VN" sz="2200" dirty="0">
                <a:solidFill>
                  <a:srgbClr val="000000"/>
                </a:solidFill>
                <a:ea typeface="Arial-Rounded" panose="020B0500000000000000" pitchFamily="34" charset="0"/>
                <a:cs typeface="Arial" panose="020B0604020202020204" pitchFamily="34" charset="0"/>
              </a:rPr>
              <a:t>Là vầng mây trắng?</a:t>
            </a:r>
          </a:p>
          <a:p>
            <a:r>
              <a:rPr lang="vi-VN" sz="2200" dirty="0">
                <a:solidFill>
                  <a:srgbClr val="000000"/>
                </a:solidFill>
                <a:ea typeface="Arial-Rounded" panose="020B0500000000000000" pitchFamily="34" charset="0"/>
                <a:cs typeface="Arial" panose="020B0604020202020204" pitchFamily="34" charset="0"/>
              </a:rPr>
              <a:t> </a:t>
            </a:r>
          </a:p>
          <a:p>
            <a:r>
              <a:rPr lang="vi-VN" sz="2200" dirty="0">
                <a:solidFill>
                  <a:srgbClr val="000000"/>
                </a:solidFill>
                <a:ea typeface="Arial-Rounded" panose="020B0500000000000000" pitchFamily="34" charset="0"/>
                <a:cs typeface="Arial" panose="020B0604020202020204" pitchFamily="34" charset="0"/>
              </a:rPr>
              <a:t>Mặt trời khoe nắng</a:t>
            </a:r>
          </a:p>
          <a:p>
            <a:r>
              <a:rPr lang="vi-VN" sz="2200" dirty="0">
                <a:solidFill>
                  <a:srgbClr val="000000"/>
                </a:solidFill>
                <a:ea typeface="Arial-Rounded" panose="020B0500000000000000" pitchFamily="34" charset="0"/>
                <a:cs typeface="Arial" panose="020B0604020202020204" pitchFamily="34" charset="0"/>
              </a:rPr>
              <a:t>Cho ngày đẹp hơn</a:t>
            </a:r>
          </a:p>
          <a:p>
            <a:r>
              <a:rPr lang="vi-VN" sz="2200" dirty="0">
                <a:solidFill>
                  <a:srgbClr val="000000"/>
                </a:solidFill>
                <a:ea typeface="Arial-Rounded" panose="020B0500000000000000" pitchFamily="34" charset="0"/>
                <a:cs typeface="Arial" panose="020B0604020202020204" pitchFamily="34" charset="0"/>
              </a:rPr>
              <a:t>Mọi điều giản đơn</a:t>
            </a:r>
          </a:p>
          <a:p>
            <a:r>
              <a:rPr lang="vi-VN" sz="2200" dirty="0">
                <a:solidFill>
                  <a:srgbClr val="000000"/>
                </a:solidFill>
                <a:ea typeface="Arial-Rounded" panose="020B0500000000000000" pitchFamily="34" charset="0"/>
                <a:cs typeface="Arial" panose="020B0604020202020204" pitchFamily="34" charset="0"/>
              </a:rPr>
              <a:t>Cộng thành đất nước.  </a:t>
            </a:r>
          </a:p>
          <a:p>
            <a:pPr algn="r"/>
            <a:r>
              <a:rPr lang="vi-VN" sz="2000" i="1" dirty="0">
                <a:solidFill>
                  <a:srgbClr val="000000"/>
                </a:solidFill>
                <a:ea typeface="Arial-Rounded" panose="020B0500000000000000" pitchFamily="34" charset="0"/>
                <a:cs typeface="Arial" panose="020B0604020202020204" pitchFamily="34" charset="0"/>
              </a:rPr>
              <a:t>(Huỳnh Mai Liên)</a:t>
            </a:r>
          </a:p>
        </p:txBody>
      </p:sp>
      <p:sp>
        <p:nvSpPr>
          <p:cNvPr id="39" name="TextBox 38">
            <a:extLst>
              <a:ext uri="{FF2B5EF4-FFF2-40B4-BE49-F238E27FC236}">
                <a16:creationId xmlns:a16="http://schemas.microsoft.com/office/drawing/2014/main" id="{AD77A1B9-A029-911F-2206-8C62278E4238}"/>
              </a:ext>
            </a:extLst>
          </p:cNvPr>
          <p:cNvSpPr txBox="1"/>
          <p:nvPr/>
        </p:nvSpPr>
        <p:spPr>
          <a:xfrm>
            <a:off x="4014445" y="3431772"/>
            <a:ext cx="150351" cy="461665"/>
          </a:xfrm>
          <a:prstGeom prst="rect">
            <a:avLst/>
          </a:prstGeom>
          <a:noFill/>
        </p:spPr>
        <p:txBody>
          <a:bodyPr wrap="square" rtlCol="0">
            <a:spAutoFit/>
          </a:bodyPr>
          <a:lstStyle/>
          <a:p>
            <a:pPr algn="ctr" defTabSz="457200">
              <a:defRPr/>
            </a:pP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21125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1248113" y="1666480"/>
            <a:ext cx="3014151" cy="3139321"/>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Cho con hỏi nhé</a:t>
            </a:r>
          </a:p>
          <a:p>
            <a:pPr algn="just"/>
            <a:r>
              <a:rPr lang="vi-VN" sz="2200" dirty="0">
                <a:solidFill>
                  <a:prstClr val="black"/>
                </a:solidFill>
                <a:ea typeface="Arial-Rounded" panose="020B0500000000000000" pitchFamily="34" charset="0"/>
                <a:cs typeface="Arial" panose="020B0604020202020204" pitchFamily="34" charset="0"/>
              </a:rPr>
              <a:t>Đất nước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Vẽ bằng bút chì</a:t>
            </a:r>
          </a:p>
          <a:p>
            <a:pPr algn="just"/>
            <a:r>
              <a:rPr lang="vi-VN" sz="2200" dirty="0">
                <a:solidFill>
                  <a:prstClr val="black"/>
                </a:solidFill>
                <a:ea typeface="Arial-Rounded" panose="020B0500000000000000" pitchFamily="34" charset="0"/>
                <a:cs typeface="Arial" panose="020B0604020202020204" pitchFamily="34" charset="0"/>
              </a:rPr>
              <a:t>Có vừa</a:t>
            </a:r>
            <a:endParaRPr lang="en-US" sz="2200" dirty="0">
              <a:solidFill>
                <a:prstClr val="black"/>
              </a:solidFill>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Làm sao để thấy</a:t>
            </a:r>
          </a:p>
          <a:p>
            <a:pPr algn="just"/>
            <a:r>
              <a:rPr lang="vi-VN" sz="2200" dirty="0">
                <a:solidFill>
                  <a:prstClr val="black"/>
                </a:solidFill>
                <a:ea typeface="Arial-Rounded" panose="020B0500000000000000" pitchFamily="34" charset="0"/>
                <a:cs typeface="Arial" panose="020B0604020202020204" pitchFamily="34" charset="0"/>
              </a:rPr>
              <a:t>Núi cao</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Biển rộng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3026694" y="373986"/>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ea typeface="Arial-Rounded" panose="020B0500000000000000" pitchFamily="34" charset="0"/>
              <a:cs typeface="Arial" panose="020B0604020202020204" pitchFamily="34"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506162" y="1650974"/>
            <a:ext cx="3014151" cy="3262432"/>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Hay là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Đất nước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 mẹ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 cờ Tổ quốc?</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Vần thơ </a:t>
            </a:r>
            <a:endParaRPr lang="en-US" sz="2400" dirty="0">
              <a:solidFill>
                <a:srgbClr val="000000"/>
              </a:solidFill>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Bài văn </a:t>
            </a:r>
            <a:endParaRPr lang="en-US" sz="2400" dirty="0">
              <a:solidFill>
                <a:srgbClr val="000000"/>
              </a:solidFill>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Tiếng Việt dịu dàng</a:t>
            </a:r>
          </a:p>
          <a:p>
            <a:r>
              <a:rPr lang="vi-VN" sz="2400" dirty="0">
                <a:solidFill>
                  <a:srgbClr val="000000"/>
                </a:solidFill>
                <a:ea typeface="Arial-Rounded" panose="020B0500000000000000" pitchFamily="34" charset="0"/>
                <a:cs typeface="Arial" panose="020B0604020202020204" pitchFamily="34" charset="0"/>
              </a:rPr>
              <a:t>Có là</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47456" y="1650974"/>
            <a:ext cx="3451663" cy="3447098"/>
          </a:xfrm>
          <a:prstGeom prst="rect">
            <a:avLst/>
          </a:prstGeom>
          <a:noFill/>
        </p:spPr>
        <p:txBody>
          <a:bodyPr wrap="square" rtlCol="0">
            <a:spAutoFit/>
          </a:bodyPr>
          <a:lstStyle/>
          <a:p>
            <a:r>
              <a:rPr lang="vi-VN" sz="2200" dirty="0">
                <a:solidFill>
                  <a:srgbClr val="000000"/>
                </a:solidFill>
                <a:ea typeface="Arial-Rounded" panose="020B0500000000000000" pitchFamily="34" charset="0"/>
                <a:cs typeface="Arial" panose="020B0604020202020204" pitchFamily="34" charset="0"/>
              </a:rPr>
              <a:t>Là đường con bước</a:t>
            </a:r>
          </a:p>
          <a:p>
            <a:r>
              <a:rPr lang="vi-VN" sz="2200" dirty="0">
                <a:solidFill>
                  <a:srgbClr val="000000"/>
                </a:solidFill>
                <a:ea typeface="Arial-Rounded" panose="020B0500000000000000" pitchFamily="34" charset="0"/>
                <a:cs typeface="Arial" panose="020B0604020202020204" pitchFamily="34" charset="0"/>
              </a:rPr>
              <a:t>Là sông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Là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Là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 </a:t>
            </a:r>
          </a:p>
          <a:p>
            <a:r>
              <a:rPr lang="vi-VN" sz="2200" dirty="0">
                <a:solidFill>
                  <a:srgbClr val="000000"/>
                </a:solidFill>
                <a:ea typeface="Arial-Rounded" panose="020B0500000000000000" pitchFamily="34" charset="0"/>
                <a:cs typeface="Arial" panose="020B0604020202020204" pitchFamily="34" charset="0"/>
              </a:rPr>
              <a:t>Mặt trời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Cho ngày đẹp hơn</a:t>
            </a:r>
          </a:p>
          <a:p>
            <a:r>
              <a:rPr lang="vi-VN" sz="2200" dirty="0">
                <a:solidFill>
                  <a:srgbClr val="000000"/>
                </a:solidFill>
                <a:ea typeface="Arial-Rounded" panose="020B0500000000000000" pitchFamily="34" charset="0"/>
                <a:cs typeface="Arial" panose="020B0604020202020204" pitchFamily="34" charset="0"/>
              </a:rPr>
              <a:t>Mọi điều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Cộng thành </a:t>
            </a:r>
            <a:endParaRPr lang="en-US" sz="2200" dirty="0">
              <a:solidFill>
                <a:srgbClr val="000000"/>
              </a:solidFill>
              <a:ea typeface="Arial-Rounded" panose="020B0500000000000000" pitchFamily="34" charset="0"/>
              <a:cs typeface="Arial" panose="020B0604020202020204" pitchFamily="34" charset="0"/>
            </a:endParaRPr>
          </a:p>
          <a:p>
            <a:pPr algn="r"/>
            <a:r>
              <a:rPr lang="vi-VN" sz="2000" i="1" dirty="0">
                <a:solidFill>
                  <a:srgbClr val="000000"/>
                </a:solidFill>
                <a:ea typeface="Arial-Rounded" panose="020B0500000000000000" pitchFamily="34" charset="0"/>
                <a:cs typeface="Arial" panose="020B0604020202020204" pitchFamily="34" charset="0"/>
              </a:rPr>
              <a:t>(Huỳnh Mai Liên)</a:t>
            </a:r>
          </a:p>
        </p:txBody>
      </p:sp>
      <p:sp>
        <p:nvSpPr>
          <p:cNvPr id="39" name="TextBox 38">
            <a:extLst>
              <a:ext uri="{FF2B5EF4-FFF2-40B4-BE49-F238E27FC236}">
                <a16:creationId xmlns:a16="http://schemas.microsoft.com/office/drawing/2014/main" id="{AD77A1B9-A029-911F-2206-8C62278E4238}"/>
              </a:ext>
            </a:extLst>
          </p:cNvPr>
          <p:cNvSpPr txBox="1"/>
          <p:nvPr/>
        </p:nvSpPr>
        <p:spPr>
          <a:xfrm>
            <a:off x="4014445" y="3431772"/>
            <a:ext cx="150351" cy="461665"/>
          </a:xfrm>
          <a:prstGeom prst="rect">
            <a:avLst/>
          </a:prstGeom>
          <a:noFill/>
        </p:spPr>
        <p:txBody>
          <a:bodyPr wrap="square" rtlCol="0">
            <a:spAutoFit/>
          </a:bodyPr>
          <a:lstStyle/>
          <a:p>
            <a:pPr algn="ctr" defTabSz="457200">
              <a:defRPr/>
            </a:pP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19321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1114892" y="1611669"/>
            <a:ext cx="3014151" cy="3139321"/>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Cho con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Đất nước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Vẽ bằng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Có vừa</a:t>
            </a:r>
            <a:endParaRPr lang="en-US" sz="2200" dirty="0">
              <a:solidFill>
                <a:prstClr val="black"/>
              </a:solidFill>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Làm sao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Núi cao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Biển rộng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Cách nào</a:t>
            </a:r>
          </a:p>
        </p:txBody>
      </p:sp>
      <p:sp>
        <p:nvSpPr>
          <p:cNvPr id="25" name="TextBox 24">
            <a:extLst>
              <a:ext uri="{FF2B5EF4-FFF2-40B4-BE49-F238E27FC236}">
                <a16:creationId xmlns:a16="http://schemas.microsoft.com/office/drawing/2014/main" id="{FE2D82A4-0868-422A-9616-21495BB70E04}"/>
              </a:ext>
            </a:extLst>
          </p:cNvPr>
          <p:cNvSpPr txBox="1"/>
          <p:nvPr/>
        </p:nvSpPr>
        <p:spPr>
          <a:xfrm>
            <a:off x="3026694" y="410948"/>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ea typeface="Arial-Rounded" panose="020B0500000000000000" pitchFamily="34" charset="0"/>
              <a:cs typeface="Arial" panose="020B0604020202020204" pitchFamily="34"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759247" y="1547605"/>
            <a:ext cx="3014151" cy="3262432"/>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Hay là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Đất nước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 mẹ </a:t>
            </a:r>
            <a:endParaRPr lang="en-US" sz="2200" dirty="0">
              <a:solidFill>
                <a:prstClr val="black"/>
              </a:solidFill>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 cờ</a:t>
            </a:r>
            <a:endParaRPr lang="en-US" sz="2200" dirty="0">
              <a:solidFill>
                <a:prstClr val="black"/>
              </a:solidFill>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Vần thơ </a:t>
            </a:r>
            <a:endParaRPr lang="en-US" sz="2400" dirty="0">
              <a:solidFill>
                <a:srgbClr val="000000"/>
              </a:solidFill>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Bài văn </a:t>
            </a:r>
            <a:endParaRPr lang="en-US" sz="2400" dirty="0">
              <a:solidFill>
                <a:srgbClr val="000000"/>
              </a:solidFill>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Tiếng Việt </a:t>
            </a:r>
            <a:endParaRPr lang="en-US" sz="2400" dirty="0">
              <a:solidFill>
                <a:srgbClr val="000000"/>
              </a:solidFill>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Có là</a:t>
            </a:r>
          </a:p>
        </p:txBody>
      </p:sp>
      <p:sp>
        <p:nvSpPr>
          <p:cNvPr id="42" name="TextBox 41">
            <a:extLst>
              <a:ext uri="{FF2B5EF4-FFF2-40B4-BE49-F238E27FC236}">
                <a16:creationId xmlns:a16="http://schemas.microsoft.com/office/drawing/2014/main" id="{80D67716-393A-4A20-8B33-AB262750D9E4}"/>
              </a:ext>
            </a:extLst>
          </p:cNvPr>
          <p:cNvSpPr txBox="1"/>
          <p:nvPr/>
        </p:nvSpPr>
        <p:spPr>
          <a:xfrm>
            <a:off x="8306263" y="1524958"/>
            <a:ext cx="3451663" cy="3447098"/>
          </a:xfrm>
          <a:prstGeom prst="rect">
            <a:avLst/>
          </a:prstGeom>
          <a:noFill/>
        </p:spPr>
        <p:txBody>
          <a:bodyPr wrap="square" rtlCol="0">
            <a:spAutoFit/>
          </a:bodyPr>
          <a:lstStyle/>
          <a:p>
            <a:r>
              <a:rPr lang="vi-VN" sz="2200" dirty="0">
                <a:solidFill>
                  <a:srgbClr val="000000"/>
                </a:solidFill>
                <a:ea typeface="Arial-Rounded" panose="020B0500000000000000" pitchFamily="34" charset="0"/>
                <a:cs typeface="Arial" panose="020B0604020202020204" pitchFamily="34" charset="0"/>
              </a:rPr>
              <a:t>Là đường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Là sông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Là cánh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Là vầng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 </a:t>
            </a:r>
          </a:p>
          <a:p>
            <a:r>
              <a:rPr lang="vi-VN" sz="2200" dirty="0">
                <a:solidFill>
                  <a:srgbClr val="000000"/>
                </a:solidFill>
                <a:ea typeface="Arial-Rounded" panose="020B0500000000000000" pitchFamily="34" charset="0"/>
                <a:cs typeface="Arial" panose="020B0604020202020204" pitchFamily="34" charset="0"/>
              </a:rPr>
              <a:t>Mặt trời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Cho ngày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Mọi điều </a:t>
            </a:r>
            <a:endParaRPr lang="en-US" sz="2200" dirty="0">
              <a:solidFill>
                <a:srgbClr val="000000"/>
              </a:solidFill>
              <a:ea typeface="Arial-Rounded" panose="020B0500000000000000" pitchFamily="34" charset="0"/>
              <a:cs typeface="Arial" panose="020B0604020202020204" pitchFamily="34" charset="0"/>
            </a:endParaRPr>
          </a:p>
          <a:p>
            <a:r>
              <a:rPr lang="vi-VN" sz="2200" dirty="0">
                <a:solidFill>
                  <a:srgbClr val="000000"/>
                </a:solidFill>
                <a:ea typeface="Arial-Rounded" panose="020B0500000000000000" pitchFamily="34" charset="0"/>
                <a:cs typeface="Arial" panose="020B0604020202020204" pitchFamily="34" charset="0"/>
              </a:rPr>
              <a:t>Cộng thành   </a:t>
            </a:r>
          </a:p>
          <a:p>
            <a:pPr algn="r"/>
            <a:r>
              <a:rPr lang="vi-VN" sz="2000" i="1" dirty="0">
                <a:solidFill>
                  <a:srgbClr val="000000"/>
                </a:solidFill>
                <a:ea typeface="Arial-Rounded" panose="020B0500000000000000" pitchFamily="34" charset="0"/>
                <a:cs typeface="Arial" panose="020B0604020202020204" pitchFamily="34" charset="0"/>
              </a:rPr>
              <a:t>(Huỳnh Mai Liên)</a:t>
            </a:r>
          </a:p>
        </p:txBody>
      </p:sp>
      <p:sp>
        <p:nvSpPr>
          <p:cNvPr id="39" name="TextBox 38">
            <a:extLst>
              <a:ext uri="{FF2B5EF4-FFF2-40B4-BE49-F238E27FC236}">
                <a16:creationId xmlns:a16="http://schemas.microsoft.com/office/drawing/2014/main" id="{AD77A1B9-A029-911F-2206-8C62278E4238}"/>
              </a:ext>
            </a:extLst>
          </p:cNvPr>
          <p:cNvSpPr txBox="1"/>
          <p:nvPr/>
        </p:nvSpPr>
        <p:spPr>
          <a:xfrm>
            <a:off x="4014445" y="3431772"/>
            <a:ext cx="150351" cy="461665"/>
          </a:xfrm>
          <a:prstGeom prst="rect">
            <a:avLst/>
          </a:prstGeom>
          <a:noFill/>
        </p:spPr>
        <p:txBody>
          <a:bodyPr wrap="square" rtlCol="0">
            <a:spAutoFit/>
          </a:bodyPr>
          <a:lstStyle/>
          <a:p>
            <a:pPr algn="ctr" defTabSz="457200">
              <a:defRPr/>
            </a:pP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1902618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Cho con hỏi nhé</a:t>
            </a:r>
          </a:p>
          <a:p>
            <a:pPr algn="just"/>
            <a:r>
              <a:rPr lang="vi-VN" sz="2200" dirty="0">
                <a:solidFill>
                  <a:prstClr val="black"/>
                </a:solidFill>
                <a:ea typeface="Arial-Rounded" panose="020B0500000000000000" pitchFamily="34" charset="0"/>
                <a:cs typeface="Arial" panose="020B0604020202020204" pitchFamily="34" charset="0"/>
              </a:rPr>
              <a:t>Đất nước là gì</a:t>
            </a:r>
          </a:p>
          <a:p>
            <a:pPr algn="just"/>
            <a:r>
              <a:rPr lang="vi-VN" sz="2200" dirty="0">
                <a:solidFill>
                  <a:prstClr val="black"/>
                </a:solidFill>
                <a:ea typeface="Arial-Rounded" panose="020B0500000000000000" pitchFamily="34" charset="0"/>
                <a:cs typeface="Arial" panose="020B0604020202020204" pitchFamily="34" charset="0"/>
              </a:rPr>
              <a:t>Vẽ bằng bút chì</a:t>
            </a:r>
          </a:p>
          <a:p>
            <a:pPr algn="just"/>
            <a:r>
              <a:rPr lang="vi-VN" sz="2200" dirty="0">
                <a:solidFill>
                  <a:prstClr val="black"/>
                </a:solidFill>
                <a:ea typeface="Arial-Rounded" panose="020B0500000000000000" pitchFamily="34" charset="0"/>
                <a:cs typeface="Arial" panose="020B0604020202020204" pitchFamily="34" charset="0"/>
              </a:rPr>
              <a:t>Có vừa trang giấy?</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Làm sao để thấy</a:t>
            </a:r>
          </a:p>
          <a:p>
            <a:pPr algn="just"/>
            <a:r>
              <a:rPr lang="vi-VN" sz="2200" dirty="0">
                <a:solidFill>
                  <a:prstClr val="black"/>
                </a:solidFill>
                <a:ea typeface="Arial-Rounded" panose="020B0500000000000000" pitchFamily="34" charset="0"/>
                <a:cs typeface="Arial" panose="020B0604020202020204" pitchFamily="34" charset="0"/>
              </a:rPr>
              <a:t>Núi cao thế nào</a:t>
            </a:r>
          </a:p>
          <a:p>
            <a:pPr algn="just"/>
            <a:r>
              <a:rPr lang="vi-VN" sz="2200" dirty="0">
                <a:solidFill>
                  <a:prstClr val="black"/>
                </a:solidFill>
                <a:ea typeface="Arial-Rounded" panose="020B0500000000000000" pitchFamily="34" charset="0"/>
                <a:cs typeface="Arial" panose="020B0604020202020204" pitchFamily="34" charset="0"/>
              </a:rPr>
              <a:t>Biển rộng là bao</a:t>
            </a:r>
          </a:p>
          <a:p>
            <a:pPr algn="just"/>
            <a:r>
              <a:rPr lang="vi-VN" sz="2200" dirty="0">
                <a:solidFill>
                  <a:prstClr val="black"/>
                </a:solidFill>
                <a:ea typeface="Arial-Rounded" panose="020B0500000000000000" pitchFamily="34" charset="0"/>
                <a:cs typeface="Arial" panose="020B0604020202020204"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ea typeface="Arial-Rounded" panose="020B0500000000000000" pitchFamily="34" charset="0"/>
              <a:cs typeface="Arial" panose="020B0604020202020204" pitchFamily="34"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Hay là con nghĩ</a:t>
            </a:r>
          </a:p>
          <a:p>
            <a:pPr algn="just"/>
            <a:r>
              <a:rPr lang="vi-VN" sz="2200" dirty="0">
                <a:solidFill>
                  <a:prstClr val="black"/>
                </a:solidFill>
                <a:ea typeface="Arial-Rounded" panose="020B0500000000000000" pitchFamily="34" charset="0"/>
                <a:cs typeface="Arial" panose="020B0604020202020204" pitchFamily="34" charset="0"/>
              </a:rPr>
              <a:t>Đất nước trong nhà</a:t>
            </a:r>
          </a:p>
          <a:p>
            <a:pPr algn="just"/>
            <a:r>
              <a:rPr lang="vi-VN" sz="2200" dirty="0">
                <a:solidFill>
                  <a:prstClr val="black"/>
                </a:solidFill>
                <a:ea typeface="Arial-Rounded" panose="020B0500000000000000" pitchFamily="34" charset="0"/>
                <a:cs typeface="Arial" panose="020B0604020202020204" pitchFamily="34" charset="0"/>
              </a:rPr>
              <a:t>Là mẹ là cha</a:t>
            </a:r>
          </a:p>
          <a:p>
            <a:pPr algn="just"/>
            <a:r>
              <a:rPr lang="vi-VN" sz="2200" dirty="0">
                <a:solidFill>
                  <a:prstClr val="black"/>
                </a:solidFill>
                <a:ea typeface="Arial-Rounded" panose="020B0500000000000000" pitchFamily="34" charset="0"/>
                <a:cs typeface="Arial" panose="020B0604020202020204" pitchFamily="34" charset="0"/>
              </a:rPr>
              <a:t>Là cờ Tổ quốc?</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Vần thơ con thuộc</a:t>
            </a:r>
          </a:p>
          <a:p>
            <a:r>
              <a:rPr lang="vi-VN" sz="2400" dirty="0">
                <a:solidFill>
                  <a:srgbClr val="000000"/>
                </a:solidFill>
                <a:ea typeface="Arial-Rounded" panose="020B0500000000000000" pitchFamily="34" charset="0"/>
                <a:cs typeface="Arial" panose="020B0604020202020204" pitchFamily="34" charset="0"/>
              </a:rPr>
              <a:t>Bài văn con làm</a:t>
            </a:r>
          </a:p>
          <a:p>
            <a:r>
              <a:rPr lang="vi-VN" sz="2400" dirty="0">
                <a:solidFill>
                  <a:srgbClr val="000000"/>
                </a:solidFill>
                <a:ea typeface="Arial-Rounded" panose="020B0500000000000000" pitchFamily="34" charset="0"/>
                <a:cs typeface="Arial" panose="020B0604020202020204" pitchFamily="34" charset="0"/>
              </a:rPr>
              <a:t>Tiếng Việt dịu dàng</a:t>
            </a:r>
          </a:p>
          <a:p>
            <a:r>
              <a:rPr lang="vi-VN" sz="2400" dirty="0">
                <a:solidFill>
                  <a:srgbClr val="000000"/>
                </a:solidFill>
                <a:ea typeface="Arial-Rounded" panose="020B0500000000000000" pitchFamily="34" charset="0"/>
                <a:cs typeface="Arial" panose="020B0604020202020204"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451663" cy="3477875"/>
          </a:xfrm>
          <a:prstGeom prst="rect">
            <a:avLst/>
          </a:prstGeom>
          <a:noFill/>
        </p:spPr>
        <p:txBody>
          <a:bodyPr wrap="square" rtlCol="0">
            <a:spAutoFit/>
          </a:bodyPr>
          <a:lstStyle/>
          <a:p>
            <a:r>
              <a:rPr lang="vi-VN" sz="2200" dirty="0">
                <a:solidFill>
                  <a:srgbClr val="000000"/>
                </a:solidFill>
                <a:ea typeface="Arial-Rounded" panose="020B0500000000000000" pitchFamily="34" charset="0"/>
                <a:cs typeface="Arial" panose="020B0604020202020204" pitchFamily="34" charset="0"/>
              </a:rPr>
              <a:t>Là đường con bước</a:t>
            </a:r>
          </a:p>
          <a:p>
            <a:r>
              <a:rPr lang="vi-VN" sz="2200" dirty="0">
                <a:solidFill>
                  <a:srgbClr val="000000"/>
                </a:solidFill>
                <a:ea typeface="Arial-Rounded" panose="020B0500000000000000" pitchFamily="34" charset="0"/>
                <a:cs typeface="Arial" panose="020B0604020202020204" pitchFamily="34" charset="0"/>
              </a:rPr>
              <a:t>Là sông con bơi</a:t>
            </a:r>
          </a:p>
          <a:p>
            <a:r>
              <a:rPr lang="vi-VN" sz="2200" dirty="0">
                <a:solidFill>
                  <a:srgbClr val="000000"/>
                </a:solidFill>
                <a:ea typeface="Arial-Rounded" panose="020B0500000000000000" pitchFamily="34" charset="0"/>
                <a:cs typeface="Arial" panose="020B0604020202020204" pitchFamily="34" charset="0"/>
              </a:rPr>
              <a:t>Là cánh chim trời</a:t>
            </a:r>
          </a:p>
          <a:p>
            <a:r>
              <a:rPr lang="vi-VN" sz="2200" dirty="0">
                <a:solidFill>
                  <a:srgbClr val="000000"/>
                </a:solidFill>
                <a:ea typeface="Arial-Rounded" panose="020B0500000000000000" pitchFamily="34" charset="0"/>
                <a:cs typeface="Arial" panose="020B0604020202020204" pitchFamily="34" charset="0"/>
              </a:rPr>
              <a:t>Là vầng mây trắng?</a:t>
            </a:r>
          </a:p>
          <a:p>
            <a:r>
              <a:rPr lang="vi-VN" sz="2200" dirty="0">
                <a:solidFill>
                  <a:srgbClr val="000000"/>
                </a:solidFill>
                <a:ea typeface="Arial-Rounded" panose="020B0500000000000000" pitchFamily="34" charset="0"/>
                <a:cs typeface="Arial" panose="020B0604020202020204" pitchFamily="34" charset="0"/>
              </a:rPr>
              <a:t> </a:t>
            </a:r>
          </a:p>
          <a:p>
            <a:r>
              <a:rPr lang="vi-VN" sz="2200" dirty="0">
                <a:solidFill>
                  <a:srgbClr val="000000"/>
                </a:solidFill>
                <a:ea typeface="Arial-Rounded" panose="020B0500000000000000" pitchFamily="34" charset="0"/>
                <a:cs typeface="Arial" panose="020B0604020202020204" pitchFamily="34" charset="0"/>
              </a:rPr>
              <a:t>Mặt trời khoe nắng</a:t>
            </a:r>
          </a:p>
          <a:p>
            <a:r>
              <a:rPr lang="vi-VN" sz="2200" dirty="0">
                <a:solidFill>
                  <a:srgbClr val="000000"/>
                </a:solidFill>
                <a:ea typeface="Arial-Rounded" panose="020B0500000000000000" pitchFamily="34" charset="0"/>
                <a:cs typeface="Arial" panose="020B0604020202020204" pitchFamily="34" charset="0"/>
              </a:rPr>
              <a:t>Cho ngày đẹp hơn</a:t>
            </a:r>
          </a:p>
          <a:p>
            <a:r>
              <a:rPr lang="vi-VN" sz="2200" dirty="0">
                <a:solidFill>
                  <a:srgbClr val="000000"/>
                </a:solidFill>
                <a:ea typeface="Arial-Rounded" panose="020B0500000000000000" pitchFamily="34" charset="0"/>
                <a:cs typeface="Arial" panose="020B0604020202020204" pitchFamily="34" charset="0"/>
              </a:rPr>
              <a:t>Mọi điều giản đơn</a:t>
            </a:r>
          </a:p>
          <a:p>
            <a:r>
              <a:rPr lang="vi-VN" sz="2200" dirty="0">
                <a:solidFill>
                  <a:srgbClr val="000000"/>
                </a:solidFill>
                <a:ea typeface="Arial-Rounded" panose="020B0500000000000000" pitchFamily="34" charset="0"/>
                <a:cs typeface="Arial" panose="020B0604020202020204" pitchFamily="34" charset="0"/>
              </a:rPr>
              <a:t>Cộng thành đất nước.  </a:t>
            </a:r>
          </a:p>
          <a:p>
            <a:pPr algn="r"/>
            <a:r>
              <a:rPr lang="vi-VN" sz="2000" i="1" dirty="0">
                <a:solidFill>
                  <a:srgbClr val="000000"/>
                </a:solidFill>
                <a:ea typeface="Arial-Rounded" panose="020B0500000000000000" pitchFamily="34" charset="0"/>
                <a:cs typeface="Arial" panose="020B0604020202020204" pitchFamily="34" charset="0"/>
              </a:rPr>
              <a:t>(Huỳnh Mai Liên)</a:t>
            </a:r>
          </a:p>
        </p:txBody>
      </p:sp>
      <p:sp>
        <p:nvSpPr>
          <p:cNvPr id="39" name="TextBox 38">
            <a:extLst>
              <a:ext uri="{FF2B5EF4-FFF2-40B4-BE49-F238E27FC236}">
                <a16:creationId xmlns:a16="http://schemas.microsoft.com/office/drawing/2014/main" id="{AD77A1B9-A029-911F-2206-8C62278E4238}"/>
              </a:ext>
            </a:extLst>
          </p:cNvPr>
          <p:cNvSpPr txBox="1"/>
          <p:nvPr/>
        </p:nvSpPr>
        <p:spPr>
          <a:xfrm>
            <a:off x="4014445" y="3431772"/>
            <a:ext cx="150351" cy="461665"/>
          </a:xfrm>
          <a:prstGeom prst="rect">
            <a:avLst/>
          </a:prstGeom>
          <a:noFill/>
        </p:spPr>
        <p:txBody>
          <a:bodyPr wrap="square" rtlCol="0">
            <a:spAutoFit/>
          </a:bodyPr>
          <a:lstStyle/>
          <a:p>
            <a:pPr algn="ctr" defTabSz="457200">
              <a:defRPr/>
            </a:pP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pic>
        <p:nvPicPr>
          <p:cNvPr id="26" name="Picture 25"/>
          <p:cNvPicPr>
            <a:picLocks noChangeAspect="1"/>
          </p:cNvPicPr>
          <p:nvPr/>
        </p:nvPicPr>
        <p:blipFill rotWithShape="1">
          <a:blip r:embed="rId8"/>
          <a:srcRect l="12178" t="8797" r="27263" b="41306"/>
          <a:stretch/>
        </p:blipFill>
        <p:spPr>
          <a:xfrm>
            <a:off x="8271304" y="4394740"/>
            <a:ext cx="3098132" cy="1954231"/>
          </a:xfrm>
          <a:prstGeom prst="rect">
            <a:avLst/>
          </a:prstGeom>
          <a:ln>
            <a:noFill/>
          </a:ln>
        </p:spPr>
        <p:style>
          <a:lnRef idx="2">
            <a:schemeClr val="accent2"/>
          </a:lnRef>
          <a:fillRef idx="1">
            <a:schemeClr val="lt1"/>
          </a:fillRef>
          <a:effectRef idx="0">
            <a:schemeClr val="accent2"/>
          </a:effectRef>
          <a:fontRef idx="minor">
            <a:schemeClr val="dk1"/>
          </a:fontRef>
        </p:style>
      </p:pic>
      <p:pic>
        <p:nvPicPr>
          <p:cNvPr id="27" name="Picture 26"/>
          <p:cNvPicPr>
            <a:picLocks noChangeAspect="1"/>
          </p:cNvPicPr>
          <p:nvPr/>
        </p:nvPicPr>
        <p:blipFill rotWithShape="1">
          <a:blip r:embed="rId9"/>
          <a:srcRect l="1131" t="62818" r="35492" b="3643"/>
          <a:stretch/>
        </p:blipFill>
        <p:spPr>
          <a:xfrm>
            <a:off x="714260" y="4321100"/>
            <a:ext cx="3057524" cy="2101510"/>
          </a:xfrm>
          <a:prstGeom prst="rect">
            <a:avLst/>
          </a:prstGeom>
          <a:ln>
            <a:noFill/>
          </a:ln>
        </p:spPr>
        <p:style>
          <a:lnRef idx="2">
            <a:schemeClr val="dk1"/>
          </a:lnRef>
          <a:fillRef idx="1">
            <a:schemeClr val="lt1"/>
          </a:fillRef>
          <a:effectRef idx="0">
            <a:schemeClr val="dk1"/>
          </a:effectRef>
          <a:fontRef idx="minor">
            <a:schemeClr val="dk1"/>
          </a:fontRef>
        </p:style>
      </p:pic>
      <p:pic>
        <p:nvPicPr>
          <p:cNvPr id="28" name="Picture 27"/>
          <p:cNvPicPr>
            <a:picLocks noChangeAspect="1"/>
          </p:cNvPicPr>
          <p:nvPr/>
        </p:nvPicPr>
        <p:blipFill rotWithShape="1">
          <a:blip r:embed="rId10"/>
          <a:srcRect l="4993" t="41649" r="11656" b="22749"/>
          <a:stretch/>
        </p:blipFill>
        <p:spPr>
          <a:xfrm>
            <a:off x="3791103" y="1225479"/>
            <a:ext cx="3425361" cy="2007167"/>
          </a:xfrm>
          <a:prstGeom prst="rect">
            <a:avLst/>
          </a:prstGeom>
          <a:ln>
            <a:no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500022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561473" y="162804"/>
            <a:ext cx="11439525" cy="64359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61473" y="141108"/>
            <a:ext cx="11323024" cy="1200329"/>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algn="ctr">
              <a:defRPr/>
            </a:pPr>
            <a:r>
              <a:rPr lang="en-US" altLang="zh-CN" sz="3600" b="1" dirty="0" err="1">
                <a:solidFill>
                  <a:srgbClr val="FF0000"/>
                </a:solidFill>
                <a:latin typeface="Arial"/>
                <a:ea typeface="黑体"/>
              </a:rPr>
              <a:t>Giới</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thiệu</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một</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cảnh</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đẹp</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đất</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nước</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mà</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em</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biết</a:t>
            </a:r>
            <a:r>
              <a:rPr lang="en-US" altLang="zh-CN" sz="3600" b="1" dirty="0">
                <a:solidFill>
                  <a:srgbClr val="FF0000"/>
                </a:solidFill>
                <a:latin typeface="Arial"/>
                <a:ea typeface="黑体"/>
              </a:rPr>
              <a:t> </a:t>
            </a:r>
            <a:r>
              <a:rPr lang="en-US" altLang="zh-CN" sz="3600" b="1" dirty="0" err="1">
                <a:solidFill>
                  <a:srgbClr val="FF0000"/>
                </a:solidFill>
                <a:latin typeface="Arial"/>
                <a:ea typeface="黑体"/>
              </a:rPr>
              <a:t>và</a:t>
            </a:r>
            <a:r>
              <a:rPr lang="en-US" altLang="zh-CN" sz="3600" b="1" dirty="0">
                <a:solidFill>
                  <a:srgbClr val="FF0000"/>
                </a:solidFill>
                <a:latin typeface="Arial"/>
                <a:ea typeface="黑体"/>
              </a:rPr>
              <a:t> n</a:t>
            </a:r>
            <a:r>
              <a:rPr lang="vi-VN" altLang="zh-CN" sz="3600" b="1" dirty="0">
                <a:solidFill>
                  <a:srgbClr val="FF0000"/>
                </a:solidFill>
                <a:latin typeface="Arial"/>
                <a:ea typeface="黑体"/>
              </a:rPr>
              <a:t>êu cảm nghĩ của em về cảnh đẹp </a:t>
            </a:r>
            <a:r>
              <a:rPr lang="en-US" altLang="zh-CN" sz="3600" b="1" dirty="0" err="1">
                <a:solidFill>
                  <a:srgbClr val="FF0000"/>
                </a:solidFill>
                <a:latin typeface="Arial"/>
                <a:ea typeface="黑体"/>
              </a:rPr>
              <a:t>đó</a:t>
            </a:r>
            <a:endParaRPr lang="vi-VN" altLang="zh-CN" sz="3600" b="1" dirty="0">
              <a:solidFill>
                <a:srgbClr val="7030A0"/>
              </a:solidFill>
              <a:latin typeface="Arial"/>
              <a:ea typeface="黑体"/>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a:blip r:embed="rId7"/>
          <a:stretch>
            <a:fillRect/>
          </a:stretch>
        </p:blipFill>
        <p:spPr>
          <a:xfrm>
            <a:off x="561473" y="1541317"/>
            <a:ext cx="5623676" cy="2749903"/>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368319" y="1541317"/>
            <a:ext cx="5471206" cy="2506085"/>
          </a:xfrm>
          <a:prstGeom prst="rect">
            <a:avLst/>
          </a:prstGeom>
        </p:spPr>
      </p:pic>
      <p:sp>
        <p:nvSpPr>
          <p:cNvPr id="2" name="TextBox 1"/>
          <p:cNvSpPr txBox="1"/>
          <p:nvPr/>
        </p:nvSpPr>
        <p:spPr>
          <a:xfrm>
            <a:off x="1953511" y="4491100"/>
            <a:ext cx="8983744" cy="1815882"/>
          </a:xfrm>
          <a:prstGeom prst="rect">
            <a:avLst/>
          </a:prstGeom>
          <a:noFill/>
        </p:spPr>
        <p:txBody>
          <a:bodyPr wrap="square" rtlCol="0">
            <a:spAutoFit/>
          </a:bodyPr>
          <a:lstStyle/>
          <a:p>
            <a:r>
              <a:rPr lang="en-US" sz="2800" i="1" dirty="0" err="1">
                <a:solidFill>
                  <a:srgbClr val="FF0000"/>
                </a:solidFill>
              </a:rPr>
              <a:t>Gợi</a:t>
            </a:r>
            <a:r>
              <a:rPr lang="en-US" sz="2800" i="1" dirty="0">
                <a:solidFill>
                  <a:srgbClr val="FF0000"/>
                </a:solidFill>
              </a:rPr>
              <a:t> ý: </a:t>
            </a:r>
          </a:p>
          <a:p>
            <a:pPr marL="457200" indent="-457200">
              <a:buFontTx/>
              <a:buChar char="-"/>
            </a:pPr>
            <a:r>
              <a:rPr lang="en-US" sz="2800" i="1" dirty="0" err="1">
                <a:solidFill>
                  <a:srgbClr val="7030A0"/>
                </a:solidFill>
              </a:rPr>
              <a:t>Cảnh</a:t>
            </a:r>
            <a:r>
              <a:rPr lang="en-US" sz="2800" i="1" dirty="0">
                <a:solidFill>
                  <a:srgbClr val="7030A0"/>
                </a:solidFill>
              </a:rPr>
              <a:t> </a:t>
            </a:r>
            <a:r>
              <a:rPr lang="en-US" sz="2800" i="1" dirty="0" err="1">
                <a:solidFill>
                  <a:srgbClr val="7030A0"/>
                </a:solidFill>
              </a:rPr>
              <a:t>đẹp</a:t>
            </a:r>
            <a:r>
              <a:rPr lang="en-US" sz="2800" i="1" dirty="0">
                <a:solidFill>
                  <a:srgbClr val="7030A0"/>
                </a:solidFill>
              </a:rPr>
              <a:t> </a:t>
            </a:r>
            <a:r>
              <a:rPr lang="en-US" sz="2800" i="1" dirty="0" err="1">
                <a:solidFill>
                  <a:srgbClr val="7030A0"/>
                </a:solidFill>
              </a:rPr>
              <a:t>đất</a:t>
            </a:r>
            <a:r>
              <a:rPr lang="en-US" sz="2800" i="1" dirty="0">
                <a:solidFill>
                  <a:srgbClr val="7030A0"/>
                </a:solidFill>
              </a:rPr>
              <a:t> </a:t>
            </a:r>
            <a:r>
              <a:rPr lang="en-US" sz="2800" i="1" dirty="0" err="1">
                <a:solidFill>
                  <a:srgbClr val="7030A0"/>
                </a:solidFill>
              </a:rPr>
              <a:t>nước</a:t>
            </a:r>
            <a:r>
              <a:rPr lang="en-US" sz="2800" i="1" dirty="0">
                <a:solidFill>
                  <a:srgbClr val="7030A0"/>
                </a:solidFill>
              </a:rPr>
              <a:t> </a:t>
            </a:r>
            <a:r>
              <a:rPr lang="en-US" sz="2800" i="1" dirty="0" err="1">
                <a:solidFill>
                  <a:srgbClr val="7030A0"/>
                </a:solidFill>
              </a:rPr>
              <a:t>mà</a:t>
            </a:r>
            <a:r>
              <a:rPr lang="en-US" sz="2800" i="1" dirty="0">
                <a:solidFill>
                  <a:srgbClr val="7030A0"/>
                </a:solidFill>
              </a:rPr>
              <a:t> </a:t>
            </a:r>
            <a:r>
              <a:rPr lang="en-US" sz="2800" i="1" dirty="0" err="1">
                <a:solidFill>
                  <a:srgbClr val="7030A0"/>
                </a:solidFill>
              </a:rPr>
              <a:t>em</a:t>
            </a:r>
            <a:r>
              <a:rPr lang="en-US" sz="2800" i="1" dirty="0">
                <a:solidFill>
                  <a:srgbClr val="7030A0"/>
                </a:solidFill>
              </a:rPr>
              <a:t> </a:t>
            </a:r>
            <a:r>
              <a:rPr lang="en-US" sz="2800" i="1" dirty="0" err="1">
                <a:solidFill>
                  <a:srgbClr val="7030A0"/>
                </a:solidFill>
              </a:rPr>
              <a:t>biết</a:t>
            </a:r>
            <a:r>
              <a:rPr lang="en-US" sz="2800" i="1" dirty="0">
                <a:solidFill>
                  <a:srgbClr val="7030A0"/>
                </a:solidFill>
              </a:rPr>
              <a:t> </a:t>
            </a:r>
            <a:r>
              <a:rPr lang="en-US" sz="2800" i="1" dirty="0" err="1">
                <a:solidFill>
                  <a:srgbClr val="7030A0"/>
                </a:solidFill>
              </a:rPr>
              <a:t>đến</a:t>
            </a:r>
            <a:r>
              <a:rPr lang="en-US" sz="2800" i="1" dirty="0">
                <a:solidFill>
                  <a:srgbClr val="7030A0"/>
                </a:solidFill>
              </a:rPr>
              <a:t> </a:t>
            </a:r>
            <a:r>
              <a:rPr lang="en-US" sz="2800" i="1" dirty="0" err="1">
                <a:solidFill>
                  <a:srgbClr val="7030A0"/>
                </a:solidFill>
              </a:rPr>
              <a:t>là</a:t>
            </a:r>
            <a:r>
              <a:rPr lang="en-US" sz="2800" i="1" dirty="0">
                <a:solidFill>
                  <a:srgbClr val="7030A0"/>
                </a:solidFill>
              </a:rPr>
              <a:t> </a:t>
            </a:r>
            <a:r>
              <a:rPr lang="en-US" sz="2800" i="1" dirty="0" err="1">
                <a:solidFill>
                  <a:srgbClr val="7030A0"/>
                </a:solidFill>
              </a:rPr>
              <a:t>gì</a:t>
            </a:r>
            <a:r>
              <a:rPr lang="en-US" sz="2800" i="1" dirty="0">
                <a:solidFill>
                  <a:srgbClr val="7030A0"/>
                </a:solidFill>
              </a:rPr>
              <a:t>? Ở </a:t>
            </a:r>
            <a:r>
              <a:rPr lang="en-US" sz="2800" i="1" dirty="0" err="1">
                <a:solidFill>
                  <a:srgbClr val="7030A0"/>
                </a:solidFill>
              </a:rPr>
              <a:t>đâu</a:t>
            </a:r>
            <a:r>
              <a:rPr lang="en-US" sz="2800" i="1" dirty="0">
                <a:solidFill>
                  <a:srgbClr val="7030A0"/>
                </a:solidFill>
              </a:rPr>
              <a:t>?</a:t>
            </a:r>
          </a:p>
          <a:p>
            <a:pPr marL="457200" indent="-457200">
              <a:buFontTx/>
              <a:buChar char="-"/>
            </a:pPr>
            <a:r>
              <a:rPr lang="en-US" sz="2800" i="1" dirty="0" err="1">
                <a:solidFill>
                  <a:srgbClr val="7030A0"/>
                </a:solidFill>
              </a:rPr>
              <a:t>Cảnh</a:t>
            </a:r>
            <a:r>
              <a:rPr lang="en-US" sz="2800" i="1" dirty="0">
                <a:solidFill>
                  <a:srgbClr val="7030A0"/>
                </a:solidFill>
              </a:rPr>
              <a:t> </a:t>
            </a:r>
            <a:r>
              <a:rPr lang="en-US" sz="2800" i="1" dirty="0" err="1">
                <a:solidFill>
                  <a:srgbClr val="7030A0"/>
                </a:solidFill>
              </a:rPr>
              <a:t>đẹp</a:t>
            </a:r>
            <a:r>
              <a:rPr lang="en-US" sz="2800" i="1" dirty="0">
                <a:solidFill>
                  <a:srgbClr val="7030A0"/>
                </a:solidFill>
              </a:rPr>
              <a:t> </a:t>
            </a:r>
            <a:r>
              <a:rPr lang="en-US" sz="2800" i="1" dirty="0" err="1">
                <a:solidFill>
                  <a:srgbClr val="7030A0"/>
                </a:solidFill>
              </a:rPr>
              <a:t>đó</a:t>
            </a:r>
            <a:r>
              <a:rPr lang="en-US" sz="2800" i="1" dirty="0">
                <a:solidFill>
                  <a:srgbClr val="7030A0"/>
                </a:solidFill>
              </a:rPr>
              <a:t> </a:t>
            </a:r>
            <a:r>
              <a:rPr lang="en-US" sz="2800" i="1" dirty="0" err="1">
                <a:solidFill>
                  <a:srgbClr val="7030A0"/>
                </a:solidFill>
              </a:rPr>
              <a:t>có</a:t>
            </a:r>
            <a:r>
              <a:rPr lang="en-US" sz="2800" i="1" dirty="0">
                <a:solidFill>
                  <a:srgbClr val="7030A0"/>
                </a:solidFill>
              </a:rPr>
              <a:t> </a:t>
            </a:r>
            <a:r>
              <a:rPr lang="en-US" sz="2800" i="1" dirty="0" err="1">
                <a:solidFill>
                  <a:srgbClr val="7030A0"/>
                </a:solidFill>
              </a:rPr>
              <a:t>gì</a:t>
            </a:r>
            <a:r>
              <a:rPr lang="en-US" sz="2800" i="1" dirty="0">
                <a:solidFill>
                  <a:srgbClr val="7030A0"/>
                </a:solidFill>
              </a:rPr>
              <a:t> </a:t>
            </a:r>
            <a:r>
              <a:rPr lang="en-US" sz="2800" i="1" dirty="0" err="1">
                <a:solidFill>
                  <a:srgbClr val="7030A0"/>
                </a:solidFill>
              </a:rPr>
              <a:t>nổi</a:t>
            </a:r>
            <a:r>
              <a:rPr lang="en-US" sz="2800" i="1" dirty="0">
                <a:solidFill>
                  <a:srgbClr val="7030A0"/>
                </a:solidFill>
              </a:rPr>
              <a:t> </a:t>
            </a:r>
            <a:r>
              <a:rPr lang="en-US" sz="2800" i="1" dirty="0" err="1">
                <a:solidFill>
                  <a:srgbClr val="7030A0"/>
                </a:solidFill>
              </a:rPr>
              <a:t>bật</a:t>
            </a:r>
            <a:r>
              <a:rPr lang="en-US" sz="2800" i="1" dirty="0">
                <a:solidFill>
                  <a:srgbClr val="7030A0"/>
                </a:solidFill>
              </a:rPr>
              <a:t>?</a:t>
            </a:r>
          </a:p>
          <a:p>
            <a:pPr marL="457200" indent="-457200">
              <a:buFontTx/>
              <a:buChar char="-"/>
            </a:pPr>
            <a:r>
              <a:rPr lang="en-US" sz="2800" i="1" dirty="0" err="1">
                <a:solidFill>
                  <a:srgbClr val="7030A0"/>
                </a:solidFill>
              </a:rPr>
              <a:t>Cảm</a:t>
            </a:r>
            <a:r>
              <a:rPr lang="en-US" sz="2800" i="1" dirty="0">
                <a:solidFill>
                  <a:srgbClr val="7030A0"/>
                </a:solidFill>
              </a:rPr>
              <a:t> </a:t>
            </a:r>
            <a:r>
              <a:rPr lang="en-US" sz="2800" i="1" dirty="0" err="1">
                <a:solidFill>
                  <a:srgbClr val="7030A0"/>
                </a:solidFill>
              </a:rPr>
              <a:t>nghĩ</a:t>
            </a:r>
            <a:r>
              <a:rPr lang="en-US" sz="2800" i="1" dirty="0">
                <a:solidFill>
                  <a:srgbClr val="7030A0"/>
                </a:solidFill>
              </a:rPr>
              <a:t> </a:t>
            </a:r>
            <a:r>
              <a:rPr lang="en-US" sz="2800" i="1" dirty="0" err="1">
                <a:solidFill>
                  <a:srgbClr val="7030A0"/>
                </a:solidFill>
              </a:rPr>
              <a:t>của</a:t>
            </a:r>
            <a:r>
              <a:rPr lang="en-US" sz="2800" i="1" dirty="0">
                <a:solidFill>
                  <a:srgbClr val="7030A0"/>
                </a:solidFill>
              </a:rPr>
              <a:t> </a:t>
            </a:r>
            <a:r>
              <a:rPr lang="en-US" sz="2800" i="1" dirty="0" err="1">
                <a:solidFill>
                  <a:srgbClr val="7030A0"/>
                </a:solidFill>
              </a:rPr>
              <a:t>em</a:t>
            </a:r>
            <a:r>
              <a:rPr lang="en-US" sz="2800" i="1" dirty="0">
                <a:solidFill>
                  <a:srgbClr val="7030A0"/>
                </a:solidFill>
              </a:rPr>
              <a:t> </a:t>
            </a:r>
            <a:r>
              <a:rPr lang="en-US" sz="2800" i="1" dirty="0" err="1">
                <a:solidFill>
                  <a:srgbClr val="7030A0"/>
                </a:solidFill>
              </a:rPr>
              <a:t>về</a:t>
            </a:r>
            <a:r>
              <a:rPr lang="en-US" sz="2800" i="1" dirty="0">
                <a:solidFill>
                  <a:srgbClr val="7030A0"/>
                </a:solidFill>
              </a:rPr>
              <a:t> </a:t>
            </a:r>
            <a:r>
              <a:rPr lang="en-US" sz="2800" i="1" dirty="0" err="1">
                <a:solidFill>
                  <a:srgbClr val="7030A0"/>
                </a:solidFill>
              </a:rPr>
              <a:t>cảnh</a:t>
            </a:r>
            <a:r>
              <a:rPr lang="en-US" sz="2800" i="1" dirty="0">
                <a:solidFill>
                  <a:srgbClr val="7030A0"/>
                </a:solidFill>
              </a:rPr>
              <a:t> </a:t>
            </a:r>
            <a:r>
              <a:rPr lang="en-US" sz="2800" i="1" dirty="0" err="1">
                <a:solidFill>
                  <a:srgbClr val="7030A0"/>
                </a:solidFill>
              </a:rPr>
              <a:t>đẹp</a:t>
            </a:r>
            <a:r>
              <a:rPr lang="en-US" sz="2800" i="1" dirty="0">
                <a:solidFill>
                  <a:srgbClr val="7030A0"/>
                </a:solidFill>
              </a:rPr>
              <a:t> </a:t>
            </a:r>
            <a:r>
              <a:rPr lang="en-US" sz="2800" i="1" dirty="0" err="1">
                <a:solidFill>
                  <a:srgbClr val="7030A0"/>
                </a:solidFill>
              </a:rPr>
              <a:t>đó</a:t>
            </a:r>
            <a:r>
              <a:rPr lang="en-US" sz="2800" i="1" dirty="0">
                <a:solidFill>
                  <a:srgbClr val="7030A0"/>
                </a:solidFill>
              </a:rPr>
              <a:t>?</a:t>
            </a:r>
          </a:p>
        </p:txBody>
      </p:sp>
    </p:spTree>
    <p:custDataLst>
      <p:tags r:id="rId1"/>
    </p:custDataLst>
    <p:extLst>
      <p:ext uri="{BB962C8B-B14F-4D97-AF65-F5344CB8AC3E}">
        <p14:creationId xmlns:p14="http://schemas.microsoft.com/office/powerpoint/2010/main" val="2195984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56987" y="150829"/>
            <a:ext cx="11439525" cy="65893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2822719" y="449399"/>
            <a:ext cx="8512563" cy="188055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rgbClr val="ED7D31"/>
                  </a:solidFill>
                  <a:prstDash val="solid"/>
                </a:ln>
                <a:solidFill>
                  <a:srgbClr val="FFFFFF"/>
                </a:solidFill>
                <a:effectLst>
                  <a:outerShdw dist="38100" dir="2700000" algn="tl" rotWithShape="0">
                    <a:srgbClr val="ED7D31"/>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29"/>
              <a:ext cx="6979920" cy="1699833"/>
            </a:xfrm>
            <a:prstGeom prst="rect">
              <a:avLst/>
            </a:prstGeom>
          </p:spPr>
          <p:txBody>
            <a:bodyPr wrap="square">
              <a:spAutoFit/>
            </a:bodyPr>
            <a:lstStyle/>
            <a:p>
              <a:pPr marL="571500" indent="-571500">
                <a:buFont typeface="Wingdings" panose="05000000000000000000" pitchFamily="2" charset="2"/>
                <a:buChar char="v"/>
              </a:pP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Mỗi</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bạn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nêu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vật</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mình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muốn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giới</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thiệu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bạn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nhóm</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bổ</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sung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điều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mình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biết</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về</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vật</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bạn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giới</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thiệu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20232577-EEB3-40D6-A7F6-BC4C5F8135BE}"/>
              </a:ext>
            </a:extLst>
          </p:cNvPr>
          <p:cNvGrpSpPr/>
          <p:nvPr/>
        </p:nvGrpSpPr>
        <p:grpSpPr>
          <a:xfrm>
            <a:off x="641109" y="195772"/>
            <a:ext cx="1906300" cy="2529141"/>
            <a:chOff x="652577" y="624870"/>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2577" y="624870"/>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942807" y="802453"/>
              <a:ext cx="3791986" cy="715977"/>
            </a:xfrm>
            <a:prstGeom prst="rect">
              <a:avLst/>
            </a:prstGeom>
            <a:grpFill/>
          </p:spPr>
          <p:txBody>
            <a:bodyPr wrap="square" rtlCol="0">
              <a:spAutoFit/>
            </a:bodyPr>
            <a:lstStyle/>
            <a:p>
              <a:r>
                <a:rPr lang="en-US" sz="3300" b="1" dirty="0" err="1">
                  <a:solidFill>
                    <a:srgbClr val="FF0000"/>
                  </a:solidFill>
                  <a:latin typeface="Cambria" panose="02040503050406030204" pitchFamily="18" charset="0"/>
                  <a:ea typeface="Cambria" panose="02040503050406030204" pitchFamily="18" charset="0"/>
                </a:rPr>
                <a:t>Thảo</a:t>
              </a:r>
              <a:r>
                <a:rPr lang="en-US" sz="3300" b="1" dirty="0">
                  <a:solidFill>
                    <a:srgbClr val="FF0000"/>
                  </a:solidFill>
                  <a:latin typeface="Cambria" panose="02040503050406030204" pitchFamily="18" charset="0"/>
                  <a:ea typeface="Cambria" panose="02040503050406030204" pitchFamily="18" charset="0"/>
                </a:rPr>
                <a:t> </a:t>
              </a:r>
              <a:r>
                <a:rPr lang="en-US" sz="3300" b="1" dirty="0" err="1">
                  <a:solidFill>
                    <a:srgbClr val="FF0000"/>
                  </a:solidFill>
                  <a:latin typeface="Cambria" panose="02040503050406030204" pitchFamily="18" charset="0"/>
                  <a:ea typeface="Cambria" panose="02040503050406030204" pitchFamily="18" charset="0"/>
                </a:rPr>
                <a:t>luận</a:t>
              </a:r>
              <a:r>
                <a:rPr lang="en-US" sz="3300" b="1" dirty="0">
                  <a:solidFill>
                    <a:srgbClr val="FF0000"/>
                  </a:solidFill>
                  <a:latin typeface="Cambria" panose="02040503050406030204" pitchFamily="18" charset="0"/>
                  <a:ea typeface="Cambria" panose="02040503050406030204" pitchFamily="18" charset="0"/>
                </a:rPr>
                <a:t> </a:t>
              </a:r>
              <a:r>
                <a:rPr lang="en-US" sz="3300" b="1" dirty="0" err="1">
                  <a:solidFill>
                    <a:srgbClr val="FF0000"/>
                  </a:solidFill>
                  <a:latin typeface="Cambria" panose="02040503050406030204" pitchFamily="18" charset="0"/>
                  <a:ea typeface="Cambria" panose="02040503050406030204" pitchFamily="18" charset="0"/>
                </a:rPr>
                <a:t>nhóm</a:t>
              </a:r>
              <a:r>
                <a:rPr lang="en-US" sz="3300" b="1" dirty="0">
                  <a:solidFill>
                    <a:srgbClr val="FF0000"/>
                  </a:solidFill>
                  <a:latin typeface="Cambria" panose="02040503050406030204" pitchFamily="18" charset="0"/>
                  <a:ea typeface="Cambria" panose="02040503050406030204" pitchFamily="18" charset="0"/>
                </a:rPr>
                <a:t> 4</a:t>
              </a:r>
              <a:endParaRPr lang="vi-VN" sz="3300" b="1" dirty="0">
                <a:solidFill>
                  <a:srgbClr val="FF0000"/>
                </a:solidFill>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4B969DA8-FE9E-4BF0-9505-BB915B3C293F}"/>
              </a:ext>
            </a:extLst>
          </p:cNvPr>
          <p:cNvPicPr>
            <a:picLocks noChangeAspect="1"/>
          </p:cNvPicPr>
          <p:nvPr/>
        </p:nvPicPr>
        <p:blipFill>
          <a:blip r:embed="rId9"/>
          <a:stretch>
            <a:fillRect/>
          </a:stretch>
        </p:blipFill>
        <p:spPr>
          <a:xfrm>
            <a:off x="775023" y="2612794"/>
            <a:ext cx="5006117" cy="2447925"/>
          </a:xfrm>
          <a:prstGeom prst="rect">
            <a:avLst/>
          </a:prstGeom>
        </p:spPr>
      </p:pic>
      <p:pic>
        <p:nvPicPr>
          <p:cNvPr id="19" name="Picture 18">
            <a:extLst>
              <a:ext uri="{FF2B5EF4-FFF2-40B4-BE49-F238E27FC236}">
                <a16:creationId xmlns:a16="http://schemas.microsoft.com/office/drawing/2014/main" id="{1776EB84-499E-4B7B-9906-A50F98EB9F6E}"/>
              </a:ext>
            </a:extLst>
          </p:cNvPr>
          <p:cNvPicPr>
            <a:picLocks noChangeAspect="1"/>
          </p:cNvPicPr>
          <p:nvPr/>
        </p:nvPicPr>
        <p:blipFill>
          <a:blip r:embed="rId10"/>
          <a:stretch>
            <a:fillRect/>
          </a:stretch>
        </p:blipFill>
        <p:spPr>
          <a:xfrm>
            <a:off x="6318003" y="2607833"/>
            <a:ext cx="4831385" cy="2213015"/>
          </a:xfrm>
          <a:prstGeom prst="rect">
            <a:avLst/>
          </a:prstGeom>
        </p:spPr>
      </p:pic>
      <p:sp>
        <p:nvSpPr>
          <p:cNvPr id="33" name="TextBox 32"/>
          <p:cNvSpPr txBox="1"/>
          <p:nvPr/>
        </p:nvSpPr>
        <p:spPr>
          <a:xfrm>
            <a:off x="3046682" y="5037825"/>
            <a:ext cx="8983744" cy="1877437"/>
          </a:xfrm>
          <a:prstGeom prst="rect">
            <a:avLst/>
          </a:prstGeom>
          <a:noFill/>
        </p:spPr>
        <p:txBody>
          <a:bodyPr wrap="square" rtlCol="0">
            <a:spAutoFit/>
          </a:bodyPr>
          <a:lstStyle/>
          <a:p>
            <a:r>
              <a:rPr lang="en-US" sz="2400" i="1" dirty="0" err="1">
                <a:solidFill>
                  <a:srgbClr val="FF0000"/>
                </a:solidFill>
              </a:rPr>
              <a:t>Gợi</a:t>
            </a:r>
            <a:r>
              <a:rPr lang="en-US" sz="2400" i="1" dirty="0">
                <a:solidFill>
                  <a:srgbClr val="FF0000"/>
                </a:solidFill>
              </a:rPr>
              <a:t> ý: </a:t>
            </a:r>
          </a:p>
          <a:p>
            <a:pPr marL="342900" indent="-342900">
              <a:buFontTx/>
              <a:buChar char="-"/>
            </a:pPr>
            <a:r>
              <a:rPr lang="en-US" sz="2400" i="1" dirty="0" err="1">
                <a:solidFill>
                  <a:srgbClr val="7030A0"/>
                </a:solidFill>
              </a:rPr>
              <a:t>Cảnh</a:t>
            </a:r>
            <a:r>
              <a:rPr lang="en-US" sz="2400" i="1" dirty="0">
                <a:solidFill>
                  <a:srgbClr val="7030A0"/>
                </a:solidFill>
              </a:rPr>
              <a:t> </a:t>
            </a:r>
            <a:r>
              <a:rPr lang="en-US" sz="2400" i="1" dirty="0" err="1">
                <a:solidFill>
                  <a:srgbClr val="7030A0"/>
                </a:solidFill>
              </a:rPr>
              <a:t>đẹp</a:t>
            </a:r>
            <a:r>
              <a:rPr lang="en-US" sz="2400" i="1" dirty="0">
                <a:solidFill>
                  <a:srgbClr val="7030A0"/>
                </a:solidFill>
              </a:rPr>
              <a:t> </a:t>
            </a:r>
            <a:r>
              <a:rPr lang="en-US" sz="2400" i="1" dirty="0" err="1">
                <a:solidFill>
                  <a:srgbClr val="7030A0"/>
                </a:solidFill>
              </a:rPr>
              <a:t>đất</a:t>
            </a:r>
            <a:r>
              <a:rPr lang="en-US" sz="2400" i="1" dirty="0">
                <a:solidFill>
                  <a:srgbClr val="7030A0"/>
                </a:solidFill>
              </a:rPr>
              <a:t> </a:t>
            </a:r>
            <a:r>
              <a:rPr lang="en-US" sz="2400" i="1" dirty="0" err="1">
                <a:solidFill>
                  <a:srgbClr val="7030A0"/>
                </a:solidFill>
              </a:rPr>
              <a:t>nước</a:t>
            </a:r>
            <a:r>
              <a:rPr lang="en-US" sz="2400" i="1" dirty="0">
                <a:solidFill>
                  <a:srgbClr val="7030A0"/>
                </a:solidFill>
              </a:rPr>
              <a:t> </a:t>
            </a:r>
            <a:r>
              <a:rPr lang="en-US" sz="2400" i="1" dirty="0" err="1">
                <a:solidFill>
                  <a:srgbClr val="7030A0"/>
                </a:solidFill>
              </a:rPr>
              <a:t>mà</a:t>
            </a:r>
            <a:r>
              <a:rPr lang="en-US" sz="2400" i="1" dirty="0">
                <a:solidFill>
                  <a:srgbClr val="7030A0"/>
                </a:solidFill>
              </a:rPr>
              <a:t> </a:t>
            </a:r>
            <a:r>
              <a:rPr lang="en-US" sz="2400" i="1" dirty="0" err="1">
                <a:solidFill>
                  <a:srgbClr val="7030A0"/>
                </a:solidFill>
              </a:rPr>
              <a:t>em</a:t>
            </a:r>
            <a:r>
              <a:rPr lang="en-US" sz="2400" i="1" dirty="0">
                <a:solidFill>
                  <a:srgbClr val="7030A0"/>
                </a:solidFill>
              </a:rPr>
              <a:t> </a:t>
            </a:r>
            <a:r>
              <a:rPr lang="en-US" sz="2400" i="1" dirty="0" err="1">
                <a:solidFill>
                  <a:srgbClr val="7030A0"/>
                </a:solidFill>
              </a:rPr>
              <a:t>biết</a:t>
            </a:r>
            <a:r>
              <a:rPr lang="en-US" sz="2400" i="1" dirty="0">
                <a:solidFill>
                  <a:srgbClr val="7030A0"/>
                </a:solidFill>
              </a:rPr>
              <a:t> </a:t>
            </a:r>
            <a:r>
              <a:rPr lang="en-US" sz="2400" i="1" dirty="0" err="1">
                <a:solidFill>
                  <a:srgbClr val="7030A0"/>
                </a:solidFill>
              </a:rPr>
              <a:t>đến</a:t>
            </a:r>
            <a:r>
              <a:rPr lang="en-US" sz="2400" i="1" dirty="0">
                <a:solidFill>
                  <a:srgbClr val="7030A0"/>
                </a:solidFill>
              </a:rPr>
              <a:t> </a:t>
            </a:r>
            <a:r>
              <a:rPr lang="en-US" sz="2400" i="1" dirty="0" err="1">
                <a:solidFill>
                  <a:srgbClr val="7030A0"/>
                </a:solidFill>
              </a:rPr>
              <a:t>là</a:t>
            </a:r>
            <a:r>
              <a:rPr lang="en-US" sz="2400" i="1" dirty="0">
                <a:solidFill>
                  <a:srgbClr val="7030A0"/>
                </a:solidFill>
              </a:rPr>
              <a:t> </a:t>
            </a:r>
            <a:r>
              <a:rPr lang="en-US" sz="2400" i="1" dirty="0" err="1">
                <a:solidFill>
                  <a:srgbClr val="7030A0"/>
                </a:solidFill>
              </a:rPr>
              <a:t>gì</a:t>
            </a:r>
            <a:r>
              <a:rPr lang="en-US" sz="2400" i="1" dirty="0">
                <a:solidFill>
                  <a:srgbClr val="7030A0"/>
                </a:solidFill>
              </a:rPr>
              <a:t>? Ở </a:t>
            </a:r>
            <a:r>
              <a:rPr lang="en-US" sz="2400" i="1" dirty="0" err="1">
                <a:solidFill>
                  <a:srgbClr val="7030A0"/>
                </a:solidFill>
              </a:rPr>
              <a:t>đâu</a:t>
            </a:r>
            <a:r>
              <a:rPr lang="en-US" sz="2400" i="1" dirty="0">
                <a:solidFill>
                  <a:srgbClr val="7030A0"/>
                </a:solidFill>
              </a:rPr>
              <a:t>?</a:t>
            </a:r>
          </a:p>
          <a:p>
            <a:pPr marL="342900" indent="-342900">
              <a:buFontTx/>
              <a:buChar char="-"/>
            </a:pPr>
            <a:r>
              <a:rPr lang="en-US" sz="2400" i="1" dirty="0" err="1">
                <a:solidFill>
                  <a:srgbClr val="7030A0"/>
                </a:solidFill>
              </a:rPr>
              <a:t>Cảnh</a:t>
            </a:r>
            <a:r>
              <a:rPr lang="en-US" sz="2400" i="1" dirty="0">
                <a:solidFill>
                  <a:srgbClr val="7030A0"/>
                </a:solidFill>
              </a:rPr>
              <a:t> </a:t>
            </a:r>
            <a:r>
              <a:rPr lang="en-US" sz="2400" i="1" dirty="0" err="1">
                <a:solidFill>
                  <a:srgbClr val="7030A0"/>
                </a:solidFill>
              </a:rPr>
              <a:t>đẹp</a:t>
            </a:r>
            <a:r>
              <a:rPr lang="en-US" sz="2400" i="1" dirty="0">
                <a:solidFill>
                  <a:srgbClr val="7030A0"/>
                </a:solidFill>
              </a:rPr>
              <a:t> </a:t>
            </a:r>
            <a:r>
              <a:rPr lang="en-US" sz="2400" i="1" dirty="0" err="1">
                <a:solidFill>
                  <a:srgbClr val="7030A0"/>
                </a:solidFill>
              </a:rPr>
              <a:t>đó</a:t>
            </a:r>
            <a:r>
              <a:rPr lang="en-US" sz="2400" i="1" dirty="0">
                <a:solidFill>
                  <a:srgbClr val="7030A0"/>
                </a:solidFill>
              </a:rPr>
              <a:t> </a:t>
            </a:r>
            <a:r>
              <a:rPr lang="en-US" sz="2400" i="1" dirty="0" err="1">
                <a:solidFill>
                  <a:srgbClr val="7030A0"/>
                </a:solidFill>
              </a:rPr>
              <a:t>có</a:t>
            </a:r>
            <a:r>
              <a:rPr lang="en-US" sz="2400" i="1" dirty="0">
                <a:solidFill>
                  <a:srgbClr val="7030A0"/>
                </a:solidFill>
              </a:rPr>
              <a:t> </a:t>
            </a:r>
            <a:r>
              <a:rPr lang="en-US" sz="2400" i="1" dirty="0" err="1">
                <a:solidFill>
                  <a:srgbClr val="7030A0"/>
                </a:solidFill>
              </a:rPr>
              <a:t>gì</a:t>
            </a:r>
            <a:r>
              <a:rPr lang="en-US" sz="2400" i="1" dirty="0">
                <a:solidFill>
                  <a:srgbClr val="7030A0"/>
                </a:solidFill>
              </a:rPr>
              <a:t> </a:t>
            </a:r>
            <a:r>
              <a:rPr lang="en-US" sz="2400" i="1" dirty="0" err="1">
                <a:solidFill>
                  <a:srgbClr val="7030A0"/>
                </a:solidFill>
              </a:rPr>
              <a:t>nổi</a:t>
            </a:r>
            <a:r>
              <a:rPr lang="en-US" sz="2400" i="1" dirty="0">
                <a:solidFill>
                  <a:srgbClr val="7030A0"/>
                </a:solidFill>
              </a:rPr>
              <a:t> </a:t>
            </a:r>
            <a:r>
              <a:rPr lang="en-US" sz="2400" i="1" dirty="0" err="1">
                <a:solidFill>
                  <a:srgbClr val="7030A0"/>
                </a:solidFill>
              </a:rPr>
              <a:t>bật</a:t>
            </a:r>
            <a:r>
              <a:rPr lang="en-US" sz="2400" i="1" dirty="0">
                <a:solidFill>
                  <a:srgbClr val="7030A0"/>
                </a:solidFill>
              </a:rPr>
              <a:t>?</a:t>
            </a:r>
          </a:p>
          <a:p>
            <a:pPr marL="342900" indent="-342900">
              <a:buFontTx/>
              <a:buChar char="-"/>
            </a:pPr>
            <a:r>
              <a:rPr lang="en-US" sz="2400" i="1" dirty="0" err="1">
                <a:solidFill>
                  <a:srgbClr val="7030A0"/>
                </a:solidFill>
              </a:rPr>
              <a:t>Cảm</a:t>
            </a:r>
            <a:r>
              <a:rPr lang="en-US" sz="2400" i="1" dirty="0">
                <a:solidFill>
                  <a:srgbClr val="7030A0"/>
                </a:solidFill>
              </a:rPr>
              <a:t> </a:t>
            </a:r>
            <a:r>
              <a:rPr lang="en-US" sz="2400" i="1" dirty="0" err="1">
                <a:solidFill>
                  <a:srgbClr val="7030A0"/>
                </a:solidFill>
              </a:rPr>
              <a:t>nghĩ</a:t>
            </a:r>
            <a:r>
              <a:rPr lang="en-US" sz="2400" i="1" dirty="0">
                <a:solidFill>
                  <a:srgbClr val="7030A0"/>
                </a:solidFill>
              </a:rPr>
              <a:t> </a:t>
            </a:r>
            <a:r>
              <a:rPr lang="en-US" sz="2400" i="1" dirty="0" err="1">
                <a:solidFill>
                  <a:srgbClr val="7030A0"/>
                </a:solidFill>
              </a:rPr>
              <a:t>của</a:t>
            </a:r>
            <a:r>
              <a:rPr lang="en-US" sz="2400" i="1" dirty="0">
                <a:solidFill>
                  <a:srgbClr val="7030A0"/>
                </a:solidFill>
              </a:rPr>
              <a:t> </a:t>
            </a:r>
            <a:r>
              <a:rPr lang="en-US" sz="2400" i="1" dirty="0" err="1">
                <a:solidFill>
                  <a:srgbClr val="7030A0"/>
                </a:solidFill>
              </a:rPr>
              <a:t>em</a:t>
            </a:r>
            <a:r>
              <a:rPr lang="en-US" sz="2400" i="1" dirty="0">
                <a:solidFill>
                  <a:srgbClr val="7030A0"/>
                </a:solidFill>
              </a:rPr>
              <a:t> </a:t>
            </a:r>
            <a:r>
              <a:rPr lang="en-US" sz="2400" i="1" dirty="0" err="1">
                <a:solidFill>
                  <a:srgbClr val="7030A0"/>
                </a:solidFill>
              </a:rPr>
              <a:t>về</a:t>
            </a:r>
            <a:r>
              <a:rPr lang="en-US" sz="2400" i="1" dirty="0">
                <a:solidFill>
                  <a:srgbClr val="7030A0"/>
                </a:solidFill>
              </a:rPr>
              <a:t> </a:t>
            </a:r>
            <a:r>
              <a:rPr lang="en-US" sz="2400" i="1" dirty="0" err="1">
                <a:solidFill>
                  <a:srgbClr val="7030A0"/>
                </a:solidFill>
              </a:rPr>
              <a:t>cảnh</a:t>
            </a:r>
            <a:r>
              <a:rPr lang="en-US" sz="2400" i="1" dirty="0">
                <a:solidFill>
                  <a:srgbClr val="7030A0"/>
                </a:solidFill>
              </a:rPr>
              <a:t> </a:t>
            </a:r>
            <a:r>
              <a:rPr lang="en-US" sz="2400" i="1" dirty="0" err="1">
                <a:solidFill>
                  <a:srgbClr val="7030A0"/>
                </a:solidFill>
              </a:rPr>
              <a:t>đẹp</a:t>
            </a:r>
            <a:r>
              <a:rPr lang="en-US" sz="2400" i="1" dirty="0">
                <a:solidFill>
                  <a:srgbClr val="7030A0"/>
                </a:solidFill>
              </a:rPr>
              <a:t> </a:t>
            </a:r>
            <a:r>
              <a:rPr lang="en-US" sz="2400" i="1" dirty="0" err="1">
                <a:solidFill>
                  <a:srgbClr val="7030A0"/>
                </a:solidFill>
              </a:rPr>
              <a:t>đó</a:t>
            </a:r>
            <a:r>
              <a:rPr lang="en-US" sz="2400" i="1" dirty="0">
                <a:solidFill>
                  <a:srgbClr val="7030A0"/>
                </a:solidFill>
              </a:rPr>
              <a:t>?</a:t>
            </a:r>
          </a:p>
          <a:p>
            <a:pPr marL="342900" indent="-342900">
              <a:buFontTx/>
              <a:buChar char="-"/>
            </a:pPr>
            <a:endParaRPr lang="en-US" sz="2000" i="1" dirty="0">
              <a:solidFill>
                <a:srgbClr val="7030A0"/>
              </a:solidFill>
            </a:endParaRPr>
          </a:p>
        </p:txBody>
      </p:sp>
    </p:spTree>
    <p:custDataLst>
      <p:tags r:id="rId1"/>
    </p:custDataLst>
    <p:extLst>
      <p:ext uri="{BB962C8B-B14F-4D97-AF65-F5344CB8AC3E}">
        <p14:creationId xmlns:p14="http://schemas.microsoft.com/office/powerpoint/2010/main" val="1148114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56987" y="150829"/>
            <a:ext cx="11439525" cy="65893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2822719" y="449399"/>
            <a:ext cx="8512563" cy="188055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rgbClr val="ED7D31"/>
                  </a:solidFill>
                  <a:prstDash val="solid"/>
                </a:ln>
                <a:solidFill>
                  <a:srgbClr val="FFFFFF"/>
                </a:solidFill>
                <a:effectLst>
                  <a:outerShdw dist="38100" dir="2700000" algn="tl" rotWithShape="0">
                    <a:srgbClr val="ED7D31"/>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29"/>
              <a:ext cx="6979920" cy="1699833"/>
            </a:xfrm>
            <a:prstGeom prst="rect">
              <a:avLst/>
            </a:prstGeom>
          </p:spPr>
          <p:txBody>
            <a:bodyPr wrap="square">
              <a:spAutoFit/>
            </a:bodyPr>
            <a:lstStyle/>
            <a:p>
              <a:pPr marL="571500" indent="-571500">
                <a:buFont typeface="Wingdings" panose="05000000000000000000" pitchFamily="2" charset="2"/>
                <a:buChar char="v"/>
              </a:pP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Mỗi</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bạn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nêu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vật</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mình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muốn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giới</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thiệu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bạn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nhóm</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bổ</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sung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điều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mình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biết</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về</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cảnh</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vật</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được</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bạn</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giới</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28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thiệu</a:t>
              </a:r>
              <a:r>
                <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20232577-EEB3-40D6-A7F6-BC4C5F8135BE}"/>
              </a:ext>
            </a:extLst>
          </p:cNvPr>
          <p:cNvGrpSpPr/>
          <p:nvPr/>
        </p:nvGrpSpPr>
        <p:grpSpPr>
          <a:xfrm>
            <a:off x="641109" y="195772"/>
            <a:ext cx="1906300" cy="2529141"/>
            <a:chOff x="652577" y="624870"/>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2577" y="624870"/>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843387" y="795903"/>
              <a:ext cx="3791986" cy="715977"/>
            </a:xfrm>
            <a:prstGeom prst="rect">
              <a:avLst/>
            </a:prstGeom>
            <a:grpFill/>
          </p:spPr>
          <p:txBody>
            <a:bodyPr wrap="square" rtlCol="0">
              <a:spAutoFit/>
            </a:bodyPr>
            <a:lstStyle/>
            <a:p>
              <a:r>
                <a:rPr lang="en-US" sz="3300" b="1" dirty="0">
                  <a:solidFill>
                    <a:srgbClr val="FF0000"/>
                  </a:solidFill>
                  <a:latin typeface="Cambria" panose="02040503050406030204" pitchFamily="18" charset="0"/>
                  <a:ea typeface="Cambria" panose="02040503050406030204" pitchFamily="18" charset="0"/>
                </a:rPr>
                <a:t>Chia </a:t>
              </a:r>
              <a:r>
                <a:rPr lang="en-US" sz="3300" b="1" dirty="0" err="1">
                  <a:solidFill>
                    <a:srgbClr val="FF0000"/>
                  </a:solidFill>
                  <a:latin typeface="Cambria" panose="02040503050406030204" pitchFamily="18" charset="0"/>
                  <a:ea typeface="Cambria" panose="02040503050406030204" pitchFamily="18" charset="0"/>
                </a:rPr>
                <a:t>sẻ</a:t>
              </a:r>
              <a:r>
                <a:rPr lang="en-US" sz="3300" b="1" dirty="0">
                  <a:solidFill>
                    <a:srgbClr val="FF0000"/>
                  </a:solidFill>
                  <a:latin typeface="Cambria" panose="02040503050406030204" pitchFamily="18" charset="0"/>
                  <a:ea typeface="Cambria" panose="02040503050406030204" pitchFamily="18" charset="0"/>
                </a:rPr>
                <a:t> </a:t>
              </a:r>
              <a:r>
                <a:rPr lang="en-US" sz="3300" b="1" dirty="0" err="1">
                  <a:solidFill>
                    <a:srgbClr val="FF0000"/>
                  </a:solidFill>
                  <a:latin typeface="Cambria" panose="02040503050406030204" pitchFamily="18" charset="0"/>
                  <a:ea typeface="Cambria" panose="02040503050406030204" pitchFamily="18" charset="0"/>
                </a:rPr>
                <a:t>trước</a:t>
              </a:r>
              <a:r>
                <a:rPr lang="en-US" sz="3300" b="1" dirty="0">
                  <a:solidFill>
                    <a:srgbClr val="FF0000"/>
                  </a:solidFill>
                  <a:latin typeface="Cambria" panose="02040503050406030204" pitchFamily="18" charset="0"/>
                  <a:ea typeface="Cambria" panose="02040503050406030204" pitchFamily="18" charset="0"/>
                </a:rPr>
                <a:t> </a:t>
              </a:r>
              <a:r>
                <a:rPr lang="en-US" sz="3300" b="1" dirty="0" err="1">
                  <a:solidFill>
                    <a:srgbClr val="FF0000"/>
                  </a:solidFill>
                  <a:latin typeface="Cambria" panose="02040503050406030204" pitchFamily="18" charset="0"/>
                  <a:ea typeface="Cambria" panose="02040503050406030204" pitchFamily="18" charset="0"/>
                </a:rPr>
                <a:t>lớp</a:t>
              </a:r>
              <a:endParaRPr lang="vi-VN" sz="3300" b="1" dirty="0">
                <a:solidFill>
                  <a:srgbClr val="FF0000"/>
                </a:solidFill>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4B969DA8-FE9E-4BF0-9505-BB915B3C293F}"/>
              </a:ext>
            </a:extLst>
          </p:cNvPr>
          <p:cNvPicPr>
            <a:picLocks noChangeAspect="1"/>
          </p:cNvPicPr>
          <p:nvPr/>
        </p:nvPicPr>
        <p:blipFill>
          <a:blip r:embed="rId9"/>
          <a:stretch>
            <a:fillRect/>
          </a:stretch>
        </p:blipFill>
        <p:spPr>
          <a:xfrm>
            <a:off x="775023" y="2612794"/>
            <a:ext cx="5006117" cy="2447925"/>
          </a:xfrm>
          <a:prstGeom prst="rect">
            <a:avLst/>
          </a:prstGeom>
        </p:spPr>
      </p:pic>
      <p:pic>
        <p:nvPicPr>
          <p:cNvPr id="19" name="Picture 18">
            <a:extLst>
              <a:ext uri="{FF2B5EF4-FFF2-40B4-BE49-F238E27FC236}">
                <a16:creationId xmlns:a16="http://schemas.microsoft.com/office/drawing/2014/main" id="{1776EB84-499E-4B7B-9906-A50F98EB9F6E}"/>
              </a:ext>
            </a:extLst>
          </p:cNvPr>
          <p:cNvPicPr>
            <a:picLocks noChangeAspect="1"/>
          </p:cNvPicPr>
          <p:nvPr/>
        </p:nvPicPr>
        <p:blipFill>
          <a:blip r:embed="rId10"/>
          <a:stretch>
            <a:fillRect/>
          </a:stretch>
        </p:blipFill>
        <p:spPr>
          <a:xfrm>
            <a:off x="6318003" y="2607833"/>
            <a:ext cx="4831385" cy="2213015"/>
          </a:xfrm>
          <a:prstGeom prst="rect">
            <a:avLst/>
          </a:prstGeom>
        </p:spPr>
      </p:pic>
      <p:sp>
        <p:nvSpPr>
          <p:cNvPr id="33" name="TextBox 32"/>
          <p:cNvSpPr txBox="1"/>
          <p:nvPr/>
        </p:nvSpPr>
        <p:spPr>
          <a:xfrm>
            <a:off x="3046682" y="5037825"/>
            <a:ext cx="8983744" cy="1877437"/>
          </a:xfrm>
          <a:prstGeom prst="rect">
            <a:avLst/>
          </a:prstGeom>
          <a:noFill/>
        </p:spPr>
        <p:txBody>
          <a:bodyPr wrap="square" rtlCol="0">
            <a:spAutoFit/>
          </a:bodyPr>
          <a:lstStyle/>
          <a:p>
            <a:r>
              <a:rPr lang="en-US" sz="2400" i="1" dirty="0" err="1">
                <a:solidFill>
                  <a:srgbClr val="FF0000"/>
                </a:solidFill>
              </a:rPr>
              <a:t>Gợi</a:t>
            </a:r>
            <a:r>
              <a:rPr lang="en-US" sz="2400" i="1" dirty="0">
                <a:solidFill>
                  <a:srgbClr val="FF0000"/>
                </a:solidFill>
              </a:rPr>
              <a:t> ý: </a:t>
            </a:r>
          </a:p>
          <a:p>
            <a:pPr marL="342900" indent="-342900">
              <a:buFontTx/>
              <a:buChar char="-"/>
            </a:pPr>
            <a:r>
              <a:rPr lang="en-US" sz="2400" i="1" dirty="0" err="1">
                <a:solidFill>
                  <a:srgbClr val="7030A0"/>
                </a:solidFill>
              </a:rPr>
              <a:t>Cảnh</a:t>
            </a:r>
            <a:r>
              <a:rPr lang="en-US" sz="2400" i="1" dirty="0">
                <a:solidFill>
                  <a:srgbClr val="7030A0"/>
                </a:solidFill>
              </a:rPr>
              <a:t> </a:t>
            </a:r>
            <a:r>
              <a:rPr lang="en-US" sz="2400" i="1" dirty="0" err="1">
                <a:solidFill>
                  <a:srgbClr val="7030A0"/>
                </a:solidFill>
              </a:rPr>
              <a:t>đẹp</a:t>
            </a:r>
            <a:r>
              <a:rPr lang="en-US" sz="2400" i="1" dirty="0">
                <a:solidFill>
                  <a:srgbClr val="7030A0"/>
                </a:solidFill>
              </a:rPr>
              <a:t> </a:t>
            </a:r>
            <a:r>
              <a:rPr lang="en-US" sz="2400" i="1" dirty="0" err="1">
                <a:solidFill>
                  <a:srgbClr val="7030A0"/>
                </a:solidFill>
              </a:rPr>
              <a:t>đất</a:t>
            </a:r>
            <a:r>
              <a:rPr lang="en-US" sz="2400" i="1" dirty="0">
                <a:solidFill>
                  <a:srgbClr val="7030A0"/>
                </a:solidFill>
              </a:rPr>
              <a:t> </a:t>
            </a:r>
            <a:r>
              <a:rPr lang="en-US" sz="2400" i="1" dirty="0" err="1">
                <a:solidFill>
                  <a:srgbClr val="7030A0"/>
                </a:solidFill>
              </a:rPr>
              <a:t>nước</a:t>
            </a:r>
            <a:r>
              <a:rPr lang="en-US" sz="2400" i="1" dirty="0">
                <a:solidFill>
                  <a:srgbClr val="7030A0"/>
                </a:solidFill>
              </a:rPr>
              <a:t> </a:t>
            </a:r>
            <a:r>
              <a:rPr lang="en-US" sz="2400" i="1" dirty="0" err="1">
                <a:solidFill>
                  <a:srgbClr val="7030A0"/>
                </a:solidFill>
              </a:rPr>
              <a:t>mà</a:t>
            </a:r>
            <a:r>
              <a:rPr lang="en-US" sz="2400" i="1" dirty="0">
                <a:solidFill>
                  <a:srgbClr val="7030A0"/>
                </a:solidFill>
              </a:rPr>
              <a:t> </a:t>
            </a:r>
            <a:r>
              <a:rPr lang="en-US" sz="2400" i="1" dirty="0" err="1">
                <a:solidFill>
                  <a:srgbClr val="7030A0"/>
                </a:solidFill>
              </a:rPr>
              <a:t>em</a:t>
            </a:r>
            <a:r>
              <a:rPr lang="en-US" sz="2400" i="1" dirty="0">
                <a:solidFill>
                  <a:srgbClr val="7030A0"/>
                </a:solidFill>
              </a:rPr>
              <a:t> </a:t>
            </a:r>
            <a:r>
              <a:rPr lang="en-US" sz="2400" i="1" dirty="0" err="1">
                <a:solidFill>
                  <a:srgbClr val="7030A0"/>
                </a:solidFill>
              </a:rPr>
              <a:t>biết</a:t>
            </a:r>
            <a:r>
              <a:rPr lang="en-US" sz="2400" i="1" dirty="0">
                <a:solidFill>
                  <a:srgbClr val="7030A0"/>
                </a:solidFill>
              </a:rPr>
              <a:t> </a:t>
            </a:r>
            <a:r>
              <a:rPr lang="en-US" sz="2400" i="1" dirty="0" err="1">
                <a:solidFill>
                  <a:srgbClr val="7030A0"/>
                </a:solidFill>
              </a:rPr>
              <a:t>đến</a:t>
            </a:r>
            <a:r>
              <a:rPr lang="en-US" sz="2400" i="1" dirty="0">
                <a:solidFill>
                  <a:srgbClr val="7030A0"/>
                </a:solidFill>
              </a:rPr>
              <a:t> </a:t>
            </a:r>
            <a:r>
              <a:rPr lang="en-US" sz="2400" i="1" dirty="0" err="1">
                <a:solidFill>
                  <a:srgbClr val="7030A0"/>
                </a:solidFill>
              </a:rPr>
              <a:t>là</a:t>
            </a:r>
            <a:r>
              <a:rPr lang="en-US" sz="2400" i="1" dirty="0">
                <a:solidFill>
                  <a:srgbClr val="7030A0"/>
                </a:solidFill>
              </a:rPr>
              <a:t> </a:t>
            </a:r>
            <a:r>
              <a:rPr lang="en-US" sz="2400" i="1" dirty="0" err="1">
                <a:solidFill>
                  <a:srgbClr val="7030A0"/>
                </a:solidFill>
              </a:rPr>
              <a:t>gì</a:t>
            </a:r>
            <a:r>
              <a:rPr lang="en-US" sz="2400" i="1" dirty="0">
                <a:solidFill>
                  <a:srgbClr val="7030A0"/>
                </a:solidFill>
              </a:rPr>
              <a:t>? Ở </a:t>
            </a:r>
            <a:r>
              <a:rPr lang="en-US" sz="2400" i="1" dirty="0" err="1">
                <a:solidFill>
                  <a:srgbClr val="7030A0"/>
                </a:solidFill>
              </a:rPr>
              <a:t>đâu</a:t>
            </a:r>
            <a:r>
              <a:rPr lang="en-US" sz="2400" i="1" dirty="0">
                <a:solidFill>
                  <a:srgbClr val="7030A0"/>
                </a:solidFill>
              </a:rPr>
              <a:t>?</a:t>
            </a:r>
          </a:p>
          <a:p>
            <a:pPr marL="342900" indent="-342900">
              <a:buFontTx/>
              <a:buChar char="-"/>
            </a:pPr>
            <a:r>
              <a:rPr lang="en-US" sz="2400" i="1" dirty="0" err="1">
                <a:solidFill>
                  <a:srgbClr val="7030A0"/>
                </a:solidFill>
              </a:rPr>
              <a:t>Cảnh</a:t>
            </a:r>
            <a:r>
              <a:rPr lang="en-US" sz="2400" i="1" dirty="0">
                <a:solidFill>
                  <a:srgbClr val="7030A0"/>
                </a:solidFill>
              </a:rPr>
              <a:t> </a:t>
            </a:r>
            <a:r>
              <a:rPr lang="en-US" sz="2400" i="1" dirty="0" err="1">
                <a:solidFill>
                  <a:srgbClr val="7030A0"/>
                </a:solidFill>
              </a:rPr>
              <a:t>đẹp</a:t>
            </a:r>
            <a:r>
              <a:rPr lang="en-US" sz="2400" i="1" dirty="0">
                <a:solidFill>
                  <a:srgbClr val="7030A0"/>
                </a:solidFill>
              </a:rPr>
              <a:t> </a:t>
            </a:r>
            <a:r>
              <a:rPr lang="en-US" sz="2400" i="1" dirty="0" err="1">
                <a:solidFill>
                  <a:srgbClr val="7030A0"/>
                </a:solidFill>
              </a:rPr>
              <a:t>đó</a:t>
            </a:r>
            <a:r>
              <a:rPr lang="en-US" sz="2400" i="1" dirty="0">
                <a:solidFill>
                  <a:srgbClr val="7030A0"/>
                </a:solidFill>
              </a:rPr>
              <a:t> </a:t>
            </a:r>
            <a:r>
              <a:rPr lang="en-US" sz="2400" i="1" dirty="0" err="1">
                <a:solidFill>
                  <a:srgbClr val="7030A0"/>
                </a:solidFill>
              </a:rPr>
              <a:t>có</a:t>
            </a:r>
            <a:r>
              <a:rPr lang="en-US" sz="2400" i="1" dirty="0">
                <a:solidFill>
                  <a:srgbClr val="7030A0"/>
                </a:solidFill>
              </a:rPr>
              <a:t> </a:t>
            </a:r>
            <a:r>
              <a:rPr lang="en-US" sz="2400" i="1" dirty="0" err="1">
                <a:solidFill>
                  <a:srgbClr val="7030A0"/>
                </a:solidFill>
              </a:rPr>
              <a:t>gì</a:t>
            </a:r>
            <a:r>
              <a:rPr lang="en-US" sz="2400" i="1" dirty="0">
                <a:solidFill>
                  <a:srgbClr val="7030A0"/>
                </a:solidFill>
              </a:rPr>
              <a:t> </a:t>
            </a:r>
            <a:r>
              <a:rPr lang="en-US" sz="2400" i="1" dirty="0" err="1">
                <a:solidFill>
                  <a:srgbClr val="7030A0"/>
                </a:solidFill>
              </a:rPr>
              <a:t>nổi</a:t>
            </a:r>
            <a:r>
              <a:rPr lang="en-US" sz="2400" i="1" dirty="0">
                <a:solidFill>
                  <a:srgbClr val="7030A0"/>
                </a:solidFill>
              </a:rPr>
              <a:t> </a:t>
            </a:r>
            <a:r>
              <a:rPr lang="en-US" sz="2400" i="1" dirty="0" err="1">
                <a:solidFill>
                  <a:srgbClr val="7030A0"/>
                </a:solidFill>
              </a:rPr>
              <a:t>bật</a:t>
            </a:r>
            <a:r>
              <a:rPr lang="en-US" sz="2400" i="1" dirty="0">
                <a:solidFill>
                  <a:srgbClr val="7030A0"/>
                </a:solidFill>
              </a:rPr>
              <a:t>?</a:t>
            </a:r>
          </a:p>
          <a:p>
            <a:pPr marL="342900" indent="-342900">
              <a:buFontTx/>
              <a:buChar char="-"/>
            </a:pPr>
            <a:r>
              <a:rPr lang="en-US" sz="2400" i="1" dirty="0" err="1">
                <a:solidFill>
                  <a:srgbClr val="7030A0"/>
                </a:solidFill>
              </a:rPr>
              <a:t>Cảm</a:t>
            </a:r>
            <a:r>
              <a:rPr lang="en-US" sz="2400" i="1" dirty="0">
                <a:solidFill>
                  <a:srgbClr val="7030A0"/>
                </a:solidFill>
              </a:rPr>
              <a:t> </a:t>
            </a:r>
            <a:r>
              <a:rPr lang="en-US" sz="2400" i="1" dirty="0" err="1">
                <a:solidFill>
                  <a:srgbClr val="7030A0"/>
                </a:solidFill>
              </a:rPr>
              <a:t>nghĩ</a:t>
            </a:r>
            <a:r>
              <a:rPr lang="en-US" sz="2400" i="1" dirty="0">
                <a:solidFill>
                  <a:srgbClr val="7030A0"/>
                </a:solidFill>
              </a:rPr>
              <a:t> </a:t>
            </a:r>
            <a:r>
              <a:rPr lang="en-US" sz="2400" i="1" dirty="0" err="1">
                <a:solidFill>
                  <a:srgbClr val="7030A0"/>
                </a:solidFill>
              </a:rPr>
              <a:t>của</a:t>
            </a:r>
            <a:r>
              <a:rPr lang="en-US" sz="2400" i="1" dirty="0">
                <a:solidFill>
                  <a:srgbClr val="7030A0"/>
                </a:solidFill>
              </a:rPr>
              <a:t> </a:t>
            </a:r>
            <a:r>
              <a:rPr lang="en-US" sz="2400" i="1" dirty="0" err="1">
                <a:solidFill>
                  <a:srgbClr val="7030A0"/>
                </a:solidFill>
              </a:rPr>
              <a:t>em</a:t>
            </a:r>
            <a:r>
              <a:rPr lang="en-US" sz="2400" i="1" dirty="0">
                <a:solidFill>
                  <a:srgbClr val="7030A0"/>
                </a:solidFill>
              </a:rPr>
              <a:t> </a:t>
            </a:r>
            <a:r>
              <a:rPr lang="en-US" sz="2400" i="1" dirty="0" err="1">
                <a:solidFill>
                  <a:srgbClr val="7030A0"/>
                </a:solidFill>
              </a:rPr>
              <a:t>về</a:t>
            </a:r>
            <a:r>
              <a:rPr lang="en-US" sz="2400" i="1" dirty="0">
                <a:solidFill>
                  <a:srgbClr val="7030A0"/>
                </a:solidFill>
              </a:rPr>
              <a:t> </a:t>
            </a:r>
            <a:r>
              <a:rPr lang="en-US" sz="2400" i="1" dirty="0" err="1">
                <a:solidFill>
                  <a:srgbClr val="7030A0"/>
                </a:solidFill>
              </a:rPr>
              <a:t>cảnh</a:t>
            </a:r>
            <a:r>
              <a:rPr lang="en-US" sz="2400" i="1" dirty="0">
                <a:solidFill>
                  <a:srgbClr val="7030A0"/>
                </a:solidFill>
              </a:rPr>
              <a:t> </a:t>
            </a:r>
            <a:r>
              <a:rPr lang="en-US" sz="2400" i="1" dirty="0" err="1">
                <a:solidFill>
                  <a:srgbClr val="7030A0"/>
                </a:solidFill>
              </a:rPr>
              <a:t>đẹp</a:t>
            </a:r>
            <a:r>
              <a:rPr lang="en-US" sz="2400" i="1" dirty="0">
                <a:solidFill>
                  <a:srgbClr val="7030A0"/>
                </a:solidFill>
              </a:rPr>
              <a:t> </a:t>
            </a:r>
            <a:r>
              <a:rPr lang="en-US" sz="2400" i="1" dirty="0" err="1">
                <a:solidFill>
                  <a:srgbClr val="7030A0"/>
                </a:solidFill>
              </a:rPr>
              <a:t>đó</a:t>
            </a:r>
            <a:r>
              <a:rPr lang="en-US" sz="2400" i="1" dirty="0">
                <a:solidFill>
                  <a:srgbClr val="7030A0"/>
                </a:solidFill>
              </a:rPr>
              <a:t>?</a:t>
            </a:r>
          </a:p>
          <a:p>
            <a:pPr marL="342900" indent="-342900">
              <a:buFontTx/>
              <a:buChar char="-"/>
            </a:pPr>
            <a:endParaRPr lang="en-US" sz="2000" i="1" dirty="0">
              <a:solidFill>
                <a:srgbClr val="7030A0"/>
              </a:solidFill>
            </a:endParaRPr>
          </a:p>
        </p:txBody>
      </p:sp>
    </p:spTree>
    <p:custDataLst>
      <p:tags r:id="rId1"/>
    </p:custDataLst>
    <p:extLst>
      <p:ext uri="{BB962C8B-B14F-4D97-AF65-F5344CB8AC3E}">
        <p14:creationId xmlns:p14="http://schemas.microsoft.com/office/powerpoint/2010/main" val="2448985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5346144"/>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a:defRPr/>
            </a:pPr>
            <a:r>
              <a:rPr lang="vi-VN" sz="2800" b="1" kern="0" dirty="0">
                <a:solidFill>
                  <a:srgbClr val="000099"/>
                </a:solidFill>
                <a:latin typeface="Calibri" panose="020F0502020204030204" pitchFamily="34" charset="0"/>
                <a:ea typeface="黑体"/>
                <a:cs typeface="Calibri" panose="020F0502020204030204" pitchFamily="34" charset="0"/>
                <a:sym typeface="Arial"/>
              </a:rPr>
              <a:t>Vịnh Hạ Long là một trong những danh làm 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5" y="3606762"/>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C9E308E0-A4B4-4B23-A6BD-6EB657D01FAE}"/>
              </a:ext>
            </a:extLst>
          </p:cNvPr>
          <p:cNvPicPr>
            <a:picLocks noChangeAspect="1"/>
          </p:cNvPicPr>
          <p:nvPr/>
        </p:nvPicPr>
        <p:blipFill>
          <a:blip r:embed="rId9"/>
          <a:stretch>
            <a:fillRect/>
          </a:stretch>
        </p:blipFill>
        <p:spPr>
          <a:xfrm>
            <a:off x="1655684" y="432020"/>
            <a:ext cx="3279932" cy="774259"/>
          </a:xfrm>
          <a:prstGeom prst="rect">
            <a:avLst/>
          </a:prstGeom>
        </p:spPr>
      </p:pic>
    </p:spTree>
    <p:custDataLst>
      <p:tags r:id="rId1"/>
    </p:custDataLst>
    <p:extLst>
      <p:ext uri="{BB962C8B-B14F-4D97-AF65-F5344CB8AC3E}">
        <p14:creationId xmlns:p14="http://schemas.microsoft.com/office/powerpoint/2010/main" val="3139322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prstClr val="black"/>
              </a:solidFill>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algn="just">
              <a:defRPr/>
            </a:pPr>
            <a:r>
              <a:rPr lang="vi-VN" sz="3200" kern="0" dirty="0">
                <a:solidFill>
                  <a:prstClr val="black"/>
                </a:solidFill>
                <a:latin typeface="Calibri" panose="020F0502020204030204" pitchFamily="34" charset="0"/>
                <a:ea typeface="黑体"/>
                <a:cs typeface="Calibri" panose="020F0502020204030204" pitchFamily="34" charset="0"/>
                <a:sym typeface="Arial"/>
              </a:rPr>
              <a:t>Em rất yêu và tự hào về vẻ đẹp của quê hương, đất nước ta. Bởi mỗi cảnh đẹp của đất nước ta đều vô cùng ý nghĩa. Những địa danh lịch sử nổi tiếng gắn liền với những nét đặc sắc về hình thể, cảnh trí, văn hóa và bức tranh phong cảnh. Những cánh đồng bát ngát, trù phú hứa hẹn một mùa bội thu. Hay phong cảnh xứ Huế, đường vào quê Bác nên thơ, hữu tình. Mõi cảnh đẹp đều chiếm một vị trí trong trái tim em với đầy tình yêu và lòng tự hào. </a:t>
            </a:r>
          </a:p>
        </p:txBody>
      </p:sp>
      <p:pic>
        <p:nvPicPr>
          <p:cNvPr id="10" name="Picture 9">
            <a:extLst>
              <a:ext uri="{FF2B5EF4-FFF2-40B4-BE49-F238E27FC236}">
                <a16:creationId xmlns:a16="http://schemas.microsoft.com/office/drawing/2014/main" id="{A9ADACEB-C348-4FDD-864F-4011B982F57F}"/>
              </a:ext>
            </a:extLst>
          </p:cNvPr>
          <p:cNvPicPr>
            <a:picLocks noChangeAspect="1"/>
          </p:cNvPicPr>
          <p:nvPr/>
        </p:nvPicPr>
        <p:blipFill>
          <a:blip r:embed="rId7"/>
          <a:stretch>
            <a:fillRect/>
          </a:stretch>
        </p:blipFill>
        <p:spPr>
          <a:xfrm>
            <a:off x="4551284" y="727295"/>
            <a:ext cx="3279932" cy="774259"/>
          </a:xfrm>
          <a:prstGeom prst="rect">
            <a:avLst/>
          </a:prstGeom>
        </p:spPr>
      </p:pic>
    </p:spTree>
    <p:custDataLst>
      <p:tags r:id="rId1"/>
    </p:custDataLst>
    <p:extLst>
      <p:ext uri="{BB962C8B-B14F-4D97-AF65-F5344CB8AC3E}">
        <p14:creationId xmlns:p14="http://schemas.microsoft.com/office/powerpoint/2010/main" val="3684241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4">
            <a:extLst>
              <a:ext uri="{FF2B5EF4-FFF2-40B4-BE49-F238E27FC236}">
                <a16:creationId xmlns:a16="http://schemas.microsoft.com/office/drawing/2014/main" id="{4020346A-C87B-47D1-A8FD-89EF63EAACA7}"/>
              </a:ext>
            </a:extLst>
          </p:cNvPr>
          <p:cNvSpPr/>
          <p:nvPr userDrawn="1"/>
        </p:nvSpPr>
        <p:spPr>
          <a:xfrm>
            <a:off x="0" y="0"/>
            <a:ext cx="12192000" cy="685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rotWithShape="1">
          <a:blip r:embed="rId2"/>
          <a:srcRect l="4993" t="41649" r="11656" b="22749"/>
          <a:stretch/>
        </p:blipFill>
        <p:spPr>
          <a:xfrm>
            <a:off x="886117" y="1053204"/>
            <a:ext cx="4729710" cy="2771480"/>
          </a:xfrm>
          <a:prstGeom prst="rect">
            <a:avLst/>
          </a:prstGeom>
        </p:spPr>
        <p:style>
          <a:lnRef idx="2">
            <a:schemeClr val="accent2"/>
          </a:lnRef>
          <a:fillRef idx="1">
            <a:schemeClr val="lt1"/>
          </a:fillRef>
          <a:effectRef idx="0">
            <a:schemeClr val="accent2"/>
          </a:effectRef>
          <a:fontRef idx="minor">
            <a:schemeClr val="dk1"/>
          </a:fontRef>
        </p:style>
      </p:pic>
      <p:pic>
        <p:nvPicPr>
          <p:cNvPr id="9" name="Picture 8"/>
          <p:cNvPicPr>
            <a:picLocks noChangeAspect="1"/>
          </p:cNvPicPr>
          <p:nvPr/>
        </p:nvPicPr>
        <p:blipFill rotWithShape="1">
          <a:blip r:embed="rId3"/>
          <a:srcRect l="1131" t="62818" r="35492" b="3643"/>
          <a:stretch/>
        </p:blipFill>
        <p:spPr>
          <a:xfrm>
            <a:off x="7362334" y="1052268"/>
            <a:ext cx="4023703" cy="2765588"/>
          </a:xfrm>
          <a:prstGeom prst="rect">
            <a:avLst/>
          </a:prstGeom>
        </p:spPr>
        <p:style>
          <a:lnRef idx="2">
            <a:schemeClr val="accent2"/>
          </a:lnRef>
          <a:fillRef idx="1">
            <a:schemeClr val="lt1"/>
          </a:fillRef>
          <a:effectRef idx="0">
            <a:schemeClr val="accent2"/>
          </a:effectRef>
          <a:fontRef idx="minor">
            <a:schemeClr val="dk1"/>
          </a:fontRef>
        </p:style>
      </p:pic>
      <p:pic>
        <p:nvPicPr>
          <p:cNvPr id="10" name="Picture 9"/>
          <p:cNvPicPr>
            <a:picLocks noChangeAspect="1"/>
          </p:cNvPicPr>
          <p:nvPr/>
        </p:nvPicPr>
        <p:blipFill rotWithShape="1">
          <a:blip r:embed="rId4"/>
          <a:srcRect l="12178" t="8797" r="27263" b="41306"/>
          <a:stretch/>
        </p:blipFill>
        <p:spPr>
          <a:xfrm>
            <a:off x="3742441" y="3824684"/>
            <a:ext cx="3893270" cy="3026247"/>
          </a:xfrm>
          <a:prstGeom prst="rect">
            <a:avLst/>
          </a:prstGeom>
        </p:spPr>
        <p:style>
          <a:lnRef idx="2">
            <a:schemeClr val="accent2"/>
          </a:lnRef>
          <a:fillRef idx="1">
            <a:schemeClr val="lt1"/>
          </a:fillRef>
          <a:effectRef idx="0">
            <a:schemeClr val="accent2"/>
          </a:effectRef>
          <a:fontRef idx="minor">
            <a:schemeClr val="dk1"/>
          </a:fontRef>
        </p:style>
      </p:pic>
      <p:sp>
        <p:nvSpPr>
          <p:cNvPr id="11" name="TextBox 10">
            <a:extLst>
              <a:ext uri="{FF2B5EF4-FFF2-40B4-BE49-F238E27FC236}">
                <a16:creationId xmlns:a16="http://schemas.microsoft.com/office/drawing/2014/main" id="{FE2D82A4-0868-422A-9616-21495BB70E04}"/>
              </a:ext>
            </a:extLst>
          </p:cNvPr>
          <p:cNvSpPr txBox="1"/>
          <p:nvPr/>
        </p:nvSpPr>
        <p:spPr>
          <a:xfrm>
            <a:off x="3184870" y="102809"/>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787544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537498" y="2224372"/>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思源宋体 CN Light" panose="02020300000000000000" pitchFamily="18" charset="-122"/>
              <a:cs typeface="Arial" panose="020B0604020202020204" pitchFamily="34" charset="0"/>
            </a:endParaRPr>
          </a:p>
        </p:txBody>
      </p:sp>
      <p:sp>
        <p:nvSpPr>
          <p:cNvPr id="20" name="矩形: 圆角 19"/>
          <p:cNvSpPr/>
          <p:nvPr/>
        </p:nvSpPr>
        <p:spPr>
          <a:xfrm>
            <a:off x="3506404" y="2224372"/>
            <a:ext cx="2254711" cy="35858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思源宋体 CN Light" panose="02020300000000000000" pitchFamily="18" charset="-122"/>
              <a:cs typeface="Arial" panose="020B0604020202020204" pitchFamily="34" charset="0"/>
            </a:endParaRPr>
          </a:p>
        </p:txBody>
      </p:sp>
      <p:sp>
        <p:nvSpPr>
          <p:cNvPr id="21" name="矩形: 圆角 20"/>
          <p:cNvSpPr/>
          <p:nvPr/>
        </p:nvSpPr>
        <p:spPr>
          <a:xfrm>
            <a:off x="6475310" y="2224372"/>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思源宋体 CN Light" panose="02020300000000000000" pitchFamily="18" charset="-122"/>
              <a:cs typeface="Arial" panose="020B0604020202020204" pitchFamily="34" charset="0"/>
            </a:endParaRPr>
          </a:p>
        </p:txBody>
      </p:sp>
      <p:sp>
        <p:nvSpPr>
          <p:cNvPr id="22" name="矩形: 圆角 21"/>
          <p:cNvSpPr/>
          <p:nvPr/>
        </p:nvSpPr>
        <p:spPr>
          <a:xfrm>
            <a:off x="9444217" y="2224371"/>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思源宋体 CN Light" panose="02020300000000000000" pitchFamily="18" charset="-122"/>
              <a:cs typeface="Arial" panose="020B0604020202020204" pitchFamily="34" charset="0"/>
            </a:endParaRPr>
          </a:p>
        </p:txBody>
      </p:sp>
      <p:sp>
        <p:nvSpPr>
          <p:cNvPr id="7" name="文本框 6"/>
          <p:cNvSpPr txBox="1"/>
          <p:nvPr/>
        </p:nvSpPr>
        <p:spPr>
          <a:xfrm>
            <a:off x="598448" y="2420301"/>
            <a:ext cx="2182852" cy="2554545"/>
          </a:xfrm>
          <a:prstGeom prst="rect">
            <a:avLst/>
          </a:prstGeom>
          <a:noFill/>
        </p:spPr>
        <p:txBody>
          <a:bodyPr wrap="square" rtlCol="0">
            <a:spAutoFit/>
          </a:bodyPr>
          <a:lstStyle/>
          <a:p>
            <a:pPr lvl="0" algn="ctr">
              <a:defRPr/>
            </a:pPr>
            <a:r>
              <a:rPr lang="en-US" altLang="zh-CN" sz="3200" b="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Đ</a:t>
            </a:r>
            <a:r>
              <a:rPr lang="vi-VN" altLang="zh-CN" sz="3200" b="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ọc đúng và rõ ràng bài thơ </a:t>
            </a:r>
            <a:r>
              <a:rPr lang="vi-VN" altLang="zh-CN" sz="3200" b="1" i="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Đất nước là gì? </a:t>
            </a:r>
            <a:endParaRPr kumimoji="0" lang="zh-CN" altLang="en-US" sz="3200" b="1" i="1"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文本框 7"/>
          <p:cNvSpPr txBox="1"/>
          <p:nvPr/>
        </p:nvSpPr>
        <p:spPr>
          <a:xfrm>
            <a:off x="3488981" y="2342288"/>
            <a:ext cx="2241999" cy="3046988"/>
          </a:xfrm>
          <a:prstGeom prst="rect">
            <a:avLst/>
          </a:prstGeom>
          <a:noFill/>
        </p:spPr>
        <p:txBody>
          <a:bodyPr wrap="square" rtlCol="0">
            <a:spAutoFit/>
          </a:bodyPr>
          <a:lstStyle/>
          <a:p>
            <a:pPr lvl="0" algn="ctr">
              <a:defRPr/>
            </a:pPr>
            <a:r>
              <a:rPr lang="vi-VN" altLang="zh-CN" sz="3200" b="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Biết nghỉ hơi ở chỗ ngắt nhịp thơ và giữa các dòng thơ</a:t>
            </a:r>
            <a:endParaRPr kumimoji="0" lang="zh-CN" altLang="en-US" sz="32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9" name="文本框 8"/>
          <p:cNvSpPr txBox="1"/>
          <p:nvPr/>
        </p:nvSpPr>
        <p:spPr>
          <a:xfrm>
            <a:off x="6457887" y="2420301"/>
            <a:ext cx="2236828" cy="3046988"/>
          </a:xfrm>
          <a:prstGeom prst="rect">
            <a:avLst/>
          </a:prstGeom>
          <a:noFill/>
        </p:spPr>
        <p:txBody>
          <a:bodyPr wrap="square" rtlCol="0">
            <a:spAutoFit/>
          </a:bodyPr>
          <a:lstStyle/>
          <a:p>
            <a:pPr lvl="0" algn="ctr">
              <a:defRPr/>
            </a:pPr>
            <a:r>
              <a:rPr lang="vi-VN" altLang="zh-CN" sz="3200" b="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Bước đầu thể hiện cảm xúc của bạn nhỏ </a:t>
            </a:r>
            <a:r>
              <a:rPr lang="en-US" altLang="zh-CN" sz="3200" b="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qua </a:t>
            </a:r>
            <a:r>
              <a:rPr lang="en-US" altLang="zh-CN" sz="3200" b="1" dirty="0" err="1">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giọng</a:t>
            </a:r>
            <a:r>
              <a:rPr lang="en-US" altLang="zh-CN" sz="3200" b="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 </a:t>
            </a:r>
            <a:r>
              <a:rPr lang="en-US" altLang="zh-CN" sz="3200" b="1" dirty="0" err="1">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đọc</a:t>
            </a:r>
            <a:endParaRPr kumimoji="0" lang="zh-CN" altLang="en-US" sz="32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文本框 9"/>
          <p:cNvSpPr txBox="1"/>
          <p:nvPr/>
        </p:nvSpPr>
        <p:spPr>
          <a:xfrm>
            <a:off x="9552494" y="2588510"/>
            <a:ext cx="2154278" cy="2554545"/>
          </a:xfrm>
          <a:prstGeom prst="rect">
            <a:avLst/>
          </a:prstGeom>
          <a:noFill/>
        </p:spPr>
        <p:txBody>
          <a:bodyPr wrap="square" rtlCol="0">
            <a:spAutoFit/>
          </a:bodyPr>
          <a:lstStyle/>
          <a:p>
            <a:pPr lvl="0" algn="ctr">
              <a:defRPr/>
            </a:pPr>
            <a:r>
              <a:rPr lang="vi-VN" altLang="zh-CN" sz="3200" b="1" dirty="0">
                <a:gradFill>
                  <a:gsLst>
                    <a:gs pos="0">
                      <a:srgbClr val="E64C15"/>
                    </a:gs>
                    <a:gs pos="27000">
                      <a:srgbClr val="7E2E30"/>
                    </a:gs>
                    <a:gs pos="98315">
                      <a:srgbClr val="E64C15"/>
                    </a:gs>
                    <a:gs pos="74000">
                      <a:srgbClr val="7E2E30"/>
                    </a:gs>
                    <a:gs pos="54000">
                      <a:srgbClr val="E64C15"/>
                    </a:gs>
                  </a:gsLst>
                  <a:lin ang="2700000" scaled="0"/>
                </a:gradFill>
                <a:latin typeface="Arial" panose="020B0604020202020204" pitchFamily="34" charset="0"/>
                <a:ea typeface="Arial-Rounded" panose="020B0500000000000000" pitchFamily="34" charset="0"/>
                <a:cs typeface="Arial" panose="020B0604020202020204" pitchFamily="34" charset="0"/>
              </a:rPr>
              <a:t>Hiểu điều tác giả muốn nói qua bài thơ.</a:t>
            </a:r>
            <a:endParaRPr kumimoji="0" lang="zh-CN" altLang="en-US" sz="32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Arial" panose="020B0604020202020204" pitchFamily="34" charset="0"/>
                <a:ea typeface="Arial-Rounded" panose="020B0500000000000000" pitchFamily="34" charset="0"/>
                <a:cs typeface="Arial" panose="020B0604020202020204" pitchFamily="34" charset="0"/>
              </a:rPr>
              <a:t>Cho con hỏi nhé</a:t>
            </a:r>
          </a:p>
          <a:p>
            <a:pPr algn="just"/>
            <a:r>
              <a:rPr lang="vi-VN" sz="2200" dirty="0">
                <a:latin typeface="Arial" panose="020B0604020202020204" pitchFamily="34" charset="0"/>
                <a:ea typeface="Arial-Rounded" panose="020B0500000000000000" pitchFamily="34" charset="0"/>
                <a:cs typeface="Arial" panose="020B0604020202020204" pitchFamily="34" charset="0"/>
              </a:rPr>
              <a:t>Đất nước là gì</a:t>
            </a:r>
          </a:p>
          <a:p>
            <a:pPr algn="just"/>
            <a:r>
              <a:rPr lang="vi-VN" sz="2200" dirty="0">
                <a:latin typeface="Arial" panose="020B0604020202020204" pitchFamily="34" charset="0"/>
                <a:ea typeface="Arial-Rounded" panose="020B0500000000000000" pitchFamily="34" charset="0"/>
                <a:cs typeface="Arial" panose="020B0604020202020204" pitchFamily="34" charset="0"/>
              </a:rPr>
              <a:t>Vẽ bằng bút chì</a:t>
            </a:r>
          </a:p>
          <a:p>
            <a:pPr algn="just"/>
            <a:r>
              <a:rPr lang="vi-VN" sz="2200" dirty="0">
                <a:latin typeface="Arial" panose="020B0604020202020204" pitchFamily="34" charset="0"/>
                <a:ea typeface="Arial-Rounded" panose="020B0500000000000000" pitchFamily="34" charset="0"/>
                <a:cs typeface="Arial" panose="020B0604020202020204" pitchFamily="34" charset="0"/>
              </a:rPr>
              <a:t>Có vừa trang giấy?</a:t>
            </a:r>
            <a:endParaRPr lang="en-US" sz="2200" dirty="0">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latin typeface="Arial" panose="020B0604020202020204" pitchFamily="34" charset="0"/>
              <a:ea typeface="Arial-Rounded" panose="020B0500000000000000" pitchFamily="34" charset="0"/>
              <a:cs typeface="Arial" panose="020B0604020202020204" pitchFamily="34" charset="0"/>
            </a:endParaRPr>
          </a:p>
          <a:p>
            <a:pPr algn="just"/>
            <a:r>
              <a:rPr lang="vi-VN" sz="2200" dirty="0">
                <a:latin typeface="Arial" panose="020B0604020202020204" pitchFamily="34" charset="0"/>
                <a:ea typeface="Arial-Rounded" panose="020B0500000000000000" pitchFamily="34" charset="0"/>
                <a:cs typeface="Arial" panose="020B0604020202020204" pitchFamily="34" charset="0"/>
              </a:rPr>
              <a:t>Làm sao để thấy</a:t>
            </a:r>
          </a:p>
          <a:p>
            <a:pPr algn="just"/>
            <a:r>
              <a:rPr lang="vi-VN" sz="2200" dirty="0">
                <a:latin typeface="Arial" panose="020B0604020202020204" pitchFamily="34" charset="0"/>
                <a:ea typeface="Arial-Rounded" panose="020B0500000000000000" pitchFamily="34" charset="0"/>
                <a:cs typeface="Arial" panose="020B0604020202020204" pitchFamily="34" charset="0"/>
              </a:rPr>
              <a:t>Núi cao thế nào</a:t>
            </a:r>
          </a:p>
          <a:p>
            <a:pPr algn="just"/>
            <a:r>
              <a:rPr lang="vi-VN" sz="2200" dirty="0">
                <a:latin typeface="Arial" panose="020B0604020202020204" pitchFamily="34" charset="0"/>
                <a:ea typeface="Arial-Rounded" panose="020B0500000000000000" pitchFamily="34" charset="0"/>
                <a:cs typeface="Arial" panose="020B0604020202020204" pitchFamily="34" charset="0"/>
              </a:rPr>
              <a:t>Biển rộng là bao</a:t>
            </a:r>
          </a:p>
          <a:p>
            <a:pPr algn="just"/>
            <a:r>
              <a:rPr lang="vi-VN" sz="2200" dirty="0">
                <a:latin typeface="Arial" panose="020B0604020202020204" pitchFamily="34" charset="0"/>
                <a:ea typeface="Arial-Rounded" panose="020B0500000000000000" pitchFamily="34" charset="0"/>
                <a:cs typeface="Arial" panose="020B0604020202020204"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Arial" panose="020B0604020202020204" pitchFamily="34" charset="0"/>
                <a:ea typeface="Arial-Rounded" panose="020B0500000000000000" pitchFamily="34" charset="0"/>
                <a:cs typeface="Arial" panose="020B0604020202020204" pitchFamily="34" charset="0"/>
              </a:rPr>
              <a:t>Hay là con nghĩ</a:t>
            </a:r>
          </a:p>
          <a:p>
            <a:pPr algn="just"/>
            <a:r>
              <a:rPr lang="vi-VN" sz="2200" dirty="0">
                <a:latin typeface="Arial" panose="020B0604020202020204" pitchFamily="34" charset="0"/>
                <a:ea typeface="Arial-Rounded" panose="020B0500000000000000" pitchFamily="34" charset="0"/>
                <a:cs typeface="Arial" panose="020B0604020202020204" pitchFamily="34" charset="0"/>
              </a:rPr>
              <a:t>Đất nước trong nhà</a:t>
            </a:r>
          </a:p>
          <a:p>
            <a:pPr algn="just"/>
            <a:r>
              <a:rPr lang="vi-VN" sz="2200" dirty="0">
                <a:latin typeface="Arial" panose="020B0604020202020204" pitchFamily="34" charset="0"/>
                <a:ea typeface="Arial-Rounded" panose="020B0500000000000000" pitchFamily="34" charset="0"/>
                <a:cs typeface="Arial" panose="020B0604020202020204" pitchFamily="34" charset="0"/>
              </a:rPr>
              <a:t>Là mẹ là cha</a:t>
            </a:r>
          </a:p>
          <a:p>
            <a:pPr algn="just"/>
            <a:r>
              <a:rPr lang="vi-VN" sz="2200" dirty="0">
                <a:latin typeface="Arial" panose="020B0604020202020204" pitchFamily="34" charset="0"/>
                <a:ea typeface="Arial-Rounded" panose="020B0500000000000000" pitchFamily="34" charset="0"/>
                <a:cs typeface="Arial" panose="020B0604020202020204" pitchFamily="34" charset="0"/>
              </a:rPr>
              <a:t>Là cờ Tổ quốc?</a:t>
            </a:r>
            <a:endParaRPr lang="en-US" sz="2200" dirty="0">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latin typeface="Arial" panose="020B0604020202020204" pitchFamily="34" charset="0"/>
              <a:ea typeface="Arial-Rounded" panose="020B0500000000000000" pitchFamily="34" charset="0"/>
              <a:cs typeface="Arial" panose="020B0604020202020204" pitchFamily="34" charset="0"/>
            </a:endParaRPr>
          </a:p>
          <a:p>
            <a:pPr algn="l"/>
            <a:r>
              <a:rPr lang="vi-VN" sz="24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Vần thơ con thuộc</a:t>
            </a:r>
          </a:p>
          <a:p>
            <a:pPr algn="l"/>
            <a:r>
              <a:rPr lang="vi-VN" sz="24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Bài văn con làm</a:t>
            </a:r>
          </a:p>
          <a:p>
            <a:pPr algn="l"/>
            <a:r>
              <a:rPr lang="vi-VN" sz="24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Tiếng Việt dịu dàng</a:t>
            </a:r>
          </a:p>
          <a:p>
            <a:pPr algn="l"/>
            <a:r>
              <a:rPr lang="vi-VN" sz="24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451663" cy="3477875"/>
          </a:xfrm>
          <a:prstGeom prst="rect">
            <a:avLst/>
          </a:prstGeom>
          <a:noFill/>
        </p:spPr>
        <p:txBody>
          <a:bodyPr wrap="square" rtlCol="0">
            <a:spAutoFit/>
          </a:bodyPr>
          <a:lstStyle/>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Là đường con bước</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Là sông con bơi</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Là cánh chim trời</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Là vầng mây trắng?</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 </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Mặt trời khoe nắng</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Cho ngày đẹp hơn</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Mọi điều giản đơn</a:t>
            </a:r>
          </a:p>
          <a:p>
            <a:pPr algn="l"/>
            <a:r>
              <a:rPr lang="vi-VN" sz="2200" b="0" i="0"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Cộng thành đất nước.  </a:t>
            </a:r>
          </a:p>
          <a:p>
            <a:pPr algn="r"/>
            <a:r>
              <a:rPr lang="vi-VN" sz="2000" b="0" i="1" dirty="0">
                <a:solidFill>
                  <a:srgbClr val="000000"/>
                </a:solidFill>
                <a:effectLst/>
                <a:latin typeface="Arial" panose="020B0604020202020204" pitchFamily="34" charset="0"/>
                <a:ea typeface="Arial-Rounded" panose="020B0500000000000000" pitchFamily="34" charset="0"/>
                <a:cs typeface="Arial" panose="020B0604020202020204" pitchFamily="34" charset="0"/>
              </a:rPr>
              <a:t>(Huỳnh Mai Liên)</a:t>
            </a:r>
          </a:p>
        </p:txBody>
      </p:sp>
      <p:pic>
        <p:nvPicPr>
          <p:cNvPr id="18" name="Picture 17">
            <a:extLst>
              <a:ext uri="{FF2B5EF4-FFF2-40B4-BE49-F238E27FC236}">
                <a16:creationId xmlns:a16="http://schemas.microsoft.com/office/drawing/2014/main" id="{5577CE68-008C-6805-B2C6-7856147E6E3A}"/>
              </a:ext>
            </a:extLst>
          </p:cNvPr>
          <p:cNvPicPr>
            <a:picLocks noChangeAspect="1"/>
          </p:cNvPicPr>
          <p:nvPr/>
        </p:nvPicPr>
        <p:blipFill>
          <a:blip r:embed="rId8"/>
          <a:stretch>
            <a:fillRect/>
          </a:stretch>
        </p:blipFill>
        <p:spPr>
          <a:xfrm>
            <a:off x="724547" y="316963"/>
            <a:ext cx="2260283" cy="603312"/>
          </a:xfrm>
          <a:prstGeom prst="rect">
            <a:avLst/>
          </a:prstGeom>
        </p:spPr>
      </p:pic>
      <p:pic>
        <p:nvPicPr>
          <p:cNvPr id="19" name="Picture 18"/>
          <p:cNvPicPr>
            <a:picLocks noChangeAspect="1"/>
          </p:cNvPicPr>
          <p:nvPr/>
        </p:nvPicPr>
        <p:blipFill rotWithShape="1">
          <a:blip r:embed="rId9"/>
          <a:srcRect l="1131" t="62818" r="35492" b="3643"/>
          <a:stretch/>
        </p:blipFill>
        <p:spPr>
          <a:xfrm>
            <a:off x="833950" y="4192370"/>
            <a:ext cx="3057524" cy="2101510"/>
          </a:xfrm>
          <a:prstGeom prst="rect">
            <a:avLst/>
          </a:prstGeom>
          <a:ln>
            <a:noFill/>
          </a:ln>
        </p:spPr>
        <p:style>
          <a:lnRef idx="2">
            <a:schemeClr val="dk1"/>
          </a:lnRef>
          <a:fillRef idx="1">
            <a:schemeClr val="lt1"/>
          </a:fillRef>
          <a:effectRef idx="0">
            <a:schemeClr val="dk1"/>
          </a:effectRef>
          <a:fontRef idx="minor">
            <a:schemeClr val="dk1"/>
          </a:fontRef>
        </p:style>
      </p:pic>
      <p:pic>
        <p:nvPicPr>
          <p:cNvPr id="21" name="Picture 20"/>
          <p:cNvPicPr>
            <a:picLocks noChangeAspect="1"/>
          </p:cNvPicPr>
          <p:nvPr/>
        </p:nvPicPr>
        <p:blipFill rotWithShape="1">
          <a:blip r:embed="rId10"/>
          <a:srcRect l="4993" t="41649" r="11656" b="22749"/>
          <a:stretch/>
        </p:blipFill>
        <p:spPr>
          <a:xfrm>
            <a:off x="3861264" y="1245765"/>
            <a:ext cx="3425361" cy="2007167"/>
          </a:xfrm>
          <a:prstGeom prst="rect">
            <a:avLst/>
          </a:prstGeom>
          <a:ln>
            <a:noFill/>
          </a:ln>
        </p:spPr>
        <p:style>
          <a:lnRef idx="2">
            <a:schemeClr val="accent2"/>
          </a:lnRef>
          <a:fillRef idx="1">
            <a:schemeClr val="lt1"/>
          </a:fillRef>
          <a:effectRef idx="0">
            <a:schemeClr val="accent2"/>
          </a:effectRef>
          <a:fontRef idx="minor">
            <a:schemeClr val="dk1"/>
          </a:fontRef>
        </p:style>
      </p:pic>
      <p:pic>
        <p:nvPicPr>
          <p:cNvPr id="26" name="Picture 25"/>
          <p:cNvPicPr>
            <a:picLocks noChangeAspect="1"/>
          </p:cNvPicPr>
          <p:nvPr/>
        </p:nvPicPr>
        <p:blipFill rotWithShape="1">
          <a:blip r:embed="rId11"/>
          <a:srcRect l="12178" t="8797" r="27263" b="41306"/>
          <a:stretch/>
        </p:blipFill>
        <p:spPr>
          <a:xfrm>
            <a:off x="7963922" y="4007620"/>
            <a:ext cx="3130872" cy="2433633"/>
          </a:xfrm>
          <a:prstGeom prst="rect">
            <a:avLst/>
          </a:prstGeom>
          <a:ln>
            <a:no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Cho con hỏi nhé</a:t>
            </a:r>
          </a:p>
          <a:p>
            <a:pPr algn="just"/>
            <a:r>
              <a:rPr lang="vi-VN" sz="2200" dirty="0">
                <a:solidFill>
                  <a:prstClr val="black"/>
                </a:solidFill>
                <a:ea typeface="Arial-Rounded" panose="020B0500000000000000" pitchFamily="34" charset="0"/>
                <a:cs typeface="Arial" panose="020B0604020202020204" pitchFamily="34" charset="0"/>
              </a:rPr>
              <a:t>Đất nước là gì</a:t>
            </a:r>
          </a:p>
          <a:p>
            <a:pPr algn="just"/>
            <a:r>
              <a:rPr lang="vi-VN" sz="2200" dirty="0">
                <a:solidFill>
                  <a:prstClr val="black"/>
                </a:solidFill>
                <a:ea typeface="Arial-Rounded" panose="020B0500000000000000" pitchFamily="34" charset="0"/>
                <a:cs typeface="Arial" panose="020B0604020202020204" pitchFamily="34" charset="0"/>
              </a:rPr>
              <a:t>Vẽ bằng bút chì</a:t>
            </a:r>
          </a:p>
          <a:p>
            <a:pPr algn="just"/>
            <a:r>
              <a:rPr lang="vi-VN" sz="2200" dirty="0">
                <a:solidFill>
                  <a:prstClr val="black"/>
                </a:solidFill>
                <a:ea typeface="Arial-Rounded" panose="020B0500000000000000" pitchFamily="34" charset="0"/>
                <a:cs typeface="Arial" panose="020B0604020202020204" pitchFamily="34" charset="0"/>
              </a:rPr>
              <a:t>Có vừa trang giấy?</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vi-VN" sz="2200" dirty="0">
                <a:solidFill>
                  <a:prstClr val="black"/>
                </a:solidFill>
                <a:ea typeface="Arial-Rounded" panose="020B0500000000000000" pitchFamily="34" charset="0"/>
                <a:cs typeface="Arial" panose="020B0604020202020204" pitchFamily="34" charset="0"/>
              </a:rPr>
              <a:t>Làm sao để thấy</a:t>
            </a:r>
          </a:p>
          <a:p>
            <a:pPr algn="just"/>
            <a:r>
              <a:rPr lang="vi-VN" sz="2200" dirty="0">
                <a:solidFill>
                  <a:prstClr val="black"/>
                </a:solidFill>
                <a:ea typeface="Arial-Rounded" panose="020B0500000000000000" pitchFamily="34" charset="0"/>
                <a:cs typeface="Arial" panose="020B0604020202020204" pitchFamily="34" charset="0"/>
              </a:rPr>
              <a:t>Núi cao thế nào</a:t>
            </a:r>
          </a:p>
          <a:p>
            <a:pPr algn="just"/>
            <a:r>
              <a:rPr lang="vi-VN" sz="2200" dirty="0">
                <a:solidFill>
                  <a:prstClr val="black"/>
                </a:solidFill>
                <a:ea typeface="Arial-Rounded" panose="020B0500000000000000" pitchFamily="34" charset="0"/>
                <a:cs typeface="Arial" panose="020B0604020202020204" pitchFamily="34" charset="0"/>
              </a:rPr>
              <a:t>Biển rộng là bao</a:t>
            </a:r>
          </a:p>
          <a:p>
            <a:pPr algn="just"/>
            <a:r>
              <a:rPr lang="vi-VN" sz="2200" dirty="0">
                <a:solidFill>
                  <a:prstClr val="black"/>
                </a:solidFill>
                <a:ea typeface="Arial-Rounded" panose="020B0500000000000000" pitchFamily="34" charset="0"/>
                <a:cs typeface="Arial" panose="020B0604020202020204"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646331"/>
          </a:xfrm>
          <a:prstGeom prst="rect">
            <a:avLst/>
          </a:prstGeom>
          <a:noFill/>
        </p:spPr>
        <p:txBody>
          <a:bodyPr wrap="square" rtlCol="0">
            <a:spAutoFit/>
          </a:bodyPr>
          <a:lstStyle/>
          <a:p>
            <a:pPr algn="ctr">
              <a:defRPr/>
            </a:pP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Đất</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nước</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36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600" b="1" dirty="0">
              <a:solidFill>
                <a:srgbClr val="FF0000"/>
              </a:solidFill>
              <a:ea typeface="Arial-Rounded" panose="020B0500000000000000" pitchFamily="34" charset="0"/>
              <a:cs typeface="Arial" panose="020B0604020202020204" pitchFamily="34" charset="0"/>
            </a:endParaRPr>
          </a:p>
        </p:txBody>
      </p:sp>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solidFill>
                  <a:prstClr val="black"/>
                </a:solidFill>
                <a:ea typeface="Arial-Rounded" panose="020B0500000000000000" pitchFamily="34" charset="0"/>
                <a:cs typeface="Arial" panose="020B0604020202020204" pitchFamily="34" charset="0"/>
              </a:rPr>
              <a:t>Hay là con nghĩ</a:t>
            </a:r>
          </a:p>
          <a:p>
            <a:pPr algn="just"/>
            <a:r>
              <a:rPr lang="vi-VN" sz="2200" dirty="0">
                <a:solidFill>
                  <a:prstClr val="black"/>
                </a:solidFill>
                <a:ea typeface="Arial-Rounded" panose="020B0500000000000000" pitchFamily="34" charset="0"/>
                <a:cs typeface="Arial" panose="020B0604020202020204" pitchFamily="34" charset="0"/>
              </a:rPr>
              <a:t>Đất nước trong nhà</a:t>
            </a:r>
          </a:p>
          <a:p>
            <a:pPr algn="just"/>
            <a:r>
              <a:rPr lang="vi-VN" sz="2200" dirty="0">
                <a:solidFill>
                  <a:prstClr val="black"/>
                </a:solidFill>
                <a:ea typeface="Arial-Rounded" panose="020B0500000000000000" pitchFamily="34" charset="0"/>
                <a:cs typeface="Arial" panose="020B0604020202020204" pitchFamily="34" charset="0"/>
              </a:rPr>
              <a:t>Là mẹ là cha</a:t>
            </a:r>
          </a:p>
          <a:p>
            <a:pPr algn="just"/>
            <a:r>
              <a:rPr lang="vi-VN" sz="2200" dirty="0">
                <a:solidFill>
                  <a:prstClr val="black"/>
                </a:solidFill>
                <a:ea typeface="Arial-Rounded" panose="020B0500000000000000" pitchFamily="34" charset="0"/>
                <a:cs typeface="Arial" panose="020B0604020202020204" pitchFamily="34" charset="0"/>
              </a:rPr>
              <a:t>Là cờ Tổ quốc?</a:t>
            </a:r>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r>
              <a:rPr lang="vi-VN" sz="2400" dirty="0">
                <a:solidFill>
                  <a:srgbClr val="000000"/>
                </a:solidFill>
                <a:ea typeface="Arial-Rounded" panose="020B0500000000000000" pitchFamily="34" charset="0"/>
                <a:cs typeface="Arial" panose="020B0604020202020204" pitchFamily="34" charset="0"/>
              </a:rPr>
              <a:t>Vần thơ con thuộc</a:t>
            </a:r>
          </a:p>
          <a:p>
            <a:r>
              <a:rPr lang="vi-VN" sz="2400" dirty="0">
                <a:solidFill>
                  <a:srgbClr val="000000"/>
                </a:solidFill>
                <a:ea typeface="Arial-Rounded" panose="020B0500000000000000" pitchFamily="34" charset="0"/>
                <a:cs typeface="Arial" panose="020B0604020202020204" pitchFamily="34" charset="0"/>
              </a:rPr>
              <a:t>Bài văn con làm</a:t>
            </a:r>
          </a:p>
          <a:p>
            <a:r>
              <a:rPr lang="vi-VN" sz="2400" dirty="0">
                <a:solidFill>
                  <a:srgbClr val="000000"/>
                </a:solidFill>
                <a:ea typeface="Arial-Rounded" panose="020B0500000000000000" pitchFamily="34" charset="0"/>
                <a:cs typeface="Arial" panose="020B0604020202020204" pitchFamily="34" charset="0"/>
              </a:rPr>
              <a:t>Tiếng Việt dịu dàng</a:t>
            </a:r>
          </a:p>
          <a:p>
            <a:r>
              <a:rPr lang="vi-VN" sz="2400" dirty="0">
                <a:solidFill>
                  <a:srgbClr val="000000"/>
                </a:solidFill>
                <a:ea typeface="Arial-Rounded" panose="020B0500000000000000" pitchFamily="34" charset="0"/>
                <a:cs typeface="Arial" panose="020B0604020202020204"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451663" cy="3477875"/>
          </a:xfrm>
          <a:prstGeom prst="rect">
            <a:avLst/>
          </a:prstGeom>
          <a:noFill/>
        </p:spPr>
        <p:txBody>
          <a:bodyPr wrap="square" rtlCol="0">
            <a:spAutoFit/>
          </a:bodyPr>
          <a:lstStyle/>
          <a:p>
            <a:r>
              <a:rPr lang="vi-VN" sz="2200" dirty="0">
                <a:solidFill>
                  <a:srgbClr val="000000"/>
                </a:solidFill>
                <a:ea typeface="Arial-Rounded" panose="020B0500000000000000" pitchFamily="34" charset="0"/>
                <a:cs typeface="Arial" panose="020B0604020202020204" pitchFamily="34" charset="0"/>
              </a:rPr>
              <a:t>Là đường con bước</a:t>
            </a:r>
          </a:p>
          <a:p>
            <a:r>
              <a:rPr lang="vi-VN" sz="2200" dirty="0">
                <a:solidFill>
                  <a:srgbClr val="000000"/>
                </a:solidFill>
                <a:ea typeface="Arial-Rounded" panose="020B0500000000000000" pitchFamily="34" charset="0"/>
                <a:cs typeface="Arial" panose="020B0604020202020204" pitchFamily="34" charset="0"/>
              </a:rPr>
              <a:t>Là sông con bơi</a:t>
            </a:r>
          </a:p>
          <a:p>
            <a:r>
              <a:rPr lang="vi-VN" sz="2200" dirty="0">
                <a:solidFill>
                  <a:srgbClr val="000000"/>
                </a:solidFill>
                <a:ea typeface="Arial-Rounded" panose="020B0500000000000000" pitchFamily="34" charset="0"/>
                <a:cs typeface="Arial" panose="020B0604020202020204" pitchFamily="34" charset="0"/>
              </a:rPr>
              <a:t>Là cánh chim trời</a:t>
            </a:r>
          </a:p>
          <a:p>
            <a:r>
              <a:rPr lang="vi-VN" sz="2200" dirty="0">
                <a:solidFill>
                  <a:srgbClr val="000000"/>
                </a:solidFill>
                <a:ea typeface="Arial-Rounded" panose="020B0500000000000000" pitchFamily="34" charset="0"/>
                <a:cs typeface="Arial" panose="020B0604020202020204" pitchFamily="34" charset="0"/>
              </a:rPr>
              <a:t>Là vầng mây trắng?</a:t>
            </a:r>
          </a:p>
          <a:p>
            <a:r>
              <a:rPr lang="vi-VN" sz="2200" dirty="0">
                <a:solidFill>
                  <a:srgbClr val="000000"/>
                </a:solidFill>
                <a:ea typeface="Arial-Rounded" panose="020B0500000000000000" pitchFamily="34" charset="0"/>
                <a:cs typeface="Arial" panose="020B0604020202020204" pitchFamily="34" charset="0"/>
              </a:rPr>
              <a:t> </a:t>
            </a:r>
          </a:p>
          <a:p>
            <a:r>
              <a:rPr lang="vi-VN" sz="2200" dirty="0">
                <a:solidFill>
                  <a:srgbClr val="000000"/>
                </a:solidFill>
                <a:ea typeface="Arial-Rounded" panose="020B0500000000000000" pitchFamily="34" charset="0"/>
                <a:cs typeface="Arial" panose="020B0604020202020204" pitchFamily="34" charset="0"/>
              </a:rPr>
              <a:t>Mặt trời khoe nắng</a:t>
            </a:r>
          </a:p>
          <a:p>
            <a:r>
              <a:rPr lang="vi-VN" sz="2200" dirty="0">
                <a:solidFill>
                  <a:srgbClr val="000000"/>
                </a:solidFill>
                <a:ea typeface="Arial-Rounded" panose="020B0500000000000000" pitchFamily="34" charset="0"/>
                <a:cs typeface="Arial" panose="020B0604020202020204" pitchFamily="34" charset="0"/>
              </a:rPr>
              <a:t>Cho ngày đẹp hơn</a:t>
            </a:r>
          </a:p>
          <a:p>
            <a:r>
              <a:rPr lang="vi-VN" sz="2200" dirty="0">
                <a:solidFill>
                  <a:srgbClr val="000000"/>
                </a:solidFill>
                <a:ea typeface="Arial-Rounded" panose="020B0500000000000000" pitchFamily="34" charset="0"/>
                <a:cs typeface="Arial" panose="020B0604020202020204" pitchFamily="34" charset="0"/>
              </a:rPr>
              <a:t>Mọi điều giản đơn</a:t>
            </a:r>
          </a:p>
          <a:p>
            <a:r>
              <a:rPr lang="vi-VN" sz="2200" dirty="0">
                <a:solidFill>
                  <a:srgbClr val="000000"/>
                </a:solidFill>
                <a:ea typeface="Arial-Rounded" panose="020B0500000000000000" pitchFamily="34" charset="0"/>
                <a:cs typeface="Arial" panose="020B0604020202020204" pitchFamily="34" charset="0"/>
              </a:rPr>
              <a:t>Cộng thành đất nước.  </a:t>
            </a:r>
          </a:p>
          <a:p>
            <a:pPr algn="r"/>
            <a:r>
              <a:rPr lang="vi-VN" sz="2000" i="1" dirty="0">
                <a:solidFill>
                  <a:srgbClr val="000000"/>
                </a:solidFill>
                <a:ea typeface="Arial-Rounded" panose="020B0500000000000000" pitchFamily="34" charset="0"/>
                <a:cs typeface="Arial" panose="020B0604020202020204" pitchFamily="34" charset="0"/>
              </a:rPr>
              <a:t>(Huỳnh Mai Liên)</a:t>
            </a:r>
          </a:p>
        </p:txBody>
      </p:sp>
      <p:grpSp>
        <p:nvGrpSpPr>
          <p:cNvPr id="33" name="Group 32">
            <a:extLst>
              <a:ext uri="{FF2B5EF4-FFF2-40B4-BE49-F238E27FC236}">
                <a16:creationId xmlns:a16="http://schemas.microsoft.com/office/drawing/2014/main" id="{D1FB3700-5E99-683E-D2B1-8D6470357ED9}"/>
              </a:ext>
            </a:extLst>
          </p:cNvPr>
          <p:cNvGrpSpPr/>
          <p:nvPr/>
        </p:nvGrpSpPr>
        <p:grpSpPr>
          <a:xfrm>
            <a:off x="181641" y="898737"/>
            <a:ext cx="817064" cy="443027"/>
            <a:chOff x="779937" y="770660"/>
            <a:chExt cx="772341" cy="634396"/>
          </a:xfrm>
        </p:grpSpPr>
        <p:sp>
          <p:nvSpPr>
            <p:cNvPr id="34" name="MH_SubTitle_1">
              <a:extLst>
                <a:ext uri="{FF2B5EF4-FFF2-40B4-BE49-F238E27FC236}">
                  <a16:creationId xmlns:a16="http://schemas.microsoft.com/office/drawing/2014/main" id="{B102BD12-FBE4-9C97-B1EB-16CBED75C891}"/>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457200">
                <a:defRPr/>
              </a:pPr>
              <a:endParaRPr lang="zh-CN" altLang="en-US" sz="1600" b="1" dirty="0">
                <a:solidFill>
                  <a:srgbClr val="FFFFFF"/>
                </a:solidFill>
                <a:latin typeface="字魂36号-正文宋楷" panose="02000000000000000000" pitchFamily="2" charset="-122"/>
                <a:ea typeface="字魂36号-正文宋楷" panose="02000000000000000000" pitchFamily="2" charset="-122"/>
              </a:endParaRPr>
            </a:p>
          </p:txBody>
        </p:sp>
        <p:sp>
          <p:nvSpPr>
            <p:cNvPr id="35" name="TextBox 34">
              <a:extLst>
                <a:ext uri="{FF2B5EF4-FFF2-40B4-BE49-F238E27FC236}">
                  <a16:creationId xmlns:a16="http://schemas.microsoft.com/office/drawing/2014/main" id="{C3E1649A-5507-E88C-4CAE-8DF455FF5717}"/>
                </a:ext>
              </a:extLst>
            </p:cNvPr>
            <p:cNvSpPr txBox="1"/>
            <p:nvPr/>
          </p:nvSpPr>
          <p:spPr>
            <a:xfrm>
              <a:off x="779937" y="830617"/>
              <a:ext cx="772341" cy="534843"/>
            </a:xfrm>
            <a:prstGeom prst="rect">
              <a:avLst/>
            </a:prstGeom>
            <a:noFill/>
          </p:spPr>
          <p:txBody>
            <a:bodyPr wrap="square" rtlCol="0">
              <a:spAutoFit/>
            </a:bodyPr>
            <a:lstStyle/>
            <a:p>
              <a:pPr algn="ctr" defTabSz="457200">
                <a:defRPr/>
              </a:pPr>
              <a:r>
                <a:rPr lang="en-US" b="1" dirty="0">
                  <a:solidFill>
                    <a:srgbClr val="0064D2">
                      <a:lumMod val="75000"/>
                    </a:srgbClr>
                  </a:solidFill>
                  <a:latin typeface="Arial"/>
                  <a:ea typeface="微软雅黑"/>
                </a:rPr>
                <a:t>1</a:t>
              </a:r>
            </a:p>
          </p:txBody>
        </p:sp>
      </p:grpSp>
      <p:grpSp>
        <p:nvGrpSpPr>
          <p:cNvPr id="37" name="Group 36">
            <a:extLst>
              <a:ext uri="{FF2B5EF4-FFF2-40B4-BE49-F238E27FC236}">
                <a16:creationId xmlns:a16="http://schemas.microsoft.com/office/drawing/2014/main" id="{D320C6E3-6638-2B8B-0E87-CC19A821766C}"/>
              </a:ext>
            </a:extLst>
          </p:cNvPr>
          <p:cNvGrpSpPr/>
          <p:nvPr/>
        </p:nvGrpSpPr>
        <p:grpSpPr>
          <a:xfrm>
            <a:off x="3874359" y="3398233"/>
            <a:ext cx="431095" cy="433649"/>
            <a:chOff x="155152" y="802789"/>
            <a:chExt cx="1233770" cy="564784"/>
          </a:xfrm>
        </p:grpSpPr>
        <p:sp>
          <p:nvSpPr>
            <p:cNvPr id="38" name="MH_SubTitle_1">
              <a:extLst>
                <a:ext uri="{FF2B5EF4-FFF2-40B4-BE49-F238E27FC236}">
                  <a16:creationId xmlns:a16="http://schemas.microsoft.com/office/drawing/2014/main" id="{7C1FFFA4-E9A6-8034-9DD6-F10CBCEE3AC8}"/>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457200">
                <a:defRPr/>
              </a:pPr>
              <a:endParaRPr lang="zh-CN" altLang="en-US" sz="1600" b="1" dirty="0">
                <a:solidFill>
                  <a:srgbClr val="FFFFFF"/>
                </a:solidFill>
                <a:latin typeface="字魂36号-正文宋楷" panose="02000000000000000000" pitchFamily="2" charset="-122"/>
                <a:ea typeface="字魂36号-正文宋楷" panose="02000000000000000000" pitchFamily="2" charset="-122"/>
              </a:endParaRPr>
            </a:p>
          </p:txBody>
        </p:sp>
        <p:sp>
          <p:nvSpPr>
            <p:cNvPr id="39" name="TextBox 38">
              <a:extLst>
                <a:ext uri="{FF2B5EF4-FFF2-40B4-BE49-F238E27FC236}">
                  <a16:creationId xmlns:a16="http://schemas.microsoft.com/office/drawing/2014/main" id="{AD77A1B9-A029-911F-2206-8C62278E4238}"/>
                </a:ext>
              </a:extLst>
            </p:cNvPr>
            <p:cNvSpPr txBox="1"/>
            <p:nvPr/>
          </p:nvSpPr>
          <p:spPr>
            <a:xfrm>
              <a:off x="556070" y="846470"/>
              <a:ext cx="430296" cy="521103"/>
            </a:xfrm>
            <a:prstGeom prst="rect">
              <a:avLst/>
            </a:prstGeom>
            <a:noFill/>
          </p:spPr>
          <p:txBody>
            <a:bodyPr wrap="square" rtlCol="0">
              <a:spAutoFit/>
            </a:bodyPr>
            <a:lstStyle/>
            <a:p>
              <a:pPr algn="ctr" defTabSz="457200">
                <a:defRPr/>
              </a:pPr>
              <a:r>
                <a:rPr lang="en-US" sz="2000" b="1" dirty="0">
                  <a:solidFill>
                    <a:srgbClr val="ED7D31">
                      <a:lumMod val="50000"/>
                    </a:srgbClr>
                  </a:solidFill>
                  <a:latin typeface="Arial" panose="020B0604020202020204" pitchFamily="34" charset="0"/>
                  <a:ea typeface="微软雅黑"/>
                  <a:cs typeface="Arial" panose="020B0604020202020204" pitchFamily="34" charset="0"/>
                </a:rPr>
                <a:t>2</a:t>
              </a:r>
              <a:endParaRPr lang="en-US" sz="2400" b="1" dirty="0">
                <a:solidFill>
                  <a:srgbClr val="ED7D31">
                    <a:lumMod val="50000"/>
                  </a:srgbClr>
                </a:solidFill>
                <a:latin typeface="Arial" panose="020B0604020202020204" pitchFamily="34" charset="0"/>
                <a:ea typeface="微软雅黑"/>
                <a:cs typeface="Arial" panose="020B0604020202020204" pitchFamily="34" charset="0"/>
              </a:endParaRPr>
            </a:p>
          </p:txBody>
        </p:sp>
      </p:grpSp>
      <p:grpSp>
        <p:nvGrpSpPr>
          <p:cNvPr id="43" name="Group 42">
            <a:extLst>
              <a:ext uri="{FF2B5EF4-FFF2-40B4-BE49-F238E27FC236}">
                <a16:creationId xmlns:a16="http://schemas.microsoft.com/office/drawing/2014/main" id="{8B422DB8-699F-4869-B20B-F355A492D3BB}"/>
              </a:ext>
            </a:extLst>
          </p:cNvPr>
          <p:cNvGrpSpPr/>
          <p:nvPr/>
        </p:nvGrpSpPr>
        <p:grpSpPr>
          <a:xfrm>
            <a:off x="7494216" y="372820"/>
            <a:ext cx="431095" cy="438876"/>
            <a:chOff x="733119" y="1014107"/>
            <a:chExt cx="409786" cy="387176"/>
          </a:xfrm>
        </p:grpSpPr>
        <p:sp>
          <p:nvSpPr>
            <p:cNvPr id="44" name="MH_SubTitle_1">
              <a:extLst>
                <a:ext uri="{FF2B5EF4-FFF2-40B4-BE49-F238E27FC236}">
                  <a16:creationId xmlns:a16="http://schemas.microsoft.com/office/drawing/2014/main" id="{20377597-3F70-20A2-D060-7217DB98F44D}"/>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457200">
                <a:defRPr/>
              </a:pPr>
              <a:endParaRPr lang="zh-CN" altLang="en-US" b="1" dirty="0">
                <a:solidFill>
                  <a:srgbClr val="660066"/>
                </a:solidFill>
                <a:latin typeface="字魂36号-正文宋楷" panose="02000000000000000000" pitchFamily="2" charset="-122"/>
                <a:ea typeface="字魂36号-正文宋楷" panose="02000000000000000000" pitchFamily="2" charset="-122"/>
              </a:endParaRPr>
            </a:p>
          </p:txBody>
        </p:sp>
        <p:sp>
          <p:nvSpPr>
            <p:cNvPr id="45" name="TextBox 44">
              <a:extLst>
                <a:ext uri="{FF2B5EF4-FFF2-40B4-BE49-F238E27FC236}">
                  <a16:creationId xmlns:a16="http://schemas.microsoft.com/office/drawing/2014/main" id="{E248163F-13E4-43E6-8316-9467D22D045B}"/>
                </a:ext>
              </a:extLst>
            </p:cNvPr>
            <p:cNvSpPr txBox="1"/>
            <p:nvPr/>
          </p:nvSpPr>
          <p:spPr>
            <a:xfrm>
              <a:off x="733119" y="1060753"/>
              <a:ext cx="409786" cy="340530"/>
            </a:xfrm>
            <a:prstGeom prst="rect">
              <a:avLst/>
            </a:prstGeom>
            <a:noFill/>
          </p:spPr>
          <p:txBody>
            <a:bodyPr wrap="square" rtlCol="0">
              <a:spAutoFit/>
            </a:bodyPr>
            <a:lstStyle/>
            <a:p>
              <a:pPr algn="ctr" defTabSz="457200">
                <a:defRPr/>
              </a:pPr>
              <a:r>
                <a:rPr lang="en-US" b="1" dirty="0">
                  <a:solidFill>
                    <a:srgbClr val="660066"/>
                  </a:solidFill>
                  <a:latin typeface="Arial"/>
                  <a:ea typeface="微软雅黑"/>
                </a:rPr>
                <a:t>3</a:t>
              </a:r>
            </a:p>
          </p:txBody>
        </p:sp>
      </p:grpSp>
      <p:grpSp>
        <p:nvGrpSpPr>
          <p:cNvPr id="46" name="Group 45">
            <a:extLst>
              <a:ext uri="{FF2B5EF4-FFF2-40B4-BE49-F238E27FC236}">
                <a16:creationId xmlns:a16="http://schemas.microsoft.com/office/drawing/2014/main" id="{C62DF0BB-3CE5-70B7-CC86-6E181EB6351F}"/>
              </a:ext>
            </a:extLst>
          </p:cNvPr>
          <p:cNvGrpSpPr/>
          <p:nvPr/>
        </p:nvGrpSpPr>
        <p:grpSpPr>
          <a:xfrm>
            <a:off x="-39640" y="197900"/>
            <a:ext cx="3569467" cy="540371"/>
            <a:chOff x="2906492" y="616899"/>
            <a:chExt cx="3922049" cy="629993"/>
          </a:xfrm>
        </p:grpSpPr>
        <p:sp>
          <p:nvSpPr>
            <p:cNvPr id="47" name="Rounded Rectangle 8">
              <a:extLst>
                <a:ext uri="{FF2B5EF4-FFF2-40B4-BE49-F238E27FC236}">
                  <a16:creationId xmlns:a16="http://schemas.microsoft.com/office/drawing/2014/main" id="{B0B60AE2-245E-5C83-CB8A-EC5F986C51E0}"/>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48" name="Picture 47">
              <a:extLst>
                <a:ext uri="{FF2B5EF4-FFF2-40B4-BE49-F238E27FC236}">
                  <a16:creationId xmlns:a16="http://schemas.microsoft.com/office/drawing/2014/main" id="{F16962DF-EA2A-3C41-32C4-169ACD2E70D1}"/>
                </a:ext>
              </a:extLst>
            </p:cNvPr>
            <p:cNvPicPr>
              <a:picLocks noChangeAspect="1"/>
            </p:cNvPicPr>
            <p:nvPr/>
          </p:nvPicPr>
          <p:blipFill>
            <a:blip r:embed="rId11"/>
            <a:stretch>
              <a:fillRect/>
            </a:stretch>
          </p:blipFill>
          <p:spPr>
            <a:xfrm rot="16200000">
              <a:off x="2944891" y="578500"/>
              <a:ext cx="629993" cy="706791"/>
            </a:xfrm>
            <a:prstGeom prst="rect">
              <a:avLst/>
            </a:prstGeom>
          </p:spPr>
        </p:pic>
      </p:grpSp>
      <p:pic>
        <p:nvPicPr>
          <p:cNvPr id="30" name="Picture 29"/>
          <p:cNvPicPr>
            <a:picLocks noChangeAspect="1"/>
          </p:cNvPicPr>
          <p:nvPr/>
        </p:nvPicPr>
        <p:blipFill rotWithShape="1">
          <a:blip r:embed="rId12"/>
          <a:srcRect l="12178" t="8797" r="27263" b="41306"/>
          <a:stretch/>
        </p:blipFill>
        <p:spPr>
          <a:xfrm>
            <a:off x="7987224" y="3924015"/>
            <a:ext cx="3130872" cy="2433633"/>
          </a:xfrm>
          <a:prstGeom prst="rect">
            <a:avLst/>
          </a:prstGeom>
          <a:ln>
            <a:noFill/>
          </a:ln>
        </p:spPr>
        <p:style>
          <a:lnRef idx="2">
            <a:schemeClr val="accent2"/>
          </a:lnRef>
          <a:fillRef idx="1">
            <a:schemeClr val="lt1"/>
          </a:fillRef>
          <a:effectRef idx="0">
            <a:schemeClr val="accent2"/>
          </a:effectRef>
          <a:fontRef idx="minor">
            <a:schemeClr val="dk1"/>
          </a:fontRef>
        </p:style>
      </p:pic>
      <p:pic>
        <p:nvPicPr>
          <p:cNvPr id="31" name="Picture 30"/>
          <p:cNvPicPr>
            <a:picLocks noChangeAspect="1"/>
          </p:cNvPicPr>
          <p:nvPr/>
        </p:nvPicPr>
        <p:blipFill rotWithShape="1">
          <a:blip r:embed="rId13"/>
          <a:srcRect l="4993" t="41649" r="11656" b="22749"/>
          <a:stretch/>
        </p:blipFill>
        <p:spPr>
          <a:xfrm>
            <a:off x="3849873" y="1189315"/>
            <a:ext cx="3425361" cy="2007167"/>
          </a:xfrm>
          <a:prstGeom prst="rect">
            <a:avLst/>
          </a:prstGeom>
          <a:ln>
            <a:noFill/>
          </a:ln>
        </p:spPr>
        <p:style>
          <a:lnRef idx="2">
            <a:schemeClr val="accent2"/>
          </a:lnRef>
          <a:fillRef idx="1">
            <a:schemeClr val="lt1"/>
          </a:fillRef>
          <a:effectRef idx="0">
            <a:schemeClr val="accent2"/>
          </a:effectRef>
          <a:fontRef idx="minor">
            <a:schemeClr val="dk1"/>
          </a:fontRef>
        </p:style>
      </p:pic>
      <p:pic>
        <p:nvPicPr>
          <p:cNvPr id="32" name="Picture 31"/>
          <p:cNvPicPr>
            <a:picLocks noChangeAspect="1"/>
          </p:cNvPicPr>
          <p:nvPr/>
        </p:nvPicPr>
        <p:blipFill rotWithShape="1">
          <a:blip r:embed="rId14"/>
          <a:srcRect l="1131" t="62818" r="35492" b="3643"/>
          <a:stretch/>
        </p:blipFill>
        <p:spPr>
          <a:xfrm>
            <a:off x="714260" y="4173681"/>
            <a:ext cx="3057524" cy="2101510"/>
          </a:xfrm>
          <a:prstGeom prst="rect">
            <a:avLst/>
          </a:prstGeom>
          <a:ln>
            <a:no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32265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161926" y="286752"/>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4450134" y="1913139"/>
            <a:ext cx="3909744" cy="3970318"/>
          </a:xfrm>
          <a:prstGeom prst="rect">
            <a:avLst/>
          </a:prstGeom>
          <a:noFill/>
        </p:spPr>
        <p:txBody>
          <a:bodyPr wrap="square" rtlCol="0">
            <a:spAutoFit/>
          </a:bodyPr>
          <a:lstStyle/>
          <a:p>
            <a:pPr algn="just"/>
            <a:r>
              <a:rPr lang="vi-VN" sz="2800" dirty="0">
                <a:solidFill>
                  <a:prstClr val="black"/>
                </a:solidFill>
                <a:ea typeface="Arial-Rounded" panose="020B0500000000000000" pitchFamily="34" charset="0"/>
                <a:cs typeface="Arial" panose="020B0604020202020204" pitchFamily="34" charset="0"/>
              </a:rPr>
              <a:t>Cho con hỏi nhé</a:t>
            </a:r>
          </a:p>
          <a:p>
            <a:pPr algn="just"/>
            <a:r>
              <a:rPr lang="vi-VN" sz="2800" dirty="0">
                <a:solidFill>
                  <a:prstClr val="black"/>
                </a:solidFill>
                <a:ea typeface="Arial-Rounded" panose="020B0500000000000000" pitchFamily="34" charset="0"/>
                <a:cs typeface="Arial" panose="020B0604020202020204" pitchFamily="34" charset="0"/>
              </a:rPr>
              <a:t>Đất nước là gì</a:t>
            </a:r>
          </a:p>
          <a:p>
            <a:pPr algn="just"/>
            <a:r>
              <a:rPr lang="vi-VN" sz="2800" dirty="0">
                <a:solidFill>
                  <a:prstClr val="black"/>
                </a:solidFill>
                <a:ea typeface="Arial-Rounded" panose="020B0500000000000000" pitchFamily="34" charset="0"/>
                <a:cs typeface="Arial" panose="020B0604020202020204" pitchFamily="34" charset="0"/>
              </a:rPr>
              <a:t>Vẽ bằng bút chì</a:t>
            </a:r>
          </a:p>
          <a:p>
            <a:pPr algn="just"/>
            <a:r>
              <a:rPr lang="vi-VN" sz="2800" dirty="0">
                <a:solidFill>
                  <a:prstClr val="black"/>
                </a:solidFill>
                <a:ea typeface="Arial-Rounded" panose="020B0500000000000000" pitchFamily="34" charset="0"/>
                <a:cs typeface="Arial" panose="020B0604020202020204" pitchFamily="34" charset="0"/>
              </a:rPr>
              <a:t>Có vừa trang giấy?</a:t>
            </a:r>
            <a:endPar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endPar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vi-VN" sz="2800" dirty="0">
                <a:solidFill>
                  <a:prstClr val="black"/>
                </a:solidFill>
                <a:ea typeface="Arial-Rounded" panose="020B0500000000000000" pitchFamily="34" charset="0"/>
                <a:cs typeface="Arial" panose="020B0604020202020204" pitchFamily="34" charset="0"/>
              </a:rPr>
              <a:t>Làm sao để thấy</a:t>
            </a:r>
          </a:p>
          <a:p>
            <a:pPr algn="just"/>
            <a:r>
              <a:rPr lang="vi-VN" sz="2800" dirty="0">
                <a:solidFill>
                  <a:prstClr val="black"/>
                </a:solidFill>
                <a:ea typeface="Arial-Rounded" panose="020B0500000000000000" pitchFamily="34" charset="0"/>
                <a:cs typeface="Arial" panose="020B0604020202020204" pitchFamily="34" charset="0"/>
              </a:rPr>
              <a:t>Núi cao thế nào</a:t>
            </a:r>
          </a:p>
          <a:p>
            <a:pPr algn="just"/>
            <a:r>
              <a:rPr lang="vi-VN" sz="2800" dirty="0">
                <a:solidFill>
                  <a:prstClr val="black"/>
                </a:solidFill>
                <a:ea typeface="Arial-Rounded" panose="020B0500000000000000" pitchFamily="34" charset="0"/>
                <a:cs typeface="Arial" panose="020B0604020202020204" pitchFamily="34" charset="0"/>
              </a:rPr>
              <a:t>Biển rộng là bao</a:t>
            </a:r>
          </a:p>
          <a:p>
            <a:pPr algn="just"/>
            <a:r>
              <a:rPr lang="vi-VN" sz="2800" dirty="0">
                <a:solidFill>
                  <a:prstClr val="black"/>
                </a:solidFill>
                <a:ea typeface="Arial-Rounded" panose="020B0500000000000000" pitchFamily="34" charset="0"/>
                <a:cs typeface="Arial" panose="020B0604020202020204" pitchFamily="34" charset="0"/>
              </a:rPr>
              <a:t>Cách nào đo nhỉ?</a:t>
            </a:r>
          </a:p>
        </p:txBody>
      </p:sp>
      <p:grpSp>
        <p:nvGrpSpPr>
          <p:cNvPr id="33" name="Group 32">
            <a:extLst>
              <a:ext uri="{FF2B5EF4-FFF2-40B4-BE49-F238E27FC236}">
                <a16:creationId xmlns:a16="http://schemas.microsoft.com/office/drawing/2014/main" id="{D1FB3700-5E99-683E-D2B1-8D6470357ED9}"/>
              </a:ext>
            </a:extLst>
          </p:cNvPr>
          <p:cNvGrpSpPr/>
          <p:nvPr/>
        </p:nvGrpSpPr>
        <p:grpSpPr>
          <a:xfrm>
            <a:off x="3633069" y="1912040"/>
            <a:ext cx="817064" cy="443027"/>
            <a:chOff x="779937" y="770660"/>
            <a:chExt cx="772341" cy="634396"/>
          </a:xfrm>
        </p:grpSpPr>
        <p:sp>
          <p:nvSpPr>
            <p:cNvPr id="34" name="MH_SubTitle_1">
              <a:extLst>
                <a:ext uri="{FF2B5EF4-FFF2-40B4-BE49-F238E27FC236}">
                  <a16:creationId xmlns:a16="http://schemas.microsoft.com/office/drawing/2014/main" id="{B102BD12-FBE4-9C97-B1EB-16CBED75C891}"/>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457200">
                <a:defRPr/>
              </a:pPr>
              <a:endParaRPr lang="zh-CN" altLang="en-US" sz="1600" b="1" dirty="0">
                <a:solidFill>
                  <a:srgbClr val="FFFFFF"/>
                </a:solidFill>
                <a:latin typeface="字魂36号-正文宋楷" panose="02000000000000000000" pitchFamily="2" charset="-122"/>
                <a:ea typeface="字魂36号-正文宋楷" panose="02000000000000000000" pitchFamily="2" charset="-122"/>
              </a:endParaRPr>
            </a:p>
          </p:txBody>
        </p:sp>
        <p:sp>
          <p:nvSpPr>
            <p:cNvPr id="35" name="TextBox 34">
              <a:extLst>
                <a:ext uri="{FF2B5EF4-FFF2-40B4-BE49-F238E27FC236}">
                  <a16:creationId xmlns:a16="http://schemas.microsoft.com/office/drawing/2014/main" id="{C3E1649A-5507-E88C-4CAE-8DF455FF5717}"/>
                </a:ext>
              </a:extLst>
            </p:cNvPr>
            <p:cNvSpPr txBox="1"/>
            <p:nvPr/>
          </p:nvSpPr>
          <p:spPr>
            <a:xfrm>
              <a:off x="779937" y="830617"/>
              <a:ext cx="772341" cy="534843"/>
            </a:xfrm>
            <a:prstGeom prst="rect">
              <a:avLst/>
            </a:prstGeom>
            <a:noFill/>
          </p:spPr>
          <p:txBody>
            <a:bodyPr wrap="square" rtlCol="0">
              <a:spAutoFit/>
            </a:bodyPr>
            <a:lstStyle/>
            <a:p>
              <a:pPr algn="ctr" defTabSz="457200">
                <a:defRPr/>
              </a:pPr>
              <a:r>
                <a:rPr lang="en-US" b="1" dirty="0">
                  <a:solidFill>
                    <a:srgbClr val="0064D2">
                      <a:lumMod val="75000"/>
                    </a:srgbClr>
                  </a:solidFill>
                  <a:latin typeface="Arial"/>
                  <a:ea typeface="微软雅黑"/>
                </a:rPr>
                <a:t>1</a:t>
              </a:r>
            </a:p>
          </p:txBody>
        </p:sp>
      </p:grpSp>
      <p:sp>
        <p:nvSpPr>
          <p:cNvPr id="30" name="Rectangle: Rounded Corners 7">
            <a:extLst>
              <a:ext uri="{FF2B5EF4-FFF2-40B4-BE49-F238E27FC236}">
                <a16:creationId xmlns:a16="http://schemas.microsoft.com/office/drawing/2014/main" id="{B9558A6E-647D-3FE5-04AB-3F41B227A592}"/>
              </a:ext>
            </a:extLst>
          </p:cNvPr>
          <p:cNvSpPr/>
          <p:nvPr/>
        </p:nvSpPr>
        <p:spPr>
          <a:xfrm>
            <a:off x="3445738" y="546074"/>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rotWithShape="1">
          <a:blip r:embed="rId9"/>
          <a:srcRect l="4993" t="41649" r="11656" b="22749"/>
          <a:stretch/>
        </p:blipFill>
        <p:spPr>
          <a:xfrm>
            <a:off x="7849143" y="4326476"/>
            <a:ext cx="3425361" cy="2007167"/>
          </a:xfrm>
          <a:prstGeom prst="rect">
            <a:avLst/>
          </a:prstGeom>
          <a:ln>
            <a:noFill/>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72669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9.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553</TotalTime>
  <Words>1703</Words>
  <Application>Microsoft Office PowerPoint</Application>
  <PresentationFormat>Màn hình rộng</PresentationFormat>
  <Paragraphs>328</Paragraphs>
  <Slides>28</Slides>
  <Notes>5</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28</vt:i4>
      </vt:variant>
    </vt:vector>
  </HeadingPairs>
  <TitlesOfParts>
    <vt:vector size="38" baseType="lpstr">
      <vt:lpstr>Arial</vt:lpstr>
      <vt:lpstr>Arial-Rounded</vt:lpstr>
      <vt:lpstr>Calibri</vt:lpstr>
      <vt:lpstr>Cambria</vt:lpstr>
      <vt:lpstr>UTM Cookies</vt:lpstr>
      <vt:lpstr>UVN Banh Mi</vt:lpstr>
      <vt:lpstr>Wingdings</vt:lpstr>
      <vt:lpstr>字魂36号-正文宋楷</vt:lpstr>
      <vt:lpstr>思源宋体 CN Light</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71</cp:revision>
  <dcterms:created xsi:type="dcterms:W3CDTF">2023-01-04T02:21:36Z</dcterms:created>
  <dcterms:modified xsi:type="dcterms:W3CDTF">2024-04-01T09:16:33Z</dcterms:modified>
</cp:coreProperties>
</file>