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60" r:id="rId2"/>
    <p:sldMasterId id="2147483781" r:id="rId3"/>
    <p:sldMasterId id="2147483796" r:id="rId4"/>
  </p:sldMasterIdLst>
  <p:notesMasterIdLst>
    <p:notesMasterId r:id="rId19"/>
  </p:notesMasterIdLst>
  <p:sldIdLst>
    <p:sldId id="345" r:id="rId5"/>
    <p:sldId id="343" r:id="rId6"/>
    <p:sldId id="316" r:id="rId7"/>
    <p:sldId id="332" r:id="rId8"/>
    <p:sldId id="333" r:id="rId9"/>
    <p:sldId id="334" r:id="rId10"/>
    <p:sldId id="338" r:id="rId11"/>
    <p:sldId id="340" r:id="rId12"/>
    <p:sldId id="335" r:id="rId13"/>
    <p:sldId id="348" r:id="rId14"/>
    <p:sldId id="342" r:id="rId15"/>
    <p:sldId id="349" r:id="rId16"/>
    <p:sldId id="346" r:id="rId17"/>
    <p:sldId id="34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9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91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8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211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2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3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13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13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=""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=""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=""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=""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=""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=""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=""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43070-BE64-480D-A14C-7BB9777672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A0BE-AAF0-4D99-B9BE-8A9C94984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98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29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65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09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77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52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71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3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98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84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70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7660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671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893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=""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3/19/2024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image" Target="../media/image7.jpe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=""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=""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=""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=""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770" r:id="rId26"/>
    <p:sldLayoutId id="2147483771" r:id="rId27"/>
    <p:sldLayoutId id="2147483772" r:id="rId28"/>
    <p:sldLayoutId id="2147483773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5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25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0C6CA7-E0E7-481C-A44B-AF5F1F38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193" y="1491691"/>
            <a:ext cx="8805411" cy="11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543" y="2669096"/>
            <a:ext cx="69635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ÔN TẬP GIỮA HỌC KÌ II 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6451" y="3426894"/>
            <a:ext cx="138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3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5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22100" y="720421"/>
            <a:ext cx="10113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      - </a:t>
            </a:r>
            <a:r>
              <a:rPr lang="vi-VN" sz="3200" b="1" dirty="0" smtClean="0">
                <a:latin typeface="+mj-lt"/>
              </a:rPr>
              <a:t>Từ </a:t>
            </a:r>
            <a:r>
              <a:rPr lang="vi-VN" sz="3200" b="1" dirty="0">
                <a:latin typeface="+mj-lt"/>
              </a:rPr>
              <a:t>đồng nghĩa là những từ có nghĩa </a:t>
            </a:r>
            <a:r>
              <a:rPr lang="vi-VN" sz="3200" b="1" dirty="0" smtClean="0">
                <a:latin typeface="+mj-lt"/>
              </a:rPr>
              <a:t>giống</a:t>
            </a:r>
            <a:endParaRPr lang="en-US" sz="3200" b="1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nhau hoặc gần giống nhau</a:t>
            </a:r>
            <a:r>
              <a:rPr lang="vi-VN" sz="3200" b="1" dirty="0" smtClean="0">
                <a:latin typeface="+mj-lt"/>
              </a:rPr>
              <a:t>.</a:t>
            </a:r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     - </a:t>
            </a:r>
            <a:r>
              <a:rPr lang="vi-VN" sz="3200" b="1" dirty="0" smtClean="0">
                <a:latin typeface="+mj-lt"/>
              </a:rPr>
              <a:t>Từ </a:t>
            </a:r>
            <a:r>
              <a:rPr lang="vi-VN" sz="3200" b="1" dirty="0">
                <a:latin typeface="+mj-lt"/>
              </a:rPr>
              <a:t>trái nghĩa là những từ có nghĩa trái ngược nhau. 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50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37" y="1552378"/>
            <a:ext cx="8221732" cy="155742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12304"/>
              </p:ext>
            </p:extLst>
          </p:nvPr>
        </p:nvGraphicFramePr>
        <p:xfrm>
          <a:off x="388913" y="3176753"/>
          <a:ext cx="11468790" cy="222964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026572">
                  <a:extLst>
                    <a:ext uri="{9D8B030D-6E8A-4147-A177-3AD203B41FA5}">
                      <a16:colId xmlns="" xmlns:a16="http://schemas.microsoft.com/office/drawing/2014/main" val="766315492"/>
                    </a:ext>
                  </a:extLst>
                </a:gridCol>
                <a:gridCol w="5442218">
                  <a:extLst>
                    <a:ext uri="{9D8B030D-6E8A-4147-A177-3AD203B41FA5}">
                      <a16:colId xmlns="" xmlns:a16="http://schemas.microsoft.com/office/drawing/2014/main" val="2209417847"/>
                    </a:ext>
                  </a:extLst>
                </a:gridCol>
              </a:tblGrid>
              <a:tr h="557412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3200" b="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giống nhau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3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3200" b="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trái ngược nhau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3359709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3679149416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r>
                        <a:rPr lang="vi-VN" sz="30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4170683038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1137086" y="3710518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880770" y="4299721"/>
            <a:ext cx="520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bé/bé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012975" y="3737599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7715538" y="3726731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2605009" y="3701965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466741" y="4830179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lắm/đông/đầy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650809" y="429972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lớn/to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866066" y="4857943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7086" y="523703"/>
            <a:ext cx="10306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 startAt="3"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Tìm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từ có nghĩa giống và từ có nghĩa trái ngược với mỗi từ dưới đây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: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FF5FF">
                  <a:lumMod val="25000"/>
                </a:srgbClr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  <a:sym typeface="Arial"/>
            </a:endParaRPr>
          </a:p>
          <a:p>
            <a:pPr marL="742950" marR="0" lvl="0" indent="-7429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lphaLcPeriod"/>
              <a:tabLst/>
              <a:defRPr/>
            </a:pP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Cùng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mẻ</a:t>
            </a:r>
            <a:endParaRPr lang="en-US" sz="3600" b="1" kern="0" dirty="0">
              <a:solidFill>
                <a:srgbClr val="EFF5FF">
                  <a:lumMod val="2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Nhỏ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nhỏ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nhỏ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xíu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tí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nhỏ</a:t>
            </a: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rgbClr val="EFF5FF">
                  <a:lumMod val="2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600" b="1" kern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lắm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đông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đầy</a:t>
            </a:r>
            <a:endParaRPr lang="en-US" sz="3600" b="1" kern="0" dirty="0" smtClean="0">
              <a:solidFill>
                <a:srgbClr val="EFF5FF">
                  <a:lumMod val="2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R="0" lvl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Trái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nghĩa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rích</a:t>
            </a: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rgbClr val="EFF5FF">
                  <a:lumMod val="2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600" b="1" kern="0" baseline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Nhỏ</a:t>
            </a:r>
            <a:r>
              <a:rPr lang="en-US" sz="3600" b="1" kern="0" baseline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600" b="1" kern="0" baseline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lớn</a:t>
            </a:r>
            <a:r>
              <a:rPr lang="en-US" sz="3600" b="1" kern="0" baseline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to, to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lớn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vạm</a:t>
            </a:r>
            <a:r>
              <a:rPr lang="en-US" sz="3600" b="1" kern="0" dirty="0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FF5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vỡ</a:t>
            </a:r>
            <a:endParaRPr lang="en-US" sz="3600" b="1" kern="0" dirty="0" smtClean="0">
              <a:solidFill>
                <a:srgbClr val="EFF5FF">
                  <a:lumMod val="2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ít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tí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tẹo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ít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0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20645" y="0"/>
            <a:ext cx="1720645" cy="19172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=""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=""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=""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=""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=""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=""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=""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=""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=""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=""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=""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=""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=""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=""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=""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=""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=""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=""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=""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=""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=""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=""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=""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=""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=""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=""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=""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=""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=""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=""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=""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=""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=""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=""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=""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=""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=""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=""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=""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=""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=""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=""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=""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=""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=""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=""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=""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=""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=""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=""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=""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=""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=""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=""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=""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=""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=""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=""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=""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=""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=""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=""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=""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=""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=""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7610" y="234032"/>
            <a:ext cx="10755917" cy="61518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80554" y="1845374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=""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5560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lang="en-US" sz="2800" dirty="0" smtClean="0"/>
                <a:t> </a:t>
              </a:r>
              <a:r>
                <a:rPr lang="nl-NL" sz="2800" dirty="0"/>
                <a:t>Thuộc được một số đoạn thơ đã học. Biết nêu những câu thơ mình thích </a:t>
              </a:r>
              <a:r>
                <a:rPr lang="nl-NL" sz="2800" dirty="0" smtClean="0"/>
                <a:t>nhất.</a:t>
              </a:r>
              <a:endParaRPr lang="en-US" sz="2800" dirty="0"/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=""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8341" y="3729070"/>
            <a:ext cx="8685986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</a:t>
            </a:r>
            <a:r>
              <a:rPr lang="nl-NL" altLang="zh-CN" sz="2800" noProof="0" dirty="0" smtClean="0">
                <a:sym typeface="+mn-lt"/>
              </a:rPr>
              <a:t>. </a:t>
            </a:r>
            <a:r>
              <a:rPr lang="nl-NL" sz="2800" dirty="0" smtClean="0"/>
              <a:t>Phân </a:t>
            </a:r>
            <a:r>
              <a:rPr lang="nl-NL" sz="2800" dirty="0"/>
              <a:t>biệt và tìm được các từ có nghĩa giống nhau hoặc có nghĩa trái nhau.</a:t>
            </a:r>
            <a:endParaRPr lang="en-US" sz="2800" dirty="0"/>
          </a:p>
        </p:txBody>
      </p:sp>
      <p:pic>
        <p:nvPicPr>
          <p:cNvPr id="21" name="Picture 20" descr="Cute happy smiling book Royalty Free Vector Image">
            <a:extLst>
              <a:ext uri="{FF2B5EF4-FFF2-40B4-BE49-F238E27FC236}">
                <a16:creationId xmlns=""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4" y="3654151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013247">
            <a:off x="390145" y="555924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532" y="422674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" y="-183779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59" y="1341909"/>
            <a:ext cx="6992108" cy="49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1D1136-AEC5-4F2D-882D-E654849597F5}"/>
              </a:ext>
            </a:extLst>
          </p:cNvPr>
          <p:cNvGrpSpPr/>
          <p:nvPr/>
        </p:nvGrpSpPr>
        <p:grpSpPr>
          <a:xfrm>
            <a:off x="-248365" y="2249956"/>
            <a:ext cx="3291683" cy="1800128"/>
            <a:chOff x="203200" y="3859933"/>
            <a:chExt cx="4928176" cy="2812019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DB77964-821E-4D64-88D1-60C1C894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F2E5885-4590-4F86-A473-855A779A7CF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4" y="1471936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10399532" cy="142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8459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=""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76981" y="1449021"/>
            <a:ext cx="11513574" cy="4946900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1048611" y="1449021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71515" y="4865987"/>
            <a:ext cx="3416627" cy="1289008"/>
            <a:chOff x="3575614" y="2750804"/>
            <a:chExt cx="4916462" cy="3244527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=""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low confidence">
              <a:extLst>
                <a:ext uri="{FF2B5EF4-FFF2-40B4-BE49-F238E27FC236}">
                  <a16:creationId xmlns=""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22" name="Rectangle: Rounded Corners 3">
            <a:extLst>
              <a:ext uri="{FF2B5EF4-FFF2-40B4-BE49-F238E27FC236}">
                <a16:creationId xmlns=""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7202134" y="4119219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0350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7767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=""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đầu thu trong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mặc quần áo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 đón ngày khai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như là đi hội.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 bạn, cười hớn hở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tay bắt mặt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ôm vai bá cổ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 nhóm đứng đo nhau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 bạn nào cũng lớn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 xưa bé tí teo,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 lớp ba, lớp bốn.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9" name="Rounded Rectangle 2">
            <a:hlinkClick r:id="" action="ppaction://noaction"/>
            <a:extLst>
              <a:ext uri="{FF2B5EF4-FFF2-40B4-BE49-F238E27FC236}">
                <a16:creationId xmlns=""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ounded Rectangle 2">
            <a:hlinkClick r:id="" action="ppaction://noaction"/>
            <a:extLst>
              <a:ext uri="{FF2B5EF4-FFF2-40B4-BE49-F238E27FC236}">
                <a16:creationId xmlns=""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có nghĩa trái ngược nhau: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832033" y="2932044"/>
            <a:ext cx="13318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(tí teo)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b="1" kern="0" dirty="0" smtClean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917" y="1339138"/>
            <a:ext cx="8221732" cy="155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64" y="4418972"/>
            <a:ext cx="3437430" cy="197019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91959"/>
              </p:ext>
            </p:extLst>
          </p:nvPr>
        </p:nvGraphicFramePr>
        <p:xfrm>
          <a:off x="202099" y="3107513"/>
          <a:ext cx="9079552" cy="222964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354559">
                  <a:extLst>
                    <a:ext uri="{9D8B030D-6E8A-4147-A177-3AD203B41FA5}">
                      <a16:colId xmlns="" xmlns:a16="http://schemas.microsoft.com/office/drawing/2014/main" val="766315492"/>
                    </a:ext>
                  </a:extLst>
                </a:gridCol>
                <a:gridCol w="4724993">
                  <a:extLst>
                    <a:ext uri="{9D8B030D-6E8A-4147-A177-3AD203B41FA5}">
                      <a16:colId xmlns="" xmlns:a16="http://schemas.microsoft.com/office/drawing/2014/main" val="2209417847"/>
                    </a:ext>
                  </a:extLst>
                </a:gridCol>
              </a:tblGrid>
              <a:tr h="557412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2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giống nhau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2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trái ngược nhau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3359709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3679149416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4170683038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508</Words>
  <Application>Microsoft Office PowerPoint</Application>
  <PresentationFormat>Custom</PresentationFormat>
  <Paragraphs>85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4_Custom Design</vt:lpstr>
      <vt:lpstr>2_Office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66</cp:revision>
  <dcterms:created xsi:type="dcterms:W3CDTF">2022-12-31T23:29:53Z</dcterms:created>
  <dcterms:modified xsi:type="dcterms:W3CDTF">2024-03-19T02:16:49Z</dcterms:modified>
</cp:coreProperties>
</file>