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48" r:id="rId2"/>
    <p:sldMasterId id="2147483862" r:id="rId3"/>
  </p:sldMasterIdLst>
  <p:notesMasterIdLst>
    <p:notesMasterId r:id="rId24"/>
  </p:notesMasterIdLst>
  <p:sldIdLst>
    <p:sldId id="777" r:id="rId4"/>
    <p:sldId id="823" r:id="rId5"/>
    <p:sldId id="826" r:id="rId6"/>
    <p:sldId id="825" r:id="rId7"/>
    <p:sldId id="827" r:id="rId8"/>
    <p:sldId id="2007577174" r:id="rId9"/>
    <p:sldId id="297" r:id="rId10"/>
    <p:sldId id="260" r:id="rId11"/>
    <p:sldId id="275" r:id="rId12"/>
    <p:sldId id="2007577176" r:id="rId13"/>
    <p:sldId id="2007577159" r:id="rId14"/>
    <p:sldId id="2007577163" r:id="rId15"/>
    <p:sldId id="2007577166" r:id="rId16"/>
    <p:sldId id="2007577169" r:id="rId17"/>
    <p:sldId id="2007577171" r:id="rId18"/>
    <p:sldId id="2007577170" r:id="rId19"/>
    <p:sldId id="2007577173" r:id="rId20"/>
    <p:sldId id="2007577172" r:id="rId21"/>
    <p:sldId id="262" r:id="rId22"/>
    <p:sldId id="20075771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FF0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363F-D434-487B-95B3-8C7486CF8199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CE9F3-C03A-47D3-AABF-5F365C6B0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2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550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7445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7298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143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4869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4016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306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626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949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77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1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400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644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6866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2732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051" indent="0" algn="ctr">
              <a:buNone/>
              <a:defRPr sz="1999"/>
            </a:lvl2pPr>
            <a:lvl3pPr marL="914104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7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29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69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934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491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155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10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"/>
          <p:cNvSpPr txBox="1">
            <a:spLocks noGrp="1"/>
          </p:cNvSpPr>
          <p:nvPr>
            <p:ph type="title"/>
          </p:nvPr>
        </p:nvSpPr>
        <p:spPr>
          <a:xfrm>
            <a:off x="2160783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1"/>
          </p:nvPr>
        </p:nvSpPr>
        <p:spPr>
          <a:xfrm>
            <a:off x="2030483" y="2870000"/>
            <a:ext cx="35228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2"/>
          </p:nvPr>
        </p:nvSpPr>
        <p:spPr>
          <a:xfrm>
            <a:off x="6614316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3"/>
          </p:nvPr>
        </p:nvSpPr>
        <p:spPr>
          <a:xfrm>
            <a:off x="6329117" y="2870000"/>
            <a:ext cx="38324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4"/>
          </p:nvPr>
        </p:nvSpPr>
        <p:spPr>
          <a:xfrm>
            <a:off x="2160783" y="4904933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5"/>
          </p:nvPr>
        </p:nvSpPr>
        <p:spPr>
          <a:xfrm>
            <a:off x="2030483" y="5401537"/>
            <a:ext cx="35228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6"/>
          </p:nvPr>
        </p:nvSpPr>
        <p:spPr>
          <a:xfrm>
            <a:off x="6625823" y="4904933"/>
            <a:ext cx="32388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7"/>
          </p:nvPr>
        </p:nvSpPr>
        <p:spPr>
          <a:xfrm>
            <a:off x="6329117" y="5401549"/>
            <a:ext cx="38324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9" hasCustomPrompt="1"/>
          </p:nvPr>
        </p:nvSpPr>
        <p:spPr>
          <a:xfrm>
            <a:off x="3263583" y="1686083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idx="13" hasCustomPrompt="1"/>
          </p:nvPr>
        </p:nvSpPr>
        <p:spPr>
          <a:xfrm>
            <a:off x="3263583" y="4213692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717184" y="1686083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15" hasCustomPrompt="1"/>
          </p:nvPr>
        </p:nvSpPr>
        <p:spPr>
          <a:xfrm>
            <a:off x="7717184" y="4199492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96134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65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6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34491-828B-4127-8CE2-C6A7DED8B2F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DB380-5D91-4C69-8E8C-9D3B76CB36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43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34491-828B-4127-8CE2-C6A7DED8B2F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DB380-5D91-4C69-8E8C-9D3B76CB36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96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34491-828B-4127-8CE2-C6A7DED8B2F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DB380-5D91-4C69-8E8C-9D3B76CB36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5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34491-828B-4127-8CE2-C6A7DED8B2F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DB380-5D91-4C69-8E8C-9D3B76CB36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49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34491-828B-4127-8CE2-C6A7DED8B2F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DB380-5D91-4C69-8E8C-9D3B76CB36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96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34491-828B-4127-8CE2-C6A7DED8B2F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DB380-5D91-4C69-8E8C-9D3B76CB36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84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34491-828B-4127-8CE2-C6A7DED8B2F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DB380-5D91-4C69-8E8C-9D3B76CB36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01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34491-828B-4127-8CE2-C6A7DED8B2F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DB380-5D91-4C69-8E8C-9D3B76CB36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34491-828B-4127-8CE2-C6A7DED8B2F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DB380-5D91-4C69-8E8C-9D3B76CB36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72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9"/>
            <a:ext cx="11185011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82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092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45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64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60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19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06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1" y="-19051"/>
            <a:ext cx="12192000" cy="6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3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704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104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37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34491-828B-4127-8CE2-C6A7DED8B2F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DB380-5D91-4C69-8E8C-9D3B76CB36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42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0473" y="3788145"/>
            <a:ext cx="6836715" cy="31958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" y="3462389"/>
            <a:ext cx="12188825" cy="35529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935" y="-1717224"/>
            <a:ext cx="2678801" cy="16725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01" y="4497987"/>
            <a:ext cx="1628675" cy="1992732"/>
          </a:xfrm>
          <a:prstGeom prst="rect">
            <a:avLst/>
          </a:prstGeom>
        </p:spPr>
      </p:pic>
      <p:pic>
        <p:nvPicPr>
          <p:cNvPr id="9" name="GAME ĐƯỢC CHIA SẺ MIỄN PHÍ BỞI NK POWERSKILLS">
            <a:extLst>
              <a:ext uri="{FF2B5EF4-FFF2-40B4-BE49-F238E27FC236}">
                <a16:creationId xmlns:a16="http://schemas.microsoft.com/office/drawing/2014/main" id="{51DD034D-DD41-4B52-804B-2EF418A120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95" y="2303631"/>
            <a:ext cx="3745667" cy="4991100"/>
          </a:xfrm>
          <a:prstGeom prst="rect">
            <a:avLst/>
          </a:prstGeom>
        </p:spPr>
      </p:pic>
      <p:pic>
        <p:nvPicPr>
          <p:cNvPr id="10" name="XEM THÊM NHIỀU GAME, TEMP KHÁC TẠI: https://www.facebook.com/nkpowerskills">
            <a:extLst>
              <a:ext uri="{FF2B5EF4-FFF2-40B4-BE49-F238E27FC236}">
                <a16:creationId xmlns:a16="http://schemas.microsoft.com/office/drawing/2014/main" id="{899BAD91-67AB-4BE2-9405-4CA454B59B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984" y="3725992"/>
            <a:ext cx="4236155" cy="4570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397BBE-C65A-4F42-994B-F35F934A9D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56" y="697049"/>
            <a:ext cx="8716323" cy="21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8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0AA478-3D80-C3B4-2278-C0EBF5F0DCF0}"/>
              </a:ext>
            </a:extLst>
          </p:cNvPr>
          <p:cNvSpPr/>
          <p:nvPr/>
        </p:nvSpPr>
        <p:spPr>
          <a:xfrm>
            <a:off x="345964" y="202405"/>
            <a:ext cx="11544300" cy="64897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849228" y="202405"/>
            <a:ext cx="10258622" cy="9541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2800" b="1" i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ừ ngữ nào dưới đây chỉ thái độ lịch sự trong giao tiếp?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324" y="1156512"/>
            <a:ext cx="2407196" cy="1536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645" y="2807773"/>
            <a:ext cx="2518166" cy="1536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520" y="1271265"/>
            <a:ext cx="2424268" cy="15365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3984" y="1175846"/>
            <a:ext cx="2347443" cy="1536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8252" y="1218079"/>
            <a:ext cx="2322991" cy="14933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5437" y="2775893"/>
            <a:ext cx="2318228" cy="1600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3114" y="2712354"/>
            <a:ext cx="2367017" cy="153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1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238237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DE5754-B641-4DC0-9ABA-C407DE8AD742}"/>
              </a:ext>
            </a:extLst>
          </p:cNvPr>
          <p:cNvSpPr txBox="1"/>
          <p:nvPr/>
        </p:nvSpPr>
        <p:spPr>
          <a:xfrm>
            <a:off x="1077153" y="426066"/>
            <a:ext cx="7974483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3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ngữ</a:t>
            </a:r>
            <a:r>
              <a:rPr lang="en-US" sz="3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3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9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167" t="8938" r="15490"/>
          <a:stretch>
            <a:fillRect/>
          </a:stretch>
        </p:blipFill>
        <p:spPr>
          <a:xfrm flipH="1">
            <a:off x="88610" y="4166925"/>
            <a:ext cx="1977085" cy="26735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44" y="2493115"/>
            <a:ext cx="6053828" cy="374904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617246" y="2493115"/>
            <a:ext cx="2586182" cy="1514773"/>
          </a:xfrm>
          <a:prstGeom prst="wedgeEllipseCallout">
            <a:avLst>
              <a:gd name="adj1" fmla="val -81904"/>
              <a:gd name="adj2" fmla="val 109451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1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2771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238237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DE5754-B641-4DC0-9ABA-C407DE8AD742}"/>
              </a:ext>
            </a:extLst>
          </p:cNvPr>
          <p:cNvSpPr txBox="1"/>
          <p:nvPr/>
        </p:nvSpPr>
        <p:spPr>
          <a:xfrm>
            <a:off x="1077153" y="426066"/>
            <a:ext cx="7974483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28537767-A7C0-4294-8508-54F2B6106B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74596" y="4154935"/>
            <a:ext cx="674451" cy="45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990DA4-D980-4223-B7B9-06B69DEE844A}"/>
              </a:ext>
            </a:extLst>
          </p:cNvPr>
          <p:cNvSpPr txBox="1"/>
          <p:nvPr/>
        </p:nvSpPr>
        <p:spPr>
          <a:xfrm>
            <a:off x="913266" y="4085859"/>
            <a:ext cx="9504763" cy="105560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khuyên em nên đối xử thân thiện, hòa nhã với mọi người xung quanh. </a:t>
            </a:r>
          </a:p>
        </p:txBody>
      </p:sp>
      <p:pic>
        <p:nvPicPr>
          <p:cNvPr id="10" name="Picture 9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16A0B469-C6B6-41CB-9E1A-99F4A5351E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146470" y="5463965"/>
            <a:ext cx="674451" cy="457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CE505A-0311-46DC-8D36-60DEDF964AA0}"/>
              </a:ext>
            </a:extLst>
          </p:cNvPr>
          <p:cNvSpPr txBox="1"/>
          <p:nvPr/>
        </p:nvSpPr>
        <p:spPr>
          <a:xfrm>
            <a:off x="913267" y="5438235"/>
            <a:ext cx="9504762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phải biết lễ phép, tôn trọng người lớn. </a:t>
            </a:r>
          </a:p>
        </p:txBody>
      </p:sp>
      <p:sp>
        <p:nvSpPr>
          <p:cNvPr id="2" name="Rectangle 1"/>
          <p:cNvSpPr/>
          <p:nvPr/>
        </p:nvSpPr>
        <p:spPr>
          <a:xfrm>
            <a:off x="913266" y="2566336"/>
            <a:ext cx="9925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3266" y="3283795"/>
            <a:ext cx="9925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28537767-A7C0-4294-8508-54F2B6106B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104211" y="3349815"/>
            <a:ext cx="674451" cy="457200"/>
          </a:xfrm>
          <a:prstGeom prst="rect">
            <a:avLst/>
          </a:prstGeom>
        </p:spPr>
      </p:pic>
      <p:pic>
        <p:nvPicPr>
          <p:cNvPr id="15" name="Picture 14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28537767-A7C0-4294-8508-54F2B6106B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119408" y="2630828"/>
            <a:ext cx="67445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5" y="-127282"/>
            <a:ext cx="9864437" cy="166111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DE5754-B641-4DC0-9ABA-C407DE8AD742}"/>
              </a:ext>
            </a:extLst>
          </p:cNvPr>
          <p:cNvSpPr txBox="1"/>
          <p:nvPr/>
        </p:nvSpPr>
        <p:spPr>
          <a:xfrm>
            <a:off x="1077150" y="228682"/>
            <a:ext cx="7974483" cy="95410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3.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Xếp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dưới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đây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kiểu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thích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hợp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34" y="1661114"/>
            <a:ext cx="8229599" cy="50338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8725516" y="4827124"/>
            <a:ext cx="3567426" cy="1867831"/>
            <a:chOff x="3575614" y="2750804"/>
            <a:chExt cx="4916462" cy="3244527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5" name="Picture 14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6" name="Rectangle: Rounded Corners 3">
            <a:extLst>
              <a:ext uri="{FF2B5EF4-FFF2-40B4-BE49-F238E27FC236}">
                <a16:creationId xmlns:a16="http://schemas.microsoft.com/office/drawing/2014/main" id="{8A4646F4-CCCF-0E20-9E27-EE65A4FCDB79}"/>
              </a:ext>
            </a:extLst>
          </p:cNvPr>
          <p:cNvSpPr/>
          <p:nvPr/>
        </p:nvSpPr>
        <p:spPr>
          <a:xfrm>
            <a:off x="9002380" y="4080357"/>
            <a:ext cx="2998838" cy="61948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 2</a:t>
            </a:r>
          </a:p>
        </p:txBody>
      </p:sp>
    </p:spTree>
    <p:extLst>
      <p:ext uri="{BB962C8B-B14F-4D97-AF65-F5344CB8AC3E}">
        <p14:creationId xmlns:p14="http://schemas.microsoft.com/office/powerpoint/2010/main" val="237986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5" y="-127282"/>
            <a:ext cx="9864437" cy="166111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DE5754-B641-4DC0-9ABA-C407DE8AD742}"/>
              </a:ext>
            </a:extLst>
          </p:cNvPr>
          <p:cNvSpPr txBox="1"/>
          <p:nvPr/>
        </p:nvSpPr>
        <p:spPr>
          <a:xfrm>
            <a:off x="1077150" y="228682"/>
            <a:ext cx="7974483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3.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Xếp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dưới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đây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vào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kiểu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thích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hợp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34" y="1661114"/>
            <a:ext cx="8229599" cy="5033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95176" y="1929514"/>
            <a:ext cx="147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kể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50322" y="3945398"/>
            <a:ext cx="147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kể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76794" y="2678363"/>
            <a:ext cx="147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hỏi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84057" y="3165602"/>
            <a:ext cx="147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hỏi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13558" y="4621903"/>
            <a:ext cx="147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hỏi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92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32775" y="0"/>
            <a:ext cx="12090400" cy="685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DE5754-B641-4DC0-9ABA-C407DE8AD742}"/>
              </a:ext>
            </a:extLst>
          </p:cNvPr>
          <p:cNvSpPr txBox="1"/>
          <p:nvPr/>
        </p:nvSpPr>
        <p:spPr>
          <a:xfrm>
            <a:off x="2001384" y="961053"/>
            <a:ext cx="6542849" cy="5539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Dấu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hiệu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nhận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biết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câu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kể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DE5754-B641-4DC0-9ABA-C407DE8AD742}"/>
              </a:ext>
            </a:extLst>
          </p:cNvPr>
          <p:cNvSpPr txBox="1"/>
          <p:nvPr/>
        </p:nvSpPr>
        <p:spPr>
          <a:xfrm>
            <a:off x="787100" y="2476104"/>
            <a:ext cx="9723584" cy="1123712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Câu</a:t>
            </a:r>
            <a:r>
              <a:rPr kumimoji="0" lang="en-US" sz="3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chấm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DE5754-B641-4DC0-9ABA-C407DE8AD742}"/>
              </a:ext>
            </a:extLst>
          </p:cNvPr>
          <p:cNvSpPr txBox="1"/>
          <p:nvPr/>
        </p:nvSpPr>
        <p:spPr>
          <a:xfrm>
            <a:off x="875590" y="3991155"/>
            <a:ext cx="9566268" cy="612934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Câu</a:t>
            </a:r>
            <a:r>
              <a:rPr kumimoji="0" lang="en-US" sz="3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uối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chấm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39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5" y="-127281"/>
            <a:ext cx="9864437" cy="11386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DE5754-B641-4DC0-9ABA-C407DE8AD742}"/>
              </a:ext>
            </a:extLst>
          </p:cNvPr>
          <p:cNvSpPr txBox="1"/>
          <p:nvPr/>
        </p:nvSpPr>
        <p:spPr>
          <a:xfrm>
            <a:off x="1195138" y="116724"/>
            <a:ext cx="6631340" cy="5539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4.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Nhìn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tranh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đặt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kể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hỏi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8594" y="1011363"/>
            <a:ext cx="7037596" cy="44615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BD0FBA-6D5C-44C0-BBEA-91757B0F75B9}"/>
              </a:ext>
            </a:extLst>
          </p:cNvPr>
          <p:cNvSpPr txBox="1"/>
          <p:nvPr/>
        </p:nvSpPr>
        <p:spPr>
          <a:xfrm>
            <a:off x="1547659" y="5600185"/>
            <a:ext cx="7715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M: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viên</a:t>
            </a:r>
            <a:r>
              <a:rPr lang="en-US" sz="30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BD0FBA-6D5C-44C0-BBEA-91757B0F75B9}"/>
              </a:ext>
            </a:extLst>
          </p:cNvPr>
          <p:cNvSpPr txBox="1"/>
          <p:nvPr/>
        </p:nvSpPr>
        <p:spPr>
          <a:xfrm>
            <a:off x="2108917" y="6197324"/>
            <a:ext cx="7715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ban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054" y="3372030"/>
            <a:ext cx="3597952" cy="22281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04C08B-D8BA-4CA0-A283-7331D4BBAC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5357" y="2755566"/>
            <a:ext cx="3825877" cy="96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3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5" y="-127281"/>
            <a:ext cx="9864437" cy="11386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DE5754-B641-4DC0-9ABA-C407DE8AD742}"/>
              </a:ext>
            </a:extLst>
          </p:cNvPr>
          <p:cNvSpPr txBox="1"/>
          <p:nvPr/>
        </p:nvSpPr>
        <p:spPr>
          <a:xfrm>
            <a:off x="1195138" y="116724"/>
            <a:ext cx="6631340" cy="5539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4.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Nhìn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tranh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đặt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kể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hỏi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5773" y="1138644"/>
            <a:ext cx="7037596" cy="4461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880" y="1283178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7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5" y="-127281"/>
            <a:ext cx="9864437" cy="11386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DE5754-B641-4DC0-9ABA-C407DE8AD742}"/>
              </a:ext>
            </a:extLst>
          </p:cNvPr>
          <p:cNvSpPr txBox="1"/>
          <p:nvPr/>
        </p:nvSpPr>
        <p:spPr>
          <a:xfrm>
            <a:off x="1195138" y="116724"/>
            <a:ext cx="6631340" cy="5539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4.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Nhìn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tranh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đặt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kể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hỏi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272" y="1043337"/>
            <a:ext cx="4752206" cy="30126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1445" y="4088011"/>
            <a:ext cx="95896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vi-VN" sz="2800" dirty="0" smtClean="0">
                <a:solidFill>
                  <a:srgbClr val="7030A0"/>
                </a:solidFill>
                <a:latin typeface="Open Sans" panose="020B0606030504020204" pitchFamily="34" charset="0"/>
              </a:rPr>
              <a:t>Hai </a:t>
            </a:r>
            <a:r>
              <a:rPr lang="vi-VN" sz="2800" dirty="0">
                <a:solidFill>
                  <a:srgbClr val="7030A0"/>
                </a:solidFill>
                <a:latin typeface="Open Sans" panose="020B0606030504020204" pitchFamily="34" charset="0"/>
              </a:rPr>
              <a:t>bạn nữ đang chơi nhảy dây</a:t>
            </a:r>
            <a:r>
              <a:rPr lang="vi-VN" sz="2800" dirty="0" smtClean="0">
                <a:solidFill>
                  <a:srgbClr val="7030A0"/>
                </a:solidFill>
                <a:latin typeface="Open Sans" panose="020B0606030504020204" pitchFamily="34" charset="0"/>
              </a:rPr>
              <a:t>.</a:t>
            </a:r>
            <a:endParaRPr lang="en-US" sz="2800" dirty="0" smtClean="0">
              <a:solidFill>
                <a:srgbClr val="7030A0"/>
              </a:solidFill>
              <a:latin typeface="Open Sans" panose="020B0606030504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vi-VN" sz="2800" dirty="0" smtClean="0">
                <a:solidFill>
                  <a:srgbClr val="7030A0"/>
                </a:solidFill>
                <a:latin typeface="OpenSans"/>
              </a:rPr>
              <a:t>Phía </a:t>
            </a:r>
            <a:r>
              <a:rPr lang="vi-VN" sz="2800" dirty="0">
                <a:solidFill>
                  <a:srgbClr val="7030A0"/>
                </a:solidFill>
                <a:latin typeface="OpenSans"/>
              </a:rPr>
              <a:t>xa có hai bạn nữ đang chơi nhảy dây. </a:t>
            </a:r>
          </a:p>
          <a:p>
            <a:pPr marL="342900" indent="-342900" algn="just">
              <a:buFontTx/>
              <a:buChar char="-"/>
            </a:pPr>
            <a:r>
              <a:rPr lang="vi-VN" sz="2800" dirty="0" smtClean="0">
                <a:solidFill>
                  <a:srgbClr val="7030A0"/>
                </a:solidFill>
                <a:latin typeface="Open Sans" panose="020B0606030504020204" pitchFamily="34" charset="0"/>
              </a:rPr>
              <a:t>Bạn </a:t>
            </a:r>
            <a:r>
              <a:rPr lang="vi-VN" sz="2800" dirty="0">
                <a:solidFill>
                  <a:srgbClr val="7030A0"/>
                </a:solidFill>
                <a:latin typeface="Open Sans" panose="020B0606030504020204" pitchFamily="34" charset="0"/>
              </a:rPr>
              <a:t>nam mặc áo đỏ đang có hành động gì</a:t>
            </a:r>
            <a:r>
              <a:rPr lang="vi-VN" sz="2800" dirty="0" smtClean="0">
                <a:solidFill>
                  <a:srgbClr val="7030A0"/>
                </a:solidFill>
                <a:latin typeface="Open Sans" panose="020B0606030504020204" pitchFamily="34" charset="0"/>
              </a:rPr>
              <a:t>?</a:t>
            </a:r>
            <a:endParaRPr lang="en-US" sz="2800" dirty="0" smtClean="0">
              <a:solidFill>
                <a:srgbClr val="7030A0"/>
              </a:solidFill>
              <a:latin typeface="Open Sans" panose="020B0606030504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vi-VN" sz="2800" dirty="0" smtClean="0">
                <a:solidFill>
                  <a:srgbClr val="7030A0"/>
                </a:solidFill>
                <a:latin typeface="OpenSans"/>
              </a:rPr>
              <a:t>Bạn </a:t>
            </a:r>
            <a:r>
              <a:rPr lang="vi-VN" sz="2800" dirty="0">
                <a:solidFill>
                  <a:srgbClr val="7030A0"/>
                </a:solidFill>
                <a:latin typeface="OpenSans"/>
              </a:rPr>
              <a:t>nam áo đỏ vứt rác bừa bãi. </a:t>
            </a:r>
          </a:p>
          <a:p>
            <a:pPr marL="342900" indent="-342900" algn="just">
              <a:buFontTx/>
              <a:buChar char="-"/>
            </a:pPr>
            <a:r>
              <a:rPr lang="vi-VN" sz="2800" dirty="0" smtClean="0">
                <a:solidFill>
                  <a:srgbClr val="7030A0"/>
                </a:solidFill>
                <a:latin typeface="Open Sans" panose="020B0606030504020204" pitchFamily="34" charset="0"/>
              </a:rPr>
              <a:t>Bạn </a:t>
            </a:r>
            <a:r>
              <a:rPr lang="vi-VN" sz="2800" dirty="0">
                <a:solidFill>
                  <a:srgbClr val="7030A0"/>
                </a:solidFill>
                <a:latin typeface="Open Sans" panose="020B0606030504020204" pitchFamily="34" charset="0"/>
              </a:rPr>
              <a:t>nữ đang dắt em đi </a:t>
            </a:r>
            <a:r>
              <a:rPr lang="vi-VN" sz="2800" dirty="0" smtClean="0">
                <a:solidFill>
                  <a:srgbClr val="7030A0"/>
                </a:solidFill>
                <a:latin typeface="Open Sans" panose="020B0606030504020204" pitchFamily="34" charset="0"/>
              </a:rPr>
              <a:t>d</a:t>
            </a:r>
            <a:r>
              <a:rPr lang="en-US" sz="2800" dirty="0" err="1" smtClean="0">
                <a:solidFill>
                  <a:srgbClr val="7030A0"/>
                </a:solidFill>
                <a:latin typeface="Open Sans" panose="020B0606030504020204" pitchFamily="34" charset="0"/>
              </a:rPr>
              <a:t>ạo</a:t>
            </a:r>
            <a:r>
              <a:rPr lang="en-US" sz="2800" dirty="0" smtClean="0">
                <a:solidFill>
                  <a:srgbClr val="7030A0"/>
                </a:solidFill>
                <a:latin typeface="Open Sans" panose="020B0606030504020204" pitchFamily="34" charset="0"/>
              </a:rPr>
              <a:t> </a:t>
            </a:r>
            <a:r>
              <a:rPr lang="vi-VN" sz="2800" dirty="0" smtClean="0">
                <a:solidFill>
                  <a:srgbClr val="7030A0"/>
                </a:solidFill>
                <a:latin typeface="Open Sans" panose="020B0606030504020204" pitchFamily="34" charset="0"/>
              </a:rPr>
              <a:t>trong </a:t>
            </a:r>
            <a:r>
              <a:rPr lang="vi-VN" sz="2800" dirty="0">
                <a:solidFill>
                  <a:srgbClr val="7030A0"/>
                </a:solidFill>
                <a:latin typeface="Open Sans" panose="020B0606030504020204" pitchFamily="34" charset="0"/>
              </a:rPr>
              <a:t>công viên</a:t>
            </a:r>
            <a:r>
              <a:rPr lang="vi-VN" sz="2800" dirty="0" smtClean="0">
                <a:solidFill>
                  <a:srgbClr val="7030A0"/>
                </a:solidFill>
                <a:latin typeface="Open Sans" panose="020B0606030504020204" pitchFamily="34" charset="0"/>
              </a:rPr>
              <a:t>.</a:t>
            </a:r>
            <a:endParaRPr lang="en-US" sz="2800" dirty="0" smtClean="0">
              <a:solidFill>
                <a:srgbClr val="7030A0"/>
              </a:solidFill>
              <a:latin typeface="Open Sans" panose="020B0606030504020204" pitchFamily="34" charset="0"/>
            </a:endParaRPr>
          </a:p>
          <a:p>
            <a:pPr algn="just"/>
            <a:r>
              <a:rPr lang="en-US" sz="2800" dirty="0" smtClean="0">
                <a:solidFill>
                  <a:srgbClr val="7030A0"/>
                </a:solidFill>
                <a:latin typeface="OpenSans"/>
              </a:rPr>
              <a:t>-</a:t>
            </a:r>
            <a:r>
              <a:rPr lang="vi-VN" sz="2800" dirty="0" smtClean="0">
                <a:solidFill>
                  <a:srgbClr val="7030A0"/>
                </a:solidFill>
                <a:latin typeface="OpenSans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OpenSans"/>
              </a:rPr>
              <a:t> </a:t>
            </a:r>
            <a:r>
              <a:rPr lang="vi-VN" sz="2800" dirty="0" smtClean="0">
                <a:solidFill>
                  <a:srgbClr val="7030A0"/>
                </a:solidFill>
                <a:latin typeface="OpenSans"/>
              </a:rPr>
              <a:t>Các </a:t>
            </a:r>
            <a:r>
              <a:rPr lang="vi-VN" sz="2800" dirty="0">
                <a:solidFill>
                  <a:srgbClr val="7030A0"/>
                </a:solidFill>
                <a:latin typeface="OpenSans"/>
              </a:rPr>
              <a:t>bạn nhỏ đang chơi đùa trong công viên. </a:t>
            </a:r>
          </a:p>
          <a:p>
            <a:pPr marL="342900" indent="-342900" algn="just">
              <a:buFontTx/>
              <a:buChar char="-"/>
            </a:pPr>
            <a:endParaRPr lang="vi-VN" sz="24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7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698689" y="692336"/>
            <a:ext cx="8956060" cy="4502518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A9D575-27B1-43BD-9614-BECD7265B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4991" y="1301731"/>
            <a:ext cx="716951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71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83656A5D-C681-438A-B091-CF3DA54A787F}"/>
              </a:ext>
            </a:extLst>
          </p:cNvPr>
          <p:cNvSpPr/>
          <p:nvPr/>
        </p:nvSpPr>
        <p:spPr>
          <a:xfrm>
            <a:off x="352926" y="854242"/>
            <a:ext cx="11486147" cy="51495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07EB0-9CC4-4619-B270-56F3748B6E20}"/>
              </a:ext>
            </a:extLst>
          </p:cNvPr>
          <p:cNvSpPr txBox="1"/>
          <p:nvPr/>
        </p:nvSpPr>
        <p:spPr>
          <a:xfrm>
            <a:off x="832241" y="3152930"/>
            <a:ext cx="108644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………….?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A585D-2FE1-4755-A07A-569010FD7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00" y="1131783"/>
            <a:ext cx="8785097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0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5" y="-127282"/>
            <a:ext cx="9864437" cy="166111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DE5754-B641-4DC0-9ABA-C407DE8AD742}"/>
              </a:ext>
            </a:extLst>
          </p:cNvPr>
          <p:cNvSpPr txBox="1"/>
          <p:nvPr/>
        </p:nvSpPr>
        <p:spPr>
          <a:xfrm>
            <a:off x="1077150" y="228682"/>
            <a:ext cx="7974483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3.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Xếp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dưới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đây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vào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kiểu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thích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hợp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41C3E82-9381-40F8-8624-D0959B202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663685"/>
              </p:ext>
            </p:extLst>
          </p:nvPr>
        </p:nvGraphicFramePr>
        <p:xfrm>
          <a:off x="417524" y="1762514"/>
          <a:ext cx="11420515" cy="4609059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739665">
                  <a:extLst>
                    <a:ext uri="{9D8B030D-6E8A-4147-A177-3AD203B41FA5}">
                      <a16:colId xmlns:a16="http://schemas.microsoft.com/office/drawing/2014/main" val="1932119103"/>
                    </a:ext>
                  </a:extLst>
                </a:gridCol>
                <a:gridCol w="5680850">
                  <a:extLst>
                    <a:ext uri="{9D8B030D-6E8A-4147-A177-3AD203B41FA5}">
                      <a16:colId xmlns:a16="http://schemas.microsoft.com/office/drawing/2014/main" val="4190794327"/>
                    </a:ext>
                  </a:extLst>
                </a:gridCol>
              </a:tblGrid>
              <a:tr h="5972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Câu kể</a:t>
                      </a:r>
                      <a:endParaRPr lang="en-US" sz="2800" b="0" dirty="0">
                        <a:effectLst/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Câu hỏi</a:t>
                      </a:r>
                      <a:endParaRPr lang="en-US" sz="2800" b="0" dirty="0">
                        <a:effectLst/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945788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a. An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Minh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đang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chuyện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thoại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nhau</a:t>
                      </a:r>
                      <a:endParaRPr lang="vi-VN" sz="28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b. Ai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tiên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minh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thoại</a:t>
                      </a:r>
                      <a:r>
                        <a:rPr lang="en-US" sz="28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8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049018"/>
                  </a:ext>
                </a:extLst>
              </a:tr>
              <a:tr h="1719355">
                <a:tc>
                  <a:txBody>
                    <a:bodyPr/>
                    <a:lstStyle/>
                    <a:p>
                      <a:pPr lvl="0" algn="just"/>
                      <a:endParaRPr lang="en-US" sz="2800" b="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  <a:p>
                      <a:pPr lvl="0" algn="just"/>
                      <a:r>
                        <a:rPr lang="en-US" sz="28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Tôi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lắng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nghe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cô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giảng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vi-VN" sz="28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Vì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sao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chúng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ta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đỡ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khó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khăn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8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621614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endParaRPr lang="vi-VN" sz="28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e.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thùng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rác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đặt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đâu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8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307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27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để đánh dấu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3624880" y="2978860"/>
            <a:ext cx="5328620" cy="2924099"/>
            <a:chOff x="449660" y="488811"/>
            <a:chExt cx="3609269" cy="3306742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488811"/>
              <a:ext cx="3609269" cy="330674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841170" y="1280076"/>
              <a:ext cx="2583893" cy="2053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ngoặc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kép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hoặc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gạch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ngang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145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599154" y="1534097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Câu</a:t>
              </a:r>
              <a:r>
                <a:rPr kumimoji="0" lang="en-US" sz="3733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kể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961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787029" y="1544335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Câu</a:t>
              </a:r>
              <a:r>
                <a:rPr kumimoji="0" lang="en-US" sz="3733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hỏi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1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028DDB-585E-4921-AB89-D3D41EB9F43C}"/>
              </a:ext>
            </a:extLst>
          </p:cNvPr>
          <p:cNvSpPr txBox="1"/>
          <p:nvPr/>
        </p:nvSpPr>
        <p:spPr>
          <a:xfrm>
            <a:off x="2630465" y="1516674"/>
            <a:ext cx="740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itchFamily="2" charset="0"/>
              <a:ea typeface="Ariston" panose="02020500000000000000" pitchFamily="18" charset="0"/>
              <a:cs typeface="Ariston" panose="02020500000000000000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F9160-0B26-4AD4-8FEB-EE2056B93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06" y="2299323"/>
            <a:ext cx="10839627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5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D152CF-289C-4C57-ACC2-3AB611856AEB}"/>
              </a:ext>
            </a:extLst>
          </p:cNvPr>
          <p:cNvSpPr txBox="1"/>
          <p:nvPr/>
        </p:nvSpPr>
        <p:spPr>
          <a:xfrm>
            <a:off x="1108348" y="835401"/>
            <a:ext cx="9989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FF0C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en-US" altLang="en-US" sz="4800" dirty="0">
              <a:solidFill>
                <a:srgbClr val="FF0C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组合 13">
            <a:extLst>
              <a:ext uri="{FF2B5EF4-FFF2-40B4-BE49-F238E27FC236}">
                <a16:creationId xmlns:a16="http://schemas.microsoft.com/office/drawing/2014/main" id="{00A65D10-5EBD-E888-BC93-64C9441F8A78}"/>
              </a:ext>
            </a:extLst>
          </p:cNvPr>
          <p:cNvGrpSpPr>
            <a:grpSpLocks/>
          </p:cNvGrpSpPr>
          <p:nvPr/>
        </p:nvGrpSpPr>
        <p:grpSpPr bwMode="auto">
          <a:xfrm>
            <a:off x="969485" y="1890299"/>
            <a:ext cx="10268786" cy="2185214"/>
            <a:chOff x="799898" y="3508320"/>
            <a:chExt cx="6309251" cy="2186085"/>
          </a:xfrm>
        </p:grpSpPr>
        <p:sp>
          <p:nvSpPr>
            <p:cNvPr id="5" name="文本框 15">
              <a:extLst>
                <a:ext uri="{FF2B5EF4-FFF2-40B4-BE49-F238E27FC236}">
                  <a16:creationId xmlns:a16="http://schemas.microsoft.com/office/drawing/2014/main" id="{9FF6E716-F5E6-80BD-6857-0C28FABC8698}"/>
                </a:ext>
              </a:extLst>
            </p:cNvPr>
            <p:cNvSpPr txBox="1"/>
            <p:nvPr/>
          </p:nvSpPr>
          <p:spPr>
            <a:xfrm>
              <a:off x="1224125" y="4423120"/>
              <a:ext cx="113501" cy="4567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 defTabSz="914308">
                <a:lnSpc>
                  <a:spcPct val="150000"/>
                </a:lnSpc>
                <a:defRPr/>
              </a:pPr>
              <a:endParaRPr lang="zh-CN" altLang="en-US" cap="all" dirty="0">
                <a:solidFill>
                  <a:sysClr val="windowText" lastClr="000000"/>
                </a:solidFill>
                <a:latin typeface="Arial" panose="020B0604020202020204" pitchFamily="34" charset="0"/>
                <a:ea typeface="华康海报体W12(P)" panose="040B0C00000000000000" pitchFamily="82" charset="-122"/>
                <a:cs typeface="Arial" panose="020B0604020202020204" pitchFamily="34" charset="0"/>
              </a:endParaRPr>
            </a:p>
          </p:txBody>
        </p:sp>
        <p:sp>
          <p:nvSpPr>
            <p:cNvPr id="6" name="文本框 12">
              <a:extLst>
                <a:ext uri="{FF2B5EF4-FFF2-40B4-BE49-F238E27FC236}">
                  <a16:creationId xmlns:a16="http://schemas.microsoft.com/office/drawing/2014/main" id="{19EEE8CF-77DD-828E-326E-5A9C21F54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898" y="3508320"/>
              <a:ext cx="6309251" cy="2186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914389" lvl="1" indent="-457200" algn="just" defTabSz="914377">
                <a:spcBef>
                  <a:spcPts val="1200"/>
                </a:spcBef>
                <a:spcAft>
                  <a:spcPts val="12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sz="3200" b="1" dirty="0" err="1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Tìm</a:t>
              </a:r>
              <a:r>
                <a:rPr lang="en-US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lang="en-US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ngữ</a:t>
              </a:r>
              <a:r>
                <a:rPr lang="en-US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thái</a:t>
              </a:r>
              <a:r>
                <a:rPr lang="en-US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giao</a:t>
              </a:r>
              <a:r>
                <a:rPr lang="en-US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tiếp</a:t>
              </a:r>
              <a:r>
                <a:rPr lang="en-US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lịch</a:t>
              </a:r>
              <a:r>
                <a:rPr lang="en-US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sự</a:t>
              </a:r>
              <a:r>
                <a:rPr lang="en-US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lang="en-US" sz="3200" b="1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914389" lvl="1" indent="-457200" algn="just" defTabSz="914377">
                <a:spcBef>
                  <a:spcPts val="1200"/>
                </a:spcBef>
                <a:spcAft>
                  <a:spcPts val="1200"/>
                </a:spcAft>
                <a:buFont typeface="Wingdings" panose="05000000000000000000" pitchFamily="2" charset="2"/>
                <a:buChar char="ü"/>
                <a:defRPr/>
              </a:pPr>
              <a:r>
                <a:rPr lang="nl-NL" sz="3200" b="1" dirty="0">
                  <a:solidFill>
                    <a:srgbClr val="660066"/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Nhận </a:t>
              </a:r>
              <a:r>
                <a:rPr lang="nl-NL" sz="3200" b="1" dirty="0" smtClean="0">
                  <a:solidFill>
                    <a:srgbClr val="660066"/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biết và phân biệt được câu kể và câu hỏi.</a:t>
              </a:r>
            </a:p>
            <a:p>
              <a:pPr marL="914389" lvl="1" indent="-457200" algn="just" defTabSz="914377">
                <a:spcBef>
                  <a:spcPts val="1200"/>
                </a:spcBef>
                <a:spcAft>
                  <a:spcPts val="1200"/>
                </a:spcAft>
                <a:buFont typeface="Wingdings" panose="05000000000000000000" pitchFamily="2" charset="2"/>
                <a:buChar char="ü"/>
                <a:defRPr/>
              </a:pPr>
              <a:r>
                <a:rPr lang="nl-NL" sz="3200" b="1" dirty="0" smtClean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Đặt được câu kể, câu hỏi.</a:t>
              </a:r>
              <a:endParaRPr lang="en-US" sz="3200" b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2854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7544C6-EE05-4B9A-95F7-AB506CF67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527" y="2635284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0AA478-3D80-C3B4-2278-C0EBF5F0DCF0}"/>
              </a:ext>
            </a:extLst>
          </p:cNvPr>
          <p:cNvSpPr/>
          <p:nvPr/>
        </p:nvSpPr>
        <p:spPr>
          <a:xfrm>
            <a:off x="323850" y="48323"/>
            <a:ext cx="11544300" cy="64897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849228" y="202405"/>
            <a:ext cx="10258622" cy="9541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2800" b="1" i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ctr">
              <a:defRPr/>
            </a:pPr>
            <a:r>
              <a:rPr lang="en-US" altLang="en-US" i="0" dirty="0"/>
              <a:t>1. </a:t>
            </a:r>
            <a:r>
              <a:rPr lang="en-US" i="0" dirty="0" smtClean="0">
                <a:solidFill>
                  <a:prstClr val="black"/>
                </a:solidFill>
                <a:ea typeface="Arial-Rounded" panose="020B0500000000000000" pitchFamily="34" charset="0"/>
              </a:rPr>
              <a:t>T</a:t>
            </a:r>
            <a:r>
              <a:rPr lang="vi-VN" i="0" dirty="0">
                <a:solidFill>
                  <a:prstClr val="black"/>
                </a:solidFill>
                <a:ea typeface="Arial-Rounded" panose="020B0500000000000000" pitchFamily="34" charset="0"/>
              </a:rPr>
              <a:t>ừ ngữ nào dưới đây chỉ thái độ lịch sự trong giao tiếp? </a:t>
            </a:r>
            <a:endParaRPr lang="en-US" i="0" dirty="0">
              <a:solidFill>
                <a:prstClr val="black"/>
              </a:solidFill>
              <a:ea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849228" y="4676061"/>
            <a:ext cx="3739516" cy="1867831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4132069" y="1878246"/>
            <a:ext cx="4159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>
                <a:solidFill>
                  <a:schemeClr val="bg1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Đọc </a:t>
            </a:r>
            <a:r>
              <a:rPr lang="nl-NL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thầm bài Học nghề, sau đó tìm gạch chân câu có sử dụng dấu gạch ngang ở đầu dòng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4646F4-CCCF-0E20-9E27-EE65A4FCDB79}"/>
              </a:ext>
            </a:extLst>
          </p:cNvPr>
          <p:cNvSpPr/>
          <p:nvPr/>
        </p:nvSpPr>
        <p:spPr>
          <a:xfrm>
            <a:off x="979847" y="3929294"/>
            <a:ext cx="3286008" cy="5079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090" y="1436546"/>
            <a:ext cx="7801263" cy="202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9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512</Words>
  <Application>Microsoft Office PowerPoint</Application>
  <PresentationFormat>Widescreen</PresentationFormat>
  <Paragraphs>64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宋体</vt:lpstr>
      <vt:lpstr>Arial</vt:lpstr>
      <vt:lpstr>Arial-Rounded</vt:lpstr>
      <vt:lpstr>Ariston</vt:lpstr>
      <vt:lpstr>Calibri</vt:lpstr>
      <vt:lpstr>Cambria</vt:lpstr>
      <vt:lpstr>等线</vt:lpstr>
      <vt:lpstr>等线 Light</vt:lpstr>
      <vt:lpstr>方正姚体</vt:lpstr>
      <vt:lpstr>Nunito black</vt:lpstr>
      <vt:lpstr>Open Sans</vt:lpstr>
      <vt:lpstr>OpenSans</vt:lpstr>
      <vt:lpstr>Pattaya</vt:lpstr>
      <vt:lpstr>Times New Roman</vt:lpstr>
      <vt:lpstr>Wingdings</vt:lpstr>
      <vt:lpstr>华康海报体W12(P)</vt:lpstr>
      <vt:lpstr>字魂59号-创粗黑</vt:lpstr>
      <vt:lpstr>3_Office 主题</vt:lpstr>
      <vt:lpstr>5_Office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55</cp:revision>
  <dcterms:created xsi:type="dcterms:W3CDTF">2022-11-26T06:23:00Z</dcterms:created>
  <dcterms:modified xsi:type="dcterms:W3CDTF">2023-03-11T15:34:48Z</dcterms:modified>
</cp:coreProperties>
</file>