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1"/>
  </p:notesMasterIdLst>
  <p:sldIdLst>
    <p:sldId id="2007577523" r:id="rId2"/>
    <p:sldId id="2007577524" r:id="rId3"/>
    <p:sldId id="2007577525" r:id="rId4"/>
    <p:sldId id="2007577520" r:id="rId5"/>
    <p:sldId id="2007577440" r:id="rId6"/>
    <p:sldId id="2007577534" r:id="rId7"/>
    <p:sldId id="2007577442" r:id="rId8"/>
    <p:sldId id="2007577472" r:id="rId9"/>
    <p:sldId id="2007577528" r:id="rId10"/>
    <p:sldId id="2007577529" r:id="rId11"/>
    <p:sldId id="2007577531" r:id="rId12"/>
    <p:sldId id="2007577536" r:id="rId13"/>
    <p:sldId id="2007577486" r:id="rId14"/>
    <p:sldId id="2007577537" r:id="rId15"/>
    <p:sldId id="2007577538" r:id="rId16"/>
    <p:sldId id="2007577539" r:id="rId17"/>
    <p:sldId id="2007577540" r:id="rId18"/>
    <p:sldId id="2007577541" r:id="rId19"/>
    <p:sldId id="2007577543" r:id="rId20"/>
    <p:sldId id="2007577544" r:id="rId21"/>
    <p:sldId id="2007577545" r:id="rId22"/>
    <p:sldId id="2007577546" r:id="rId23"/>
    <p:sldId id="2007577551" r:id="rId24"/>
    <p:sldId id="2007577552" r:id="rId25"/>
    <p:sldId id="2007577553" r:id="rId26"/>
    <p:sldId id="2007577554" r:id="rId27"/>
    <p:sldId id="2007577556" r:id="rId28"/>
    <p:sldId id="2007577557" r:id="rId29"/>
    <p:sldId id="20075775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3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0CD6-D848-42C0-A1CD-0D141C3893F4}" type="datetimeFigureOut">
              <a:rPr lang="en-US" smtClean="0"/>
              <a:pPr/>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B97D-BDAA-4D3C-8F30-B21088C1F1D1}" type="slidenum">
              <a:rPr lang="en-US" smtClean="0"/>
              <a:pPr/>
              <a:t>‹#›</a:t>
            </a:fld>
            <a:endParaRPr lang="en-US"/>
          </a:p>
        </p:txBody>
      </p:sp>
    </p:spTree>
    <p:extLst>
      <p:ext uri="{BB962C8B-B14F-4D97-AF65-F5344CB8AC3E}">
        <p14:creationId xmlns:p14="http://schemas.microsoft.com/office/powerpoint/2010/main" val="4251102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8071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045288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95671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25327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46360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551997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1583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543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4682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1181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1244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72088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3827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2701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2458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ea typeface="字魂20号-石头体" panose="00000500000000000000" pitchFamily="2" charset="-122"/>
              <a:cs typeface="+mn-cs"/>
            </a:endParaRPr>
          </a:p>
        </p:txBody>
      </p:sp>
    </p:spTree>
    <p:extLst>
      <p:ext uri="{BB962C8B-B14F-4D97-AF65-F5344CB8AC3E}">
        <p14:creationId xmlns:p14="http://schemas.microsoft.com/office/powerpoint/2010/main" val="29560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3636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283338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00091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A559D-941E-4549-95B0-1231322DEC5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70353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3208925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AA8DB4-16CE-4F73-AC61-CB3038706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20号-石头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20号-石头体" panose="00000500000000000000" pitchFamily="2" charset="-122"/>
              <a:cs typeface="+mn-cs"/>
            </a:endParaRPr>
          </a:p>
        </p:txBody>
      </p:sp>
    </p:spTree>
    <p:extLst>
      <p:ext uri="{BB962C8B-B14F-4D97-AF65-F5344CB8AC3E}">
        <p14:creationId xmlns:p14="http://schemas.microsoft.com/office/powerpoint/2010/main" val="108456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0FAF3E-C1D0-44BA-9813-CFF335F4E74A}"/>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2DC81A44-4ADF-4295-9A36-37E35ADEB132}"/>
              </a:ext>
            </a:extLst>
          </p:cNvPr>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2964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12" name="圆角矩形 11"/>
          <p:cNvSpPr/>
          <p:nvPr userDrawn="1"/>
        </p:nvSpPr>
        <p:spPr>
          <a:xfrm>
            <a:off x="970915" y="749935"/>
            <a:ext cx="10833735" cy="58559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50327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两栏内容">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5C5C9E95-B66D-4B1F-802B-F7270D4BBE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53" y="-174752"/>
            <a:ext cx="12217453" cy="4348609"/>
          </a:xfrm>
          <a:prstGeom prst="rect">
            <a:avLst/>
          </a:prstGeom>
        </p:spPr>
      </p:pic>
    </p:spTree>
    <p:extLst>
      <p:ext uri="{BB962C8B-B14F-4D97-AF65-F5344CB8AC3E}">
        <p14:creationId xmlns:p14="http://schemas.microsoft.com/office/powerpoint/2010/main" val="4609047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08FE2-59F2-4551-B177-9AE9E9DA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F36A6B8-C0AF-41F3-9FC5-9A6C3BA3BBD7}"/>
              </a:ext>
            </a:extLst>
          </p:cNvPr>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第级</a:t>
            </a:r>
          </a:p>
          <a:p>
            <a:pPr lvl="4"/>
            <a:r>
              <a:rPr lang="zh-CN" altLang="en-US"/>
              <a:t>第五级</a:t>
            </a:r>
          </a:p>
        </p:txBody>
      </p:sp>
      <p:sp>
        <p:nvSpPr>
          <p:cNvPr id="4" name="日期占位符 3">
            <a:extLst>
              <a:ext uri="{FF2B5EF4-FFF2-40B4-BE49-F238E27FC236}">
                <a16:creationId xmlns:a16="http://schemas.microsoft.com/office/drawing/2014/main" id="{0E0D2BD0-E7D2-4860-886D-7EA3D043EB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ea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2024/12/25</a:t>
            </a:fld>
            <a:endParaRPr kumimoji="0" lang="zh-CN" altLang="en-US" sz="1200" b="0" i="0" u="none" strike="noStrike" kern="1200" cap="none" spc="0" normalizeH="0" baseline="0" noProof="0">
              <a:ln>
                <a:noFill/>
              </a:ln>
              <a:solidFill>
                <a:srgbClr val="000000">
                  <a:tint val="75000"/>
                </a:srgbClr>
              </a:solidFill>
              <a:effectLst/>
              <a:uLnTx/>
              <a:uFillTx/>
              <a:ea typeface="等线" panose="020F0502020204030204"/>
              <a:cs typeface="+mn-cs"/>
            </a:endParaRPr>
          </a:p>
        </p:txBody>
      </p:sp>
      <p:sp>
        <p:nvSpPr>
          <p:cNvPr id="5" name="页脚占位符 4">
            <a:extLst>
              <a:ext uri="{FF2B5EF4-FFF2-40B4-BE49-F238E27FC236}">
                <a16:creationId xmlns:a16="http://schemas.microsoft.com/office/drawing/2014/main" id="{F48D5ED3-172B-4E43-93B5-7619640265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ea typeface="等线" panose="020F0502020204030204"/>
              <a:cs typeface="+mn-cs"/>
            </a:endParaRPr>
          </a:p>
        </p:txBody>
      </p:sp>
      <p:sp>
        <p:nvSpPr>
          <p:cNvPr id="6" name="灯片编号占位符 5">
            <a:extLst>
              <a:ext uri="{FF2B5EF4-FFF2-40B4-BE49-F238E27FC236}">
                <a16:creationId xmlns:a16="http://schemas.microsoft.com/office/drawing/2014/main" id="{71624130-F7DA-4783-8117-DA2FB2BBC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ea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ea typeface="等线" panose="020F0502020204030204"/>
              <a:cs typeface="+mn-cs"/>
            </a:endParaRPr>
          </a:p>
        </p:txBody>
      </p:sp>
    </p:spTree>
    <p:extLst>
      <p:ext uri="{BB962C8B-B14F-4D97-AF65-F5344CB8AC3E}">
        <p14:creationId xmlns:p14="http://schemas.microsoft.com/office/powerpoint/2010/main" val="497916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08FE2-59F2-4551-B177-9AE9E9DA76A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日期占位符 3">
            <a:extLst>
              <a:ext uri="{FF2B5EF4-FFF2-40B4-BE49-F238E27FC236}">
                <a16:creationId xmlns:a16="http://schemas.microsoft.com/office/drawing/2014/main" id="{0E0D2BD0-E7D2-4860-886D-7EA3D043EB1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48D5ED3-172B-4E43-93B5-7619640265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1624130-F7DA-4783-8117-DA2FB2BBCA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panose="020F0502020204030204"/>
              <a:cs typeface="+mn-cs"/>
            </a:endParaRPr>
          </a:p>
        </p:txBody>
      </p:sp>
    </p:spTree>
    <p:extLst>
      <p:ext uri="{BB962C8B-B14F-4D97-AF65-F5344CB8AC3E}">
        <p14:creationId xmlns:p14="http://schemas.microsoft.com/office/powerpoint/2010/main" val="2268993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E0D2BD0-E7D2-4860-886D-7EA3D043EB1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D6D145-3A9E-455F-B450-299854106B76}"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2024/12/25</a:t>
            </a:fld>
            <a:endParaRPr kumimoji="0" lang="zh-CN" altLang="en-US" sz="1200" b="0" i="0" u="none" strike="noStrike" kern="1200" cap="none" spc="0" normalizeH="0" baseline="0" noProof="0">
              <a:ln>
                <a:noFill/>
              </a:ln>
              <a:solidFill>
                <a:srgbClr val="000000">
                  <a:tint val="75000"/>
                </a:srgb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48D5ED3-172B-4E43-93B5-76196402651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1624130-F7DA-4783-8117-DA2FB2BBCA6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3B9E54-082D-42F4-A1F9-F5BA7F57EC71}" type="slidenum">
              <a:rPr kumimoji="0" lang="zh-CN" altLang="en-US" sz="1200" b="0" i="0" u="none" strike="noStrike" kern="1200" cap="none" spc="0" normalizeH="0" baseline="0" noProof="0" smtClean="0">
                <a:ln>
                  <a:noFill/>
                </a:ln>
                <a:solidFill>
                  <a:srgbClr val="000000">
                    <a:tint val="75000"/>
                  </a:srgb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panose="020F0502020204030204"/>
              <a:cs typeface="+mn-cs"/>
            </a:endParaRPr>
          </a:p>
        </p:txBody>
      </p:sp>
    </p:spTree>
    <p:extLst>
      <p:ext uri="{BB962C8B-B14F-4D97-AF65-F5344CB8AC3E}">
        <p14:creationId xmlns:p14="http://schemas.microsoft.com/office/powerpoint/2010/main" val="2232585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392522"/>
      </p:ext>
    </p:extLst>
  </p:cSld>
  <p:clrMap bg1="lt1" tx1="dk1" bg2="lt2" tx2="dk2" accent1="accent1" accent2="accent2" accent3="accent3" accent4="accent4" accent5="accent5" accent6="accent6" hlink="hlink" folHlink="folHlink"/>
  <p:sldLayoutIdLst>
    <p:sldLayoutId id="2147483706" r:id="rId1"/>
    <p:sldLayoutId id="2147483711" r:id="rId2"/>
    <p:sldLayoutId id="2147483958" r:id="rId3"/>
    <p:sldLayoutId id="2147483959" r:id="rId4"/>
    <p:sldLayoutId id="2147483961" r:id="rId5"/>
    <p:sldLayoutId id="214748384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3.gif"/><Relationship Id="rId7"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g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8.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8.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8.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8.png"/><Relationship Id="rId4"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jpeg"/><Relationship Id="rId4" Type="http://schemas.microsoft.com/office/2007/relationships/hdphoto" Target="../media/hdphoto8.wdp"/></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png"/><Relationship Id="rId4" Type="http://schemas.microsoft.com/office/2007/relationships/hdphoto" Target="../media/hdphoto8.wdp"/></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5.png"/><Relationship Id="rId5" Type="http://schemas.microsoft.com/office/2007/relationships/hdphoto" Target="../media/hdphoto8.wdp"/><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6.png"/><Relationship Id="rId5" Type="http://schemas.microsoft.com/office/2007/relationships/hdphoto" Target="../media/hdphoto8.wdp"/><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8D421D7-9277-4477-A002-B546DD3586A5}"/>
              </a:ext>
            </a:extLst>
          </p:cNvPr>
          <p:cNvPicPr>
            <a:picLocks noChangeAspect="1"/>
          </p:cNvPicPr>
          <p:nvPr/>
        </p:nvPicPr>
        <p:blipFill>
          <a:blip r:embed="rId2"/>
          <a:stretch>
            <a:fillRect/>
          </a:stretch>
        </p:blipFill>
        <p:spPr>
          <a:xfrm>
            <a:off x="0" y="0"/>
            <a:ext cx="12192000" cy="6857999"/>
          </a:xfrm>
          <a:prstGeom prst="rect">
            <a:avLst/>
          </a:prstGeom>
        </p:spPr>
      </p:pic>
      <p:pic>
        <p:nvPicPr>
          <p:cNvPr id="2056" name="Picture 8">
            <a:extLst>
              <a:ext uri="{FF2B5EF4-FFF2-40B4-BE49-F238E27FC236}">
                <a16:creationId xmlns:a16="http://schemas.microsoft.com/office/drawing/2014/main" id="{DC362562-659F-484D-8F1E-58A604825B6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p:blipFill>
        <p:spPr bwMode="auto">
          <a:xfrm flipH="1">
            <a:off x="1053122" y="574616"/>
            <a:ext cx="1225408"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6" name="Picture 6" descr="å¯ç±çå°èèï¼ cute little bee. | Caras graciosas, Imagenes gif, Emoticonos">
            <a:extLst>
              <a:ext uri="{FF2B5EF4-FFF2-40B4-BE49-F238E27FC236}">
                <a16:creationId xmlns:a16="http://schemas.microsoft.com/office/drawing/2014/main" id="{6A44B16A-C879-4520-AD17-2186B093C299}"/>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0000">
            <a:off x="175127" y="3573533"/>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CA2937BE-1A1D-42CA-AE7B-8218DD4B764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89928" l="13102" r="91566">
                        <a14:backgroundMark x1="31024" y1="50540" x2="18675" y2="58094"/>
                        <a14:backgroundMark x1="18373" y1="49820" x2="16867" y2="51259"/>
                        <a14:backgroundMark x1="16867" y1="56655" x2="20030" y2="64029"/>
                      </a14:backgroundRemoval>
                    </a14:imgEffect>
                  </a14:imgLayer>
                </a14:imgProps>
              </a:ext>
            </a:extLst>
          </a:blip>
          <a:srcRect l="28552"/>
          <a:stretch/>
        </p:blipFill>
        <p:spPr>
          <a:xfrm>
            <a:off x="9299737" y="0"/>
            <a:ext cx="2892263" cy="3389670"/>
          </a:xfrm>
          <a:prstGeom prst="rect">
            <a:avLst/>
          </a:prstGeom>
        </p:spPr>
      </p:pic>
      <p:sp>
        <p:nvSpPr>
          <p:cNvPr id="14" name="Rectangle: Rounded Corners 13">
            <a:extLst>
              <a:ext uri="{FF2B5EF4-FFF2-40B4-BE49-F238E27FC236}">
                <a16:creationId xmlns:a16="http://schemas.microsoft.com/office/drawing/2014/main" id="{DED91783-B49F-436D-A62A-CA399AD71EC0}"/>
              </a:ext>
            </a:extLst>
          </p:cNvPr>
          <p:cNvSpPr/>
          <p:nvPr/>
        </p:nvSpPr>
        <p:spPr>
          <a:xfrm>
            <a:off x="1336330" y="952965"/>
            <a:ext cx="10028577" cy="4413344"/>
          </a:xfrm>
          <a:prstGeom prst="roundRect">
            <a:avLst>
              <a:gd name="adj" fmla="val 50000"/>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6" descr="å¯ç±çå°èèï¼ cute little bee. | Caras graciosas, Imagenes gif, Emoticonos">
            <a:extLst>
              <a:ext uri="{FF2B5EF4-FFF2-40B4-BE49-F238E27FC236}">
                <a16:creationId xmlns:a16="http://schemas.microsoft.com/office/drawing/2014/main" id="{9C8CDF31-E57B-440E-9D74-1B8EA0F0FBF3}"/>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9088441" flipV="1">
            <a:off x="10103621" y="4208425"/>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A1897378-214F-4264-BE8A-F332E3229763}"/>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p:blipFill>
        <p:spPr bwMode="auto">
          <a:xfrm>
            <a:off x="10416266" y="882729"/>
            <a:ext cx="1287521" cy="1324121"/>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2BFDB15-F9F7-4028-B174-5FFD89BA1E4A}"/>
              </a:ext>
            </a:extLst>
          </p:cNvPr>
          <p:cNvPicPr>
            <a:picLocks noChangeAspect="1"/>
          </p:cNvPicPr>
          <p:nvPr/>
        </p:nvPicPr>
        <p:blipFill>
          <a:blip r:embed="rId9"/>
          <a:stretch>
            <a:fillRect/>
          </a:stretch>
        </p:blipFill>
        <p:spPr>
          <a:xfrm>
            <a:off x="1761193" y="1491691"/>
            <a:ext cx="8805411" cy="1102636"/>
          </a:xfrm>
          <a:prstGeom prst="rect">
            <a:avLst/>
          </a:prstGeom>
        </p:spPr>
      </p:pic>
      <p:sp>
        <p:nvSpPr>
          <p:cNvPr id="2" name="TextBox 1">
            <a:extLst>
              <a:ext uri="{FF2B5EF4-FFF2-40B4-BE49-F238E27FC236}">
                <a16:creationId xmlns:a16="http://schemas.microsoft.com/office/drawing/2014/main" id="{C1FDED0A-7258-4F9A-B98A-E6261AC70411}"/>
              </a:ext>
            </a:extLst>
          </p:cNvPr>
          <p:cNvSpPr txBox="1"/>
          <p:nvPr/>
        </p:nvSpPr>
        <p:spPr>
          <a:xfrm>
            <a:off x="2377440" y="2935406"/>
            <a:ext cx="7670800" cy="1545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AE37E34-FEA4-40EB-AB4F-8D677D2C534D}"/>
              </a:ext>
            </a:extLst>
          </p:cNvPr>
          <p:cNvPicPr>
            <a:picLocks noChangeAspect="1"/>
          </p:cNvPicPr>
          <p:nvPr/>
        </p:nvPicPr>
        <p:blipFill>
          <a:blip r:embed="rId10"/>
          <a:stretch>
            <a:fillRect/>
          </a:stretch>
        </p:blipFill>
        <p:spPr>
          <a:xfrm>
            <a:off x="1625396" y="2494850"/>
            <a:ext cx="9199661" cy="2767824"/>
          </a:xfrm>
          <a:prstGeom prst="rect">
            <a:avLst/>
          </a:prstGeom>
        </p:spPr>
      </p:pic>
      <p:sp>
        <p:nvSpPr>
          <p:cNvPr id="3" name="TextBox 2"/>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54656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ardrop 11">
            <a:extLst>
              <a:ext uri="{FF2B5EF4-FFF2-40B4-BE49-F238E27FC236}">
                <a16:creationId xmlns:a16="http://schemas.microsoft.com/office/drawing/2014/main" id="{52E52692-8C49-44A5-AE8A-A1A651408AE9}"/>
              </a:ext>
            </a:extLst>
          </p:cNvPr>
          <p:cNvSpPr/>
          <p:nvPr/>
        </p:nvSpPr>
        <p:spPr>
          <a:xfrm>
            <a:off x="823226" y="1373338"/>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3</a:t>
            </a:r>
          </a:p>
        </p:txBody>
      </p:sp>
      <p:sp>
        <p:nvSpPr>
          <p:cNvPr id="7" name="Rectangle: Rounded Corners 16">
            <a:extLst>
              <a:ext uri="{FF2B5EF4-FFF2-40B4-BE49-F238E27FC236}">
                <a16:creationId xmlns:a16="http://schemas.microsoft.com/office/drawing/2014/main" id="{88094D33-C40D-91B9-AB4C-DFC7757A1251}"/>
              </a:ext>
            </a:extLst>
          </p:cNvPr>
          <p:cNvSpPr/>
          <p:nvPr/>
        </p:nvSpPr>
        <p:spPr>
          <a:xfrm>
            <a:off x="3633439" y="675880"/>
            <a:ext cx="5363515" cy="599549"/>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字魂20号-石头体"/>
              <a:cs typeface="+mn-cs"/>
            </a:endParaRPr>
          </a:p>
        </p:txBody>
      </p:sp>
      <p:pic>
        <p:nvPicPr>
          <p:cNvPr id="8" name="Picture 7">
            <a:extLst>
              <a:ext uri="{FF2B5EF4-FFF2-40B4-BE49-F238E27FC236}">
                <a16:creationId xmlns:a16="http://schemas.microsoft.com/office/drawing/2014/main" id="{E471AD34-BF0C-16D8-C1C4-BD7E76ACC9D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046223" y="490969"/>
            <a:ext cx="1066657" cy="1078871"/>
          </a:xfrm>
          <a:prstGeom prst="rect">
            <a:avLst/>
          </a:prstGeom>
        </p:spPr>
      </p:pic>
      <p:sp>
        <p:nvSpPr>
          <p:cNvPr id="9" name="TextBox 8">
            <a:extLst>
              <a:ext uri="{FF2B5EF4-FFF2-40B4-BE49-F238E27FC236}">
                <a16:creationId xmlns:a16="http://schemas.microsoft.com/office/drawing/2014/main" id="{5BAC7748-3BE8-CB30-C47A-C57BC994CFB0}"/>
              </a:ext>
            </a:extLst>
          </p:cNvPr>
          <p:cNvSpPr txBox="1"/>
          <p:nvPr/>
        </p:nvSpPr>
        <p:spPr>
          <a:xfrm>
            <a:off x="3508283" y="582588"/>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rPr>
              <a:t>Luyện đọc đoạn:</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endParaRPr>
          </a:p>
        </p:txBody>
      </p:sp>
      <p:sp>
        <p:nvSpPr>
          <p:cNvPr id="11" name="TextBox 10">
            <a:extLst>
              <a:ext uri="{FF2B5EF4-FFF2-40B4-BE49-F238E27FC236}">
                <a16:creationId xmlns:a16="http://schemas.microsoft.com/office/drawing/2014/main" id="{44E29D84-7D90-4E6B-8EC1-6A20D527F266}"/>
              </a:ext>
            </a:extLst>
          </p:cNvPr>
          <p:cNvSpPr txBox="1"/>
          <p:nvPr/>
        </p:nvSpPr>
        <p:spPr>
          <a:xfrm>
            <a:off x="1214034" y="1363043"/>
            <a:ext cx="10142156" cy="3970318"/>
          </a:xfrm>
          <a:prstGeom prst="rect">
            <a:avLst/>
          </a:prstGeom>
          <a:noFill/>
        </p:spPr>
        <p:txBody>
          <a:bodyPr wrap="square" rtlCol="0">
            <a:spAutoFit/>
          </a:bodyPr>
          <a:lstStyle/>
          <a:p>
            <a:pPr lvl="0" algn="just"/>
            <a:r>
              <a:rPr kumimoji="0" lang="en-US" sz="2800" b="1" i="0" u="none" strike="noStrike" kern="1200" cap="none" spc="0" normalizeH="0" baseline="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Dế than ngượng ngùng:</a:t>
            </a:r>
          </a:p>
          <a:p>
            <a:pPr lvl="0" algn="just"/>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 Ôi, tớ chỉ là thợ đào đất thôi. Tớ là dế than.</a:t>
            </a:r>
          </a:p>
          <a:p>
            <a:pPr lvl="0" algn="just"/>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Nhái bén mừng rỡ:</a:t>
            </a:r>
          </a:p>
          <a:p>
            <a:pPr lvl="0" algn="just"/>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 A, từ nay tớ có thêm một </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hát</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hay, làm giỏi là dế than. Để chúng tớ giúp bạn dựng nhà.</a:t>
            </a:r>
            <a:endPar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endParaRPr>
          </a:p>
          <a:p>
            <a:pPr algn="just"/>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Cào cào, nhái bén, chuồn chuồn cùng xúm vào giúp dế than. Chỉ chốc lát, ngôi nhà xinh xắn bằng đất đã được xây xong dưới ô nấm giữa vùng cỏ xanh tươi.</a:t>
            </a:r>
          </a:p>
          <a:p>
            <a:pPr lvl="0" algn="just"/>
            <a:endParaRPr lang="vi-VN" sz="28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sp>
        <p:nvSpPr>
          <p:cNvPr id="17" name="TextBox 16">
            <a:extLst>
              <a:ext uri="{FF2B5EF4-FFF2-40B4-BE49-F238E27FC236}">
                <a16:creationId xmlns:a16="http://schemas.microsoft.com/office/drawing/2014/main" id="{5BAC7748-3BE8-CB30-C47A-C57BC994CFB0}"/>
              </a:ext>
            </a:extLst>
          </p:cNvPr>
          <p:cNvSpPr txBox="1"/>
          <p:nvPr/>
        </p:nvSpPr>
        <p:spPr>
          <a:xfrm>
            <a:off x="1348506" y="5209336"/>
            <a:ext cx="9106920" cy="578882"/>
          </a:xfrm>
          <a:prstGeom prst="round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i="1" dirty="0">
                <a:ln w="0"/>
                <a:solidFill>
                  <a:srgbClr val="FF0000"/>
                </a:solidFill>
                <a:latin typeface="Arial" panose="020B0604020202020204" pitchFamily="34" charset="0"/>
                <a:ea typeface="字魂20号-石头体"/>
                <a:cs typeface="Arial" panose="020B0604020202020204" pitchFamily="34" charset="0"/>
              </a:rPr>
              <a:t>Láng giềng</a:t>
            </a:r>
            <a:r>
              <a:rPr kumimoji="0" lang="pt-BR" sz="2800" b="1" i="1" u="none" strike="noStrike" kern="1200" cap="none" spc="0" normalizeH="0" baseline="0" noProof="0" dirty="0">
                <a:ln w="0"/>
                <a:solidFill>
                  <a:srgbClr val="0070C0"/>
                </a:solidFill>
                <a:effectLst/>
                <a:uLnTx/>
                <a:uFillTx/>
                <a:latin typeface="Arial" panose="020B0604020202020204" pitchFamily="34" charset="0"/>
                <a:ea typeface="字魂20号-石头体"/>
                <a:cs typeface="Arial" panose="020B0604020202020204" pitchFamily="34" charset="0"/>
              </a:rPr>
              <a:t> </a:t>
            </a:r>
            <a:r>
              <a:rPr kumimoji="0" lang="pt-BR" sz="2800" b="1" i="1" u="none" strike="noStrike" kern="1200" cap="none" spc="0" normalizeH="0" baseline="0" noProof="0" dirty="0">
                <a:ln w="0"/>
                <a:solidFill>
                  <a:srgbClr val="FF0000"/>
                </a:solidFill>
                <a:effectLst/>
                <a:uLnTx/>
                <a:uFillTx/>
                <a:latin typeface="Arial" panose="020B0604020202020204" pitchFamily="34" charset="0"/>
                <a:ea typeface="字魂20号-石头体"/>
                <a:cs typeface="Arial" panose="020B0604020202020204" pitchFamily="34" charset="0"/>
              </a:rPr>
              <a:t>(như</a:t>
            </a:r>
            <a:r>
              <a:rPr kumimoji="0" lang="pt-BR" sz="2800" b="1" i="1" u="none" strike="noStrike" kern="1200" cap="none" spc="0" normalizeH="0" noProof="0" dirty="0">
                <a:ln w="0"/>
                <a:solidFill>
                  <a:srgbClr val="FF0000"/>
                </a:solidFill>
                <a:effectLst/>
                <a:uLnTx/>
                <a:uFillTx/>
                <a:latin typeface="Arial" panose="020B0604020202020204" pitchFamily="34" charset="0"/>
                <a:ea typeface="字魂20号-石头体"/>
                <a:cs typeface="Arial" panose="020B0604020202020204" pitchFamily="34" charset="0"/>
              </a:rPr>
              <a:t> hàng xóm): </a:t>
            </a:r>
            <a:r>
              <a:rPr kumimoji="0" lang="pt-BR" sz="2800" b="1" i="0" u="none" strike="noStrike" kern="1200" cap="none" spc="0" normalizeH="0" noProof="0" dirty="0">
                <a:ln w="0"/>
                <a:solidFill>
                  <a:prstClr val="black"/>
                </a:solidFill>
                <a:effectLst/>
                <a:uLnTx/>
                <a:uFillTx/>
                <a:latin typeface="Arial" panose="020B0604020202020204" pitchFamily="34" charset="0"/>
                <a:ea typeface="字魂20号-石头体"/>
                <a:cs typeface="Arial" panose="020B0604020202020204" pitchFamily="34" charset="0"/>
              </a:rPr>
              <a:t>người ở nhà bên cạnh.</a:t>
            </a:r>
            <a:endParaRPr kumimoji="0" lang="en-US" sz="2800" b="1" i="0" u="none" strike="noStrike" kern="1200" cap="none" spc="0" normalizeH="0" baseline="0" noProof="0" dirty="0">
              <a:ln w="0"/>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18" name="TextBox 17"/>
          <p:cNvSpPr txBox="1"/>
          <p:nvPr/>
        </p:nvSpPr>
        <p:spPr>
          <a:xfrm>
            <a:off x="5901966" y="2632249"/>
            <a:ext cx="213851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2060"/>
                </a:solidFill>
                <a:latin typeface="Arial" panose="020B0604020202020204" pitchFamily="34" charset="0"/>
                <a:ea typeface="字魂20号-石头体"/>
                <a:cs typeface="Arial" panose="020B0604020202020204" pitchFamily="34" charset="0"/>
              </a:rPr>
              <a:t>láng</a:t>
            </a:r>
            <a:r>
              <a:rPr lang="en-US" sz="2800" dirty="0">
                <a:solidFill>
                  <a:srgbClr val="002060"/>
                </a:solidFill>
                <a:latin typeface="Arial" panose="020B0604020202020204" pitchFamily="34" charset="0"/>
                <a:ea typeface="字魂20号-石头体"/>
                <a:cs typeface="Arial" panose="020B0604020202020204" pitchFamily="34" charset="0"/>
              </a:rPr>
              <a:t> </a:t>
            </a:r>
            <a:r>
              <a:rPr lang="en-US" sz="2800" dirty="0" err="1">
                <a:solidFill>
                  <a:srgbClr val="002060"/>
                </a:solidFill>
                <a:latin typeface="Arial" panose="020B0604020202020204" pitchFamily="34" charset="0"/>
                <a:ea typeface="字魂20号-石头体"/>
                <a:cs typeface="Arial" panose="020B0604020202020204" pitchFamily="34" charset="0"/>
              </a:rPr>
              <a:t>giềng</a:t>
            </a:r>
            <a:endParaRPr kumimoji="0" lang="en-US" sz="2800" b="0" i="0" u="none" strike="noStrike" kern="1200" cap="none" spc="0" normalizeH="0" baseline="0" noProof="0" dirty="0">
              <a:ln>
                <a:noFill/>
              </a:ln>
              <a:solidFill>
                <a:prstClr val="black"/>
              </a:solidFill>
              <a:effectLst/>
              <a:uLnTx/>
              <a:uFillTx/>
              <a:ea typeface="字魂20号-石头体"/>
              <a:cs typeface="+mn-cs"/>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416136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8"/>
                                        </p:tgtEl>
                                        <p:attrNameLst>
                                          <p:attrName>style.color</p:attrName>
                                        </p:attrNameLst>
                                      </p:cBhvr>
                                      <p:to>
                                        <p:clrVal>
                                          <a:srgbClr val="FF0000"/>
                                        </p:clrVal>
                                      </p:to>
                                    </p:set>
                                    <p:set>
                                      <p:cBhvr>
                                        <p:cTn id="7" dur="500" fill="hold"/>
                                        <p:tgtEl>
                                          <p:spTgt spid="18"/>
                                        </p:tgtEl>
                                        <p:attrNameLst>
                                          <p:attrName>fillcolor</p:attrName>
                                        </p:attrNameLst>
                                      </p:cBhvr>
                                      <p:to>
                                        <p:clrVal>
                                          <a:srgbClr val="FF0000"/>
                                        </p:clrVal>
                                      </p:to>
                                    </p:set>
                                    <p:set>
                                      <p:cBhvr>
                                        <p:cTn id="8" dur="500" fill="hold"/>
                                        <p:tgtEl>
                                          <p:spTgt spid="18"/>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6B513D3-F96C-45D5-ACC7-51F75C65F49E}"/>
              </a:ext>
            </a:extLst>
          </p:cNvPr>
          <p:cNvPicPr>
            <a:picLocks noChangeAspect="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tretch>
            <a:fillRect/>
          </a:stretch>
        </p:blipFill>
        <p:spPr>
          <a:xfrm>
            <a:off x="2707885" y="829114"/>
            <a:ext cx="5128576" cy="754360"/>
          </a:xfrm>
          <a:prstGeom prst="rect">
            <a:avLst/>
          </a:prstGeom>
        </p:spPr>
      </p:pic>
      <p:sp>
        <p:nvSpPr>
          <p:cNvPr id="17" name="TextBox 16">
            <a:extLst>
              <a:ext uri="{FF2B5EF4-FFF2-40B4-BE49-F238E27FC236}">
                <a16:creationId xmlns:a16="http://schemas.microsoft.com/office/drawing/2014/main" id="{AFEA808D-9F62-4030-B771-802D8E0B8531}"/>
              </a:ext>
            </a:extLst>
          </p:cNvPr>
          <p:cNvSpPr txBox="1"/>
          <p:nvPr/>
        </p:nvSpPr>
        <p:spPr>
          <a:xfrm>
            <a:off x="3485576" y="829114"/>
            <a:ext cx="33543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Luyện</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nhóm</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descr="A picture containing text, envelope, businesscard&#10;&#10;Description automatically generated">
            <a:extLst>
              <a:ext uri="{FF2B5EF4-FFF2-40B4-BE49-F238E27FC236}">
                <a16:creationId xmlns:a16="http://schemas.microsoft.com/office/drawing/2014/main" id="{F5E977B2-9B61-4F86-9D11-6078450FE5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67373">
            <a:off x="6717400" y="406714"/>
            <a:ext cx="1521589" cy="844799"/>
          </a:xfrm>
          <a:prstGeom prst="rect">
            <a:avLst/>
          </a:prstGeom>
        </p:spPr>
      </p:pic>
      <p:pic>
        <p:nvPicPr>
          <p:cNvPr id="19" name="Picture 18">
            <a:extLst>
              <a:ext uri="{FF2B5EF4-FFF2-40B4-BE49-F238E27FC236}">
                <a16:creationId xmlns:a16="http://schemas.microsoft.com/office/drawing/2014/main" id="{A5549966-EBBD-47B3-B822-977FD77AE4AA}"/>
              </a:ext>
            </a:extLst>
          </p:cNvPr>
          <p:cNvPicPr>
            <a:picLocks noChangeAspect="1"/>
          </p:cNvPicPr>
          <p:nvPr/>
        </p:nvPicPr>
        <p:blipFill>
          <a:blip r:embed="rId6"/>
          <a:stretch>
            <a:fillRect/>
          </a:stretch>
        </p:blipFill>
        <p:spPr>
          <a:xfrm>
            <a:off x="2170604" y="1515291"/>
            <a:ext cx="8638717" cy="3393107"/>
          </a:xfrm>
          <a:prstGeom prst="rect">
            <a:avLst/>
          </a:prstGeom>
        </p:spPr>
      </p:pic>
      <p:grpSp>
        <p:nvGrpSpPr>
          <p:cNvPr id="2" name="Group 1">
            <a:extLst>
              <a:ext uri="{FF2B5EF4-FFF2-40B4-BE49-F238E27FC236}">
                <a16:creationId xmlns:a16="http://schemas.microsoft.com/office/drawing/2014/main" id="{1D3682CE-6EFA-1C2A-94B6-50F9CF400001}"/>
              </a:ext>
            </a:extLst>
          </p:cNvPr>
          <p:cNvGrpSpPr/>
          <p:nvPr/>
        </p:nvGrpSpPr>
        <p:grpSpPr>
          <a:xfrm rot="260226">
            <a:off x="3264206" y="5166110"/>
            <a:ext cx="4609783" cy="1601411"/>
            <a:chOff x="561349" y="4544613"/>
            <a:chExt cx="4171068" cy="1648917"/>
          </a:xfrm>
        </p:grpSpPr>
        <p:pic>
          <p:nvPicPr>
            <p:cNvPr id="3" name="Picture 2">
              <a:extLst>
                <a:ext uri="{FF2B5EF4-FFF2-40B4-BE49-F238E27FC236}">
                  <a16:creationId xmlns:a16="http://schemas.microsoft.com/office/drawing/2014/main" id="{A4801D88-6C62-DA25-8C96-7A8C7993C3F4}"/>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4" name="Picture 3">
              <a:extLst>
                <a:ext uri="{FF2B5EF4-FFF2-40B4-BE49-F238E27FC236}">
                  <a16:creationId xmlns:a16="http://schemas.microsoft.com/office/drawing/2014/main" id="{13AE1CAD-C6E8-3693-36D0-69485AD0A910}"/>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5" name="Picture 4">
              <a:extLst>
                <a:ext uri="{FF2B5EF4-FFF2-40B4-BE49-F238E27FC236}">
                  <a16:creationId xmlns:a16="http://schemas.microsoft.com/office/drawing/2014/main" id="{63EF194A-7E2C-2C3B-9A3D-B3E61AA2F3D9}"/>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6" name="Picture 5">
              <a:extLst>
                <a:ext uri="{FF2B5EF4-FFF2-40B4-BE49-F238E27FC236}">
                  <a16:creationId xmlns:a16="http://schemas.microsoft.com/office/drawing/2014/main" id="{F8B15B11-0B25-4D9E-455B-89B0AB73517C}"/>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7" name="Rectangle 6">
            <a:extLst>
              <a:ext uri="{FF2B5EF4-FFF2-40B4-BE49-F238E27FC236}">
                <a16:creationId xmlns:a16="http://schemas.microsoft.com/office/drawing/2014/main" id="{5872BDA6-E02D-9F47-525D-3203CF26C404}"/>
              </a:ext>
            </a:extLst>
          </p:cNvPr>
          <p:cNvSpPr/>
          <p:nvPr/>
        </p:nvSpPr>
        <p:spPr>
          <a:xfrm>
            <a:off x="-1582220" y="318499"/>
            <a:ext cx="1458930" cy="145893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Tree>
    <p:extLst>
      <p:ext uri="{BB962C8B-B14F-4D97-AF65-F5344CB8AC3E}">
        <p14:creationId xmlns:p14="http://schemas.microsoft.com/office/powerpoint/2010/main" val="4127310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59" presetClass="path" presetSubtype="0" accel="50000" decel="50000" fill="hold" nodeType="withEffect">
                                  <p:stCondLst>
                                    <p:cond delay="0"/>
                                  </p:stCondLst>
                                  <p:childTnLst>
                                    <p:animMotion origin="layout" path="M -0.35039 0.03056 C -0.35039 0.0213 -0.31081 0.01459 -0.26263 0.01459 C -0.21302 0.01459 -0.17344 0.0213 -0.17344 0.03056 C -0.17344 0.03959 -0.13385 0.04676 -0.08424 0.04676 C -0.03607 0.04676 0.00365 0.03959 0.00365 0.03056 " pathEditMode="relative" rAng="0" ptsTypes="AAAAA">
                                      <p:cBhvr>
                                        <p:cTn id="9" dur="2000" fill="hold"/>
                                        <p:tgtEl>
                                          <p:spTgt spid="18"/>
                                        </p:tgtEl>
                                        <p:attrNameLst>
                                          <p:attrName>ppt_x</p:attrName>
                                          <p:attrName>ppt_y</p:attrName>
                                        </p:attrNameLst>
                                      </p:cBhvr>
                                      <p:rCtr x="17695" y="0"/>
                                    </p:animMotion>
                                  </p:childTnLst>
                                </p:cTn>
                              </p:par>
                              <p:par>
                                <p:cTn id="10" presetID="22" presetClass="entr" presetSubtype="8"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1500"/>
                                        <p:tgtEl>
                                          <p:spTgt spid="17"/>
                                        </p:tgtEl>
                                      </p:cBhvr>
                                    </p:animEffect>
                                  </p:childTnLst>
                                </p:cTn>
                              </p:par>
                            </p:childTnLst>
                          </p:cTn>
                        </p:par>
                        <p:par>
                          <p:cTn id="13" fill="hold">
                            <p:stCondLst>
                              <p:cond delay="2000"/>
                            </p:stCondLst>
                            <p:childTnLst>
                              <p:par>
                                <p:cTn id="14" presetID="14" presetClass="entr" presetSubtype="1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36345" y="51305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8" name="Rounded Rectangle 7"/>
          <p:cNvSpPr/>
          <p:nvPr/>
        </p:nvSpPr>
        <p:spPr>
          <a:xfrm>
            <a:off x="501250" y="354144"/>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a:t>
            </a:r>
            <a:r>
              <a:rPr kumimoji="0" lang="vi-VN"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129</a:t>
            </a:r>
            <a:endPar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32" y="801068"/>
            <a:ext cx="5719323" cy="560933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241" y="1256448"/>
            <a:ext cx="5175319" cy="4994001"/>
          </a:xfrm>
          <a:prstGeom prst="rect">
            <a:avLst/>
          </a:prstGeom>
        </p:spPr>
      </p:pic>
      <p:sp>
        <p:nvSpPr>
          <p:cNvPr id="31" name="Teardrop 30">
            <a:extLst>
              <a:ext uri="{FF2B5EF4-FFF2-40B4-BE49-F238E27FC236}">
                <a16:creationId xmlns:a16="http://schemas.microsoft.com/office/drawing/2014/main" id="{52E52692-8C49-44A5-AE8A-A1A651408AE9}"/>
              </a:ext>
            </a:extLst>
          </p:cNvPr>
          <p:cNvSpPr/>
          <p:nvPr/>
        </p:nvSpPr>
        <p:spPr>
          <a:xfrm>
            <a:off x="847379" y="4558990"/>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1</a:t>
            </a:r>
          </a:p>
        </p:txBody>
      </p:sp>
      <p:sp>
        <p:nvSpPr>
          <p:cNvPr id="32" name="Teardrop 31">
            <a:extLst>
              <a:ext uri="{FF2B5EF4-FFF2-40B4-BE49-F238E27FC236}">
                <a16:creationId xmlns:a16="http://schemas.microsoft.com/office/drawing/2014/main" id="{52E52692-8C49-44A5-AE8A-A1A651408AE9}"/>
              </a:ext>
            </a:extLst>
          </p:cNvPr>
          <p:cNvSpPr/>
          <p:nvPr/>
        </p:nvSpPr>
        <p:spPr>
          <a:xfrm>
            <a:off x="6264255" y="1976974"/>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33" name="Teardrop 32">
            <a:extLst>
              <a:ext uri="{FF2B5EF4-FFF2-40B4-BE49-F238E27FC236}">
                <a16:creationId xmlns:a16="http://schemas.microsoft.com/office/drawing/2014/main" id="{52E52692-8C49-44A5-AE8A-A1A651408AE9}"/>
              </a:ext>
            </a:extLst>
          </p:cNvPr>
          <p:cNvSpPr/>
          <p:nvPr/>
        </p:nvSpPr>
        <p:spPr>
          <a:xfrm>
            <a:off x="6264256" y="3871782"/>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3</a:t>
            </a:r>
          </a:p>
        </p:txBody>
      </p:sp>
      <p:grpSp>
        <p:nvGrpSpPr>
          <p:cNvPr id="13" name="Group 12">
            <a:extLst>
              <a:ext uri="{FF2B5EF4-FFF2-40B4-BE49-F238E27FC236}">
                <a16:creationId xmlns:a16="http://schemas.microsoft.com/office/drawing/2014/main" id="{CCA81694-810B-8465-BFA2-9D5EE937A946}"/>
              </a:ext>
            </a:extLst>
          </p:cNvPr>
          <p:cNvGrpSpPr/>
          <p:nvPr/>
        </p:nvGrpSpPr>
        <p:grpSpPr>
          <a:xfrm>
            <a:off x="8520241" y="511124"/>
            <a:ext cx="3119319" cy="653170"/>
            <a:chOff x="2496640" y="735539"/>
            <a:chExt cx="4632780" cy="567210"/>
          </a:xfrm>
        </p:grpSpPr>
        <p:sp>
          <p:nvSpPr>
            <p:cNvPr id="14" name="Rounded Rectangle 8">
              <a:extLst>
                <a:ext uri="{FF2B5EF4-FFF2-40B4-BE49-F238E27FC236}">
                  <a16:creationId xmlns:a16="http://schemas.microsoft.com/office/drawing/2014/main" id="{B7EA3C35-6BBD-4D64-0ED7-D9FA1DC76A0F}"/>
                </a:ext>
              </a:extLst>
            </p:cNvPr>
            <p:cNvSpPr/>
            <p:nvPr/>
          </p:nvSpPr>
          <p:spPr>
            <a:xfrm>
              <a:off x="3042743" y="755850"/>
              <a:ext cx="4086677"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Đọc</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toàn</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bài</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15" name="Picture 14">
              <a:extLst>
                <a:ext uri="{FF2B5EF4-FFF2-40B4-BE49-F238E27FC236}">
                  <a16:creationId xmlns:a16="http://schemas.microsoft.com/office/drawing/2014/main" id="{4217A120-C145-9884-076F-638DA9DD74EF}"/>
                </a:ext>
              </a:extLst>
            </p:cNvPr>
            <p:cNvPicPr>
              <a:picLocks noChangeAspect="1"/>
            </p:cNvPicPr>
            <p:nvPr/>
          </p:nvPicPr>
          <p:blipFill>
            <a:blip r:embed="rId5"/>
            <a:stretch>
              <a:fillRect/>
            </a:stretch>
          </p:blipFill>
          <p:spPr>
            <a:xfrm rot="16200000">
              <a:off x="2759138" y="473041"/>
              <a:ext cx="567210" cy="1092205"/>
            </a:xfrm>
            <a:prstGeom prst="rect">
              <a:avLst/>
            </a:prstGeom>
            <a:ln>
              <a:noFill/>
            </a:ln>
          </p:spPr>
        </p:pic>
      </p:grpSp>
      <p:sp>
        <p:nvSpPr>
          <p:cNvPr id="16" name="TextBox 15"/>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044074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944176" y="348945"/>
            <a:ext cx="10765224" cy="1694122"/>
            <a:chOff x="1167696" y="958544"/>
            <a:chExt cx="10710121" cy="2244178"/>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153043" y="1702981"/>
              <a:ext cx="9724774" cy="1499741"/>
              <a:chOff x="835483" y="1196588"/>
              <a:chExt cx="12283658" cy="1499741"/>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35483" y="1196588"/>
                <a:ext cx="12086994" cy="1499741"/>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1387090" y="1217174"/>
                <a:ext cx="11732051" cy="1426975"/>
              </a:xfrm>
              <a:prstGeom prst="rect">
                <a:avLst/>
              </a:prstGeom>
            </p:spPr>
            <p:txBody>
              <a:bodyPr wrap="square">
                <a:spAutoFit/>
              </a:bodyPr>
              <a:lstStyle/>
              <a:p>
                <a:r>
                  <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rPr>
                  <a:t>Vào sáng sớm, chuyện gì xảy ra khiến cào cào, nhái bén, chuồn chuồn chú ý?</a:t>
                </a:r>
              </a:p>
            </p:txBody>
          </p:sp>
        </p:grpSp>
        <p:grpSp>
          <p:nvGrpSpPr>
            <p:cNvPr id="27" name="Group 26">
              <a:extLst>
                <a:ext uri="{FF2B5EF4-FFF2-40B4-BE49-F238E27FC236}">
                  <a16:creationId xmlns:a16="http://schemas.microsoft.com/office/drawing/2014/main" id="{A34C90B2-69FA-415C-8FBB-84CBE97FCD20}"/>
                </a:ext>
              </a:extLst>
            </p:cNvPr>
            <p:cNvGrpSpPr/>
            <p:nvPr/>
          </p:nvGrpSpPr>
          <p:grpSpPr>
            <a:xfrm>
              <a:off x="1167696" y="958544"/>
              <a:ext cx="1191706" cy="1588941"/>
              <a:chOff x="350288" y="1871971"/>
              <a:chExt cx="1191706" cy="1588941"/>
            </a:xfrm>
          </p:grpSpPr>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350288" y="1871971"/>
                <a:ext cx="1191706" cy="1588941"/>
              </a:xfrm>
              <a:prstGeom prst="rect">
                <a:avLst/>
              </a:prstGeom>
            </p:spPr>
          </p:pic>
          <p:pic>
            <p:nvPicPr>
              <p:cNvPr id="45" name="Picture 44">
                <a:extLst>
                  <a:ext uri="{FF2B5EF4-FFF2-40B4-BE49-F238E27FC236}">
                    <a16:creationId xmlns:a16="http://schemas.microsoft.com/office/drawing/2014/main" id="{67C01279-D8EA-4323-9FD1-3A1872E4989D}"/>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003838" y="2616408"/>
                <a:ext cx="505175" cy="700355"/>
              </a:xfrm>
              <a:prstGeom prst="rect">
                <a:avLst/>
              </a:prstGeom>
            </p:spPr>
          </p:pic>
        </p:grpSp>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Arial" panose="020B0604020202020204" pitchFamily="34" charset="0"/>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837498" y="2871227"/>
            <a:ext cx="9620813" cy="1570189"/>
            <a:chOff x="2330837" y="4417903"/>
            <a:chExt cx="9509594" cy="1600425"/>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330837" y="4417903"/>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lang="en-US" altLang="zh-CN" sz="105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605109" y="4417903"/>
              <a:ext cx="8921204" cy="1599886"/>
            </a:xfrm>
            <a:prstGeom prst="rect">
              <a:avLst/>
            </a:prstGeom>
            <a:noFill/>
          </p:spPr>
          <p:txBody>
            <a:bodyPr wrap="square" rtlCol="0">
              <a:spAutoFit/>
            </a:bodyPr>
            <a:lstStyle/>
            <a:p>
              <a:pPr lvl="0" algn="just"/>
              <a:r>
                <a:rPr lang="vi-VN" sz="3000" dirty="0">
                  <a:latin typeface="Arial" panose="020B0604020202020204" pitchFamily="34" charset="0"/>
                  <a:ea typeface="Arial-Rounded" panose="020B0500000000000000" pitchFamily="34" charset="0"/>
                  <a:cs typeface="Arial" panose="020B0604020202020204" pitchFamily="34" charset="0"/>
                </a:rPr>
                <a:t> </a:t>
              </a:r>
              <a:r>
                <a:rPr lang="vi-VN" sz="3200" dirty="0">
                  <a:solidFill>
                    <a:srgbClr val="FF0000"/>
                  </a:solidFill>
                  <a:latin typeface="Arial" panose="020B0604020202020204" pitchFamily="34" charset="0"/>
                  <a:ea typeface="Arial-Rounded" panose="020B0500000000000000" pitchFamily="34" charset="0"/>
                  <a:cs typeface="Arial" panose="020B0604020202020204" pitchFamily="34" charset="0"/>
                </a:rPr>
                <a:t>Vào sáng sớm, một âm thanh vang lên từ đâu không rõ khiến cào cào, nhái bén, chuồn chuồn chú ý.</a:t>
              </a:r>
            </a:p>
          </p:txBody>
        </p:sp>
      </p:grpSp>
      <p:sp>
        <p:nvSpPr>
          <p:cNvPr id="15" name="TextBox 14"/>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1302791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14:bounceEnd="66000">
                                          <p:cBhvr additive="base">
                                            <p:cTn id="20"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9432565" cy="1267268"/>
            <a:chOff x="630830" y="860239"/>
            <a:chExt cx="9384283" cy="1678731"/>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727037" y="1685344"/>
              <a:ext cx="9288076" cy="853626"/>
              <a:chOff x="-965749" y="1178951"/>
              <a:chExt cx="11732051" cy="853626"/>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35484" y="1196589"/>
                <a:ext cx="8614999" cy="835988"/>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965749" y="1178951"/>
                <a:ext cx="11732051" cy="774643"/>
              </a:xfrm>
              <a:prstGeom prst="rect">
                <a:avLst/>
              </a:prstGeom>
            </p:spPr>
            <p:txBody>
              <a:bodyPr wrap="square">
                <a:spAutoFit/>
              </a:bodyPr>
              <a:lstStyle/>
              <a:p>
                <a:pPr lvl="0" algn="ct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phát</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hiện</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ra</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điều</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32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32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34" t="14246" r="19393" b="7977"/>
          <a:stretch/>
        </p:blipFill>
        <p:spPr>
          <a:xfrm rot="20117925">
            <a:off x="1249565" y="2056790"/>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735444" y="2638016"/>
            <a:ext cx="9620813" cy="1735423"/>
            <a:chOff x="2229963" y="4180202"/>
            <a:chExt cx="9509594" cy="1768841"/>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2229963" y="4180202"/>
              <a:ext cx="9509594" cy="1600425"/>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2524157" y="4349157"/>
              <a:ext cx="8921204" cy="1599886"/>
            </a:xfrm>
            <a:prstGeom prst="rect">
              <a:avLst/>
            </a:prstGeom>
            <a:noFill/>
          </p:spPr>
          <p:txBody>
            <a:bodyPr wrap="square" rtlCol="0">
              <a:spAutoFit/>
            </a:bodyPr>
            <a:lstStyle/>
            <a:p>
              <a:pPr algn="just"/>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3200" dirty="0">
                  <a:solidFill>
                    <a:srgbClr val="FF0000"/>
                  </a:solidFill>
                  <a:latin typeface="Arial" panose="020B0604020202020204" pitchFamily="34" charset="0"/>
                  <a:ea typeface="Arial-Rounded" panose="020B0500000000000000" pitchFamily="34" charset="0"/>
                  <a:cs typeface="Arial" panose="020B0604020202020204" pitchFamily="34" charset="0"/>
                </a:rPr>
                <a:t>Các bạn phát hiện ra dế than đang vừa xây nhà vừa hát.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pic>
        <p:nvPicPr>
          <p:cNvPr id="15" name="Picture 14">
            <a:extLst>
              <a:ext uri="{FF2B5EF4-FFF2-40B4-BE49-F238E27FC236}">
                <a16:creationId xmlns:a16="http://schemas.microsoft.com/office/drawing/2014/main" id="{8E15BDAF-B711-4240-A711-E177A8CD7B5C}"/>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151237" y="786912"/>
            <a:ext cx="770726" cy="700355"/>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37258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66000">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14:bounceEnd="66000">
                                          <p:cBhvr additive="base">
                                            <p:cTn id="17"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0687752" cy="1716572"/>
            <a:chOff x="630830" y="860239"/>
            <a:chExt cx="10633046" cy="2273916"/>
          </a:xfrm>
          <a:solidFill>
            <a:schemeClr val="bg1"/>
          </a:solidFill>
        </p:grpSpPr>
        <p:grpSp>
          <p:nvGrpSpPr>
            <p:cNvPr id="26" name="Group 25">
              <a:extLst>
                <a:ext uri="{FF2B5EF4-FFF2-40B4-BE49-F238E27FC236}">
                  <a16:creationId xmlns:a16="http://schemas.microsoft.com/office/drawing/2014/main" id="{E33D6388-1A48-4C23-86C2-5A8FCDA9BC89}"/>
                </a:ext>
              </a:extLst>
            </p:cNvPr>
            <p:cNvGrpSpPr/>
            <p:nvPr/>
          </p:nvGrpSpPr>
          <p:grpSpPr>
            <a:xfrm>
              <a:off x="2186552" y="1319117"/>
              <a:ext cx="9077324" cy="1815038"/>
              <a:chOff x="877808" y="812724"/>
              <a:chExt cx="11465844" cy="1815038"/>
            </a:xfrm>
            <a:grpFill/>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77808" y="812724"/>
                <a:ext cx="11465844" cy="1815038"/>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1008959" y="1072928"/>
                <a:ext cx="11292369" cy="1426976"/>
              </a:xfrm>
              <a:prstGeom prst="rect">
                <a:avLst/>
              </a:prstGeom>
              <a:grpFill/>
            </p:spPr>
            <p:txBody>
              <a:bodyPr wrap="square">
                <a:spAutoFit/>
              </a:bodyPr>
              <a:lstStyle/>
              <a:p>
                <a:pPr lvl="0"/>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Chi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tiết</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nào</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cho</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thấy</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cuộc</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gặp</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gỡ</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của</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các</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với</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dế</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than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rất</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thân</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mật</a:t>
                </a:r>
                <a:r>
                  <a:rPr lang="en-US" sz="32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a:grpFill/>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34" t="14246" r="19393" b="7977"/>
          <a:stretch/>
        </p:blipFill>
        <p:spPr>
          <a:xfrm rot="20117925">
            <a:off x="788574" y="1847283"/>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659938" y="2187734"/>
            <a:ext cx="11064426" cy="4229095"/>
            <a:chOff x="1421354" y="4180202"/>
            <a:chExt cx="10318204" cy="3987570"/>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1421354" y="4180202"/>
              <a:ext cx="10318204" cy="3972456"/>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1928329" y="4337141"/>
              <a:ext cx="9467949" cy="3830631"/>
            </a:xfrm>
            <a:prstGeom prst="rect">
              <a:avLst/>
            </a:prstGeom>
            <a:noFill/>
          </p:spPr>
          <p:txBody>
            <a:bodyPr wrap="square" rtlCol="0">
              <a:spAutoFit/>
            </a:bodyPr>
            <a:lstStyle/>
            <a:p>
              <a:pPr lvl="0" algn="just"/>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Chi tiết cho thấy cuộc gặp gỡ của các bạn với dế th</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a</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n rất thân mật là: </a:t>
              </a:r>
              <a:endPar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a:p>
              <a:pPr marL="457200" lvl="0" indent="-457200">
                <a:buFontTx/>
                <a:buChar char="-"/>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Khi</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dế</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than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vừa</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dứt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lời</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hát,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vỗ</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to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hiện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sự</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thán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phục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đối</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với</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dế</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than</a:t>
              </a:r>
              <a:r>
                <a:rPr lang="vi-V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marL="457200" lvl="0" indent="-457200">
                <a:buFontTx/>
                <a:buChar char="-"/>
              </a:pPr>
              <a:r>
                <a:rPr lang="vi-VN"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Sau đó, các bạn tự giới thiệu về mình để làm quen với dế than.</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marL="457200" lvl="0" indent="-457200">
                <a:buFontTx/>
                <a:buChar char="-"/>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cũng</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khen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ngợi</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dế</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than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hát</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một</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tài</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năng</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âm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nhạc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1"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A8B574D8-9133-4A71-9349-BFC897402831}"/>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203578" y="817568"/>
            <a:ext cx="869060" cy="692324"/>
          </a:xfrm>
          <a:prstGeom prst="rect">
            <a:avLst/>
          </a:prstGeom>
        </p:spPr>
      </p:pic>
      <p:sp>
        <p:nvSpPr>
          <p:cNvPr id="15" name="TextBox 14"/>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097198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par>
                                <p:cTn id="16" presetID="16" presetClass="entr" presetSubtype="21"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0590038" cy="1199487"/>
            <a:chOff x="630830" y="860239"/>
            <a:chExt cx="10535832" cy="1588941"/>
          </a:xfrm>
        </p:grpSpPr>
        <p:grpSp>
          <p:nvGrpSpPr>
            <p:cNvPr id="26" name="Group 25">
              <a:extLst>
                <a:ext uri="{FF2B5EF4-FFF2-40B4-BE49-F238E27FC236}">
                  <a16:creationId xmlns:a16="http://schemas.microsoft.com/office/drawing/2014/main" id="{E33D6388-1A48-4C23-86C2-5A8FCDA9BC89}"/>
                </a:ext>
              </a:extLst>
            </p:cNvPr>
            <p:cNvGrpSpPr/>
            <p:nvPr/>
          </p:nvGrpSpPr>
          <p:grpSpPr>
            <a:xfrm>
              <a:off x="2186552" y="1319117"/>
              <a:ext cx="8980110" cy="973691"/>
              <a:chOff x="877808" y="812724"/>
              <a:chExt cx="11343050" cy="973691"/>
            </a:xfrm>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77808" y="812724"/>
                <a:ext cx="8053727" cy="973691"/>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solidFill>
                <a:srgbClr val="ABE9FF"/>
              </a:solid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928489" y="925778"/>
                <a:ext cx="11292369" cy="774642"/>
              </a:xfrm>
              <a:prstGeom prst="rect">
                <a:avLst/>
              </a:prstGeom>
              <a:solidFill>
                <a:schemeClr val="bg1"/>
              </a:solidFill>
            </p:spPr>
            <p:txBody>
              <a:bodyPr wrap="square">
                <a:spAutoFit/>
              </a:bodyPr>
              <a:lstStyle/>
              <a:p>
                <a:pPr lvl="0"/>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đã</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giúp</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dế</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than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việc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34" t="14246" r="19393" b="7977"/>
          <a:stretch/>
        </p:blipFill>
        <p:spPr>
          <a:xfrm rot="20117925">
            <a:off x="788574" y="1847283"/>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1694298" y="2119111"/>
            <a:ext cx="10696320" cy="936461"/>
            <a:chOff x="1421354" y="4180202"/>
            <a:chExt cx="9974924" cy="882979"/>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1421354" y="4180202"/>
              <a:ext cx="8150266" cy="882979"/>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1928329" y="4337141"/>
              <a:ext cx="9467949" cy="522359"/>
            </a:xfrm>
            <a:prstGeom prst="rect">
              <a:avLst/>
            </a:prstGeom>
            <a:noFill/>
          </p:spPr>
          <p:txBody>
            <a:bodyPr wrap="square" rtlCol="0">
              <a:spAutoFit/>
            </a:bodyPr>
            <a:lstStyle/>
            <a:p>
              <a:pPr lvl="0"/>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Các bạn </a:t>
              </a:r>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đã</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xúm</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vào</a:t>
              </a:r>
              <a:r>
                <a:rPr lang="en-US"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giúp dế than </a:t>
              </a:r>
              <a:r>
                <a:rPr lang="en-US" sz="28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xây</a:t>
              </a:r>
              <a:r>
                <a:rPr lang="vi-VN" sz="2800" b="1" dirty="0">
                  <a:solidFill>
                    <a:srgbClr val="FF0000"/>
                  </a:solidFill>
                  <a:latin typeface="Arial" panose="020B0604020202020204" pitchFamily="34" charset="0"/>
                  <a:ea typeface="Arial-Rounded" panose="020B0500000000000000" pitchFamily="34" charset="0"/>
                  <a:cs typeface="Arial" panose="020B0604020202020204" pitchFamily="34" charset="0"/>
                </a:rPr>
                <a:t> nhà.</a:t>
              </a:r>
            </a:p>
          </p:txBody>
        </p:sp>
      </p:grpSp>
      <p:pic>
        <p:nvPicPr>
          <p:cNvPr id="15" name="Picture 14">
            <a:extLst>
              <a:ext uri="{FF2B5EF4-FFF2-40B4-BE49-F238E27FC236}">
                <a16:creationId xmlns:a16="http://schemas.microsoft.com/office/drawing/2014/main" id="{89A7BFD4-7E00-492D-B185-B2F1A5A37629}"/>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301292" y="655822"/>
            <a:ext cx="707312" cy="700355"/>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934959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14:presetBounceEnd="66000">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14:bounceEnd="66000">
                                          <p:cBhvr additive="base">
                                            <p:cTn id="20"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250"/>
                                            <p:tgtEl>
                                              <p:spTgt spid="49"/>
                                            </p:tgtEl>
                                          </p:cBhvr>
                                        </p:animEffect>
                                      </p:childTnLst>
                                    </p:cTn>
                                  </p:par>
                                  <p:par>
                                    <p:cTn id="11" presetID="53" presetClass="entr" presetSubtype="16" fill="hold" nodeType="withEffect">
                                      <p:stCondLst>
                                        <p:cond delay="120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grpSp>
        <p:nvGrpSpPr>
          <p:cNvPr id="25" name="Group 24">
            <a:extLst>
              <a:ext uri="{FF2B5EF4-FFF2-40B4-BE49-F238E27FC236}">
                <a16:creationId xmlns:a16="http://schemas.microsoft.com/office/drawing/2014/main" id="{1606397F-A5A9-4864-BAF1-209578C316A8}"/>
              </a:ext>
            </a:extLst>
          </p:cNvPr>
          <p:cNvGrpSpPr/>
          <p:nvPr/>
        </p:nvGrpSpPr>
        <p:grpSpPr>
          <a:xfrm>
            <a:off x="404548" y="274735"/>
            <a:ext cx="10245859" cy="1575180"/>
            <a:chOff x="630830" y="860239"/>
            <a:chExt cx="10635197" cy="3534845"/>
          </a:xfrm>
          <a:solidFill>
            <a:schemeClr val="bg1"/>
          </a:solidFill>
        </p:grpSpPr>
        <p:grpSp>
          <p:nvGrpSpPr>
            <p:cNvPr id="26" name="Group 25">
              <a:extLst>
                <a:ext uri="{FF2B5EF4-FFF2-40B4-BE49-F238E27FC236}">
                  <a16:creationId xmlns:a16="http://schemas.microsoft.com/office/drawing/2014/main" id="{E33D6388-1A48-4C23-86C2-5A8FCDA9BC89}"/>
                </a:ext>
              </a:extLst>
            </p:cNvPr>
            <p:cNvGrpSpPr/>
            <p:nvPr/>
          </p:nvGrpSpPr>
          <p:grpSpPr>
            <a:xfrm>
              <a:off x="2188703" y="1743658"/>
              <a:ext cx="9077324" cy="2651426"/>
              <a:chOff x="880525" y="1237265"/>
              <a:chExt cx="11465844" cy="2651426"/>
            </a:xfrm>
            <a:grpFill/>
          </p:grpSpPr>
          <p:sp>
            <p:nvSpPr>
              <p:cNvPr id="46" name="Rectangle: Rounded Corners 43">
                <a:extLst>
                  <a:ext uri="{FF2B5EF4-FFF2-40B4-BE49-F238E27FC236}">
                    <a16:creationId xmlns:a16="http://schemas.microsoft.com/office/drawing/2014/main" id="{65935E20-12EA-471C-9C83-EDFD8E45A8CF}"/>
                  </a:ext>
                </a:extLst>
              </p:cNvPr>
              <p:cNvSpPr/>
              <p:nvPr/>
            </p:nvSpPr>
            <p:spPr>
              <a:xfrm>
                <a:off x="880525" y="1237265"/>
                <a:ext cx="11465844" cy="1815038"/>
              </a:xfrm>
              <a:custGeom>
                <a:avLst/>
                <a:gdLst>
                  <a:gd name="connsiteX0" fmla="*/ 0 w 11361895"/>
                  <a:gd name="connsiteY0" fmla="*/ 108310 h 649845"/>
                  <a:gd name="connsiteX1" fmla="*/ 108310 w 11361895"/>
                  <a:gd name="connsiteY1" fmla="*/ 0 h 649845"/>
                  <a:gd name="connsiteX2" fmla="*/ 583451 w 11361895"/>
                  <a:gd name="connsiteY2" fmla="*/ 0 h 649845"/>
                  <a:gd name="connsiteX3" fmla="*/ 947139 w 11361895"/>
                  <a:gd name="connsiteY3" fmla="*/ 0 h 649845"/>
                  <a:gd name="connsiteX4" fmla="*/ 1533732 w 11361895"/>
                  <a:gd name="connsiteY4" fmla="*/ 0 h 649845"/>
                  <a:gd name="connsiteX5" fmla="*/ 1897420 w 11361895"/>
                  <a:gd name="connsiteY5" fmla="*/ 0 h 649845"/>
                  <a:gd name="connsiteX6" fmla="*/ 2372561 w 11361895"/>
                  <a:gd name="connsiteY6" fmla="*/ 0 h 649845"/>
                  <a:gd name="connsiteX7" fmla="*/ 2959154 w 11361895"/>
                  <a:gd name="connsiteY7" fmla="*/ 0 h 649845"/>
                  <a:gd name="connsiteX8" fmla="*/ 3545747 w 11361895"/>
                  <a:gd name="connsiteY8" fmla="*/ 0 h 649845"/>
                  <a:gd name="connsiteX9" fmla="*/ 4355246 w 11361895"/>
                  <a:gd name="connsiteY9" fmla="*/ 0 h 649845"/>
                  <a:gd name="connsiteX10" fmla="*/ 5053293 w 11361895"/>
                  <a:gd name="connsiteY10" fmla="*/ 0 h 649845"/>
                  <a:gd name="connsiteX11" fmla="*/ 5305528 w 11361895"/>
                  <a:gd name="connsiteY11" fmla="*/ 0 h 649845"/>
                  <a:gd name="connsiteX12" fmla="*/ 6115027 w 11361895"/>
                  <a:gd name="connsiteY12" fmla="*/ 0 h 649845"/>
                  <a:gd name="connsiteX13" fmla="*/ 6924526 w 11361895"/>
                  <a:gd name="connsiteY13" fmla="*/ 0 h 649845"/>
                  <a:gd name="connsiteX14" fmla="*/ 7288213 w 11361895"/>
                  <a:gd name="connsiteY14" fmla="*/ 0 h 649845"/>
                  <a:gd name="connsiteX15" fmla="*/ 8097712 w 11361895"/>
                  <a:gd name="connsiteY15" fmla="*/ 0 h 649845"/>
                  <a:gd name="connsiteX16" fmla="*/ 8684306 w 11361895"/>
                  <a:gd name="connsiteY16" fmla="*/ 0 h 649845"/>
                  <a:gd name="connsiteX17" fmla="*/ 8936541 w 11361895"/>
                  <a:gd name="connsiteY17" fmla="*/ 0 h 649845"/>
                  <a:gd name="connsiteX18" fmla="*/ 9746040 w 11361895"/>
                  <a:gd name="connsiteY18" fmla="*/ 0 h 649845"/>
                  <a:gd name="connsiteX19" fmla="*/ 10555539 w 11361895"/>
                  <a:gd name="connsiteY19" fmla="*/ 0 h 649845"/>
                  <a:gd name="connsiteX20" fmla="*/ 11253585 w 11361895"/>
                  <a:gd name="connsiteY20" fmla="*/ 0 h 649845"/>
                  <a:gd name="connsiteX21" fmla="*/ 11361895 w 11361895"/>
                  <a:gd name="connsiteY21" fmla="*/ 108310 h 649845"/>
                  <a:gd name="connsiteX22" fmla="*/ 11361895 w 11361895"/>
                  <a:gd name="connsiteY22" fmla="*/ 541535 h 649845"/>
                  <a:gd name="connsiteX23" fmla="*/ 11253585 w 11361895"/>
                  <a:gd name="connsiteY23" fmla="*/ 649845 h 649845"/>
                  <a:gd name="connsiteX24" fmla="*/ 10444086 w 11361895"/>
                  <a:gd name="connsiteY24" fmla="*/ 649845 h 649845"/>
                  <a:gd name="connsiteX25" fmla="*/ 10080398 w 11361895"/>
                  <a:gd name="connsiteY25" fmla="*/ 649845 h 649845"/>
                  <a:gd name="connsiteX26" fmla="*/ 9716710 w 11361895"/>
                  <a:gd name="connsiteY26" fmla="*/ 649845 h 649845"/>
                  <a:gd name="connsiteX27" fmla="*/ 9353022 w 11361895"/>
                  <a:gd name="connsiteY27" fmla="*/ 649845 h 649845"/>
                  <a:gd name="connsiteX28" fmla="*/ 8543523 w 11361895"/>
                  <a:gd name="connsiteY28" fmla="*/ 649845 h 649845"/>
                  <a:gd name="connsiteX29" fmla="*/ 7845477 w 11361895"/>
                  <a:gd name="connsiteY29" fmla="*/ 649845 h 649845"/>
                  <a:gd name="connsiteX30" fmla="*/ 7370337 w 11361895"/>
                  <a:gd name="connsiteY30" fmla="*/ 649845 h 649845"/>
                  <a:gd name="connsiteX31" fmla="*/ 6895196 w 11361895"/>
                  <a:gd name="connsiteY31" fmla="*/ 649845 h 649845"/>
                  <a:gd name="connsiteX32" fmla="*/ 6642961 w 11361895"/>
                  <a:gd name="connsiteY32" fmla="*/ 649845 h 649845"/>
                  <a:gd name="connsiteX33" fmla="*/ 5944915 w 11361895"/>
                  <a:gd name="connsiteY33" fmla="*/ 649845 h 649845"/>
                  <a:gd name="connsiteX34" fmla="*/ 5246868 w 11361895"/>
                  <a:gd name="connsiteY34" fmla="*/ 649845 h 649845"/>
                  <a:gd name="connsiteX35" fmla="*/ 4548822 w 11361895"/>
                  <a:gd name="connsiteY35" fmla="*/ 649845 h 649845"/>
                  <a:gd name="connsiteX36" fmla="*/ 3850776 w 11361895"/>
                  <a:gd name="connsiteY36" fmla="*/ 649845 h 649845"/>
                  <a:gd name="connsiteX37" fmla="*/ 3152730 w 11361895"/>
                  <a:gd name="connsiteY37" fmla="*/ 649845 h 649845"/>
                  <a:gd name="connsiteX38" fmla="*/ 2343231 w 11361895"/>
                  <a:gd name="connsiteY38" fmla="*/ 649845 h 649845"/>
                  <a:gd name="connsiteX39" fmla="*/ 1645185 w 11361895"/>
                  <a:gd name="connsiteY39" fmla="*/ 649845 h 649845"/>
                  <a:gd name="connsiteX40" fmla="*/ 947139 w 11361895"/>
                  <a:gd name="connsiteY40" fmla="*/ 649845 h 649845"/>
                  <a:gd name="connsiteX41" fmla="*/ 108310 w 11361895"/>
                  <a:gd name="connsiteY41" fmla="*/ 649845 h 649845"/>
                  <a:gd name="connsiteX42" fmla="*/ 0 w 11361895"/>
                  <a:gd name="connsiteY42" fmla="*/ 541535 h 649845"/>
                  <a:gd name="connsiteX43" fmla="*/ 0 w 11361895"/>
                  <a:gd name="connsiteY43" fmla="*/ 108310 h 64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1895" h="649845" fill="none" extrusionOk="0">
                    <a:moveTo>
                      <a:pt x="0" y="108310"/>
                    </a:moveTo>
                    <a:cubicBezTo>
                      <a:pt x="-2865" y="50206"/>
                      <a:pt x="60578" y="1737"/>
                      <a:pt x="108310" y="0"/>
                    </a:cubicBezTo>
                    <a:cubicBezTo>
                      <a:pt x="255879" y="-18065"/>
                      <a:pt x="393188" y="16936"/>
                      <a:pt x="583451" y="0"/>
                    </a:cubicBezTo>
                    <a:cubicBezTo>
                      <a:pt x="773714" y="-16936"/>
                      <a:pt x="777750" y="12203"/>
                      <a:pt x="947139" y="0"/>
                    </a:cubicBezTo>
                    <a:cubicBezTo>
                      <a:pt x="1116528" y="-12203"/>
                      <a:pt x="1414793" y="46393"/>
                      <a:pt x="1533732" y="0"/>
                    </a:cubicBezTo>
                    <a:cubicBezTo>
                      <a:pt x="1652671" y="-46393"/>
                      <a:pt x="1823430" y="8451"/>
                      <a:pt x="1897420" y="0"/>
                    </a:cubicBezTo>
                    <a:cubicBezTo>
                      <a:pt x="1971410" y="-8451"/>
                      <a:pt x="2164105" y="56219"/>
                      <a:pt x="2372561" y="0"/>
                    </a:cubicBezTo>
                    <a:cubicBezTo>
                      <a:pt x="2581017" y="-56219"/>
                      <a:pt x="2668720" y="6839"/>
                      <a:pt x="2959154" y="0"/>
                    </a:cubicBezTo>
                    <a:cubicBezTo>
                      <a:pt x="3249588" y="-6839"/>
                      <a:pt x="3326400" y="1711"/>
                      <a:pt x="3545747" y="0"/>
                    </a:cubicBezTo>
                    <a:cubicBezTo>
                      <a:pt x="3765094" y="-1711"/>
                      <a:pt x="4132314" y="14815"/>
                      <a:pt x="4355246" y="0"/>
                    </a:cubicBezTo>
                    <a:cubicBezTo>
                      <a:pt x="4578178" y="-14815"/>
                      <a:pt x="4775890" y="24358"/>
                      <a:pt x="5053293" y="0"/>
                    </a:cubicBezTo>
                    <a:cubicBezTo>
                      <a:pt x="5330696" y="-24358"/>
                      <a:pt x="5229270" y="18719"/>
                      <a:pt x="5305528" y="0"/>
                    </a:cubicBezTo>
                    <a:cubicBezTo>
                      <a:pt x="5381786" y="-18719"/>
                      <a:pt x="5750984" y="10727"/>
                      <a:pt x="6115027" y="0"/>
                    </a:cubicBezTo>
                    <a:cubicBezTo>
                      <a:pt x="6479070" y="-10727"/>
                      <a:pt x="6557475" y="7009"/>
                      <a:pt x="6924526" y="0"/>
                    </a:cubicBezTo>
                    <a:cubicBezTo>
                      <a:pt x="7291577" y="-7009"/>
                      <a:pt x="7202315" y="21351"/>
                      <a:pt x="7288213" y="0"/>
                    </a:cubicBezTo>
                    <a:cubicBezTo>
                      <a:pt x="7374111" y="-21351"/>
                      <a:pt x="7906226" y="34274"/>
                      <a:pt x="8097712" y="0"/>
                    </a:cubicBezTo>
                    <a:cubicBezTo>
                      <a:pt x="8289198" y="-34274"/>
                      <a:pt x="8511030" y="3090"/>
                      <a:pt x="8684306" y="0"/>
                    </a:cubicBezTo>
                    <a:cubicBezTo>
                      <a:pt x="8857582" y="-3090"/>
                      <a:pt x="8870383" y="4513"/>
                      <a:pt x="8936541" y="0"/>
                    </a:cubicBezTo>
                    <a:cubicBezTo>
                      <a:pt x="9002699" y="-4513"/>
                      <a:pt x="9367960" y="238"/>
                      <a:pt x="9746040" y="0"/>
                    </a:cubicBezTo>
                    <a:cubicBezTo>
                      <a:pt x="10124120" y="-238"/>
                      <a:pt x="10159677" y="35024"/>
                      <a:pt x="10555539" y="0"/>
                    </a:cubicBezTo>
                    <a:cubicBezTo>
                      <a:pt x="10951401" y="-35024"/>
                      <a:pt x="11029593" y="69685"/>
                      <a:pt x="11253585" y="0"/>
                    </a:cubicBezTo>
                    <a:cubicBezTo>
                      <a:pt x="11321303" y="-8852"/>
                      <a:pt x="11353844" y="51280"/>
                      <a:pt x="11361895" y="108310"/>
                    </a:cubicBezTo>
                    <a:cubicBezTo>
                      <a:pt x="11407899" y="321751"/>
                      <a:pt x="11341230" y="400508"/>
                      <a:pt x="11361895" y="541535"/>
                    </a:cubicBezTo>
                    <a:cubicBezTo>
                      <a:pt x="11370610" y="609689"/>
                      <a:pt x="11310388" y="662638"/>
                      <a:pt x="11253585" y="649845"/>
                    </a:cubicBezTo>
                    <a:cubicBezTo>
                      <a:pt x="10912918" y="691761"/>
                      <a:pt x="10742292" y="600046"/>
                      <a:pt x="10444086" y="649845"/>
                    </a:cubicBezTo>
                    <a:cubicBezTo>
                      <a:pt x="10145880" y="699644"/>
                      <a:pt x="10200905" y="622313"/>
                      <a:pt x="10080398" y="649845"/>
                    </a:cubicBezTo>
                    <a:cubicBezTo>
                      <a:pt x="9959891" y="677377"/>
                      <a:pt x="9851504" y="606427"/>
                      <a:pt x="9716710" y="649845"/>
                    </a:cubicBezTo>
                    <a:cubicBezTo>
                      <a:pt x="9581916" y="693263"/>
                      <a:pt x="9435038" y="633923"/>
                      <a:pt x="9353022" y="649845"/>
                    </a:cubicBezTo>
                    <a:cubicBezTo>
                      <a:pt x="9271006" y="665767"/>
                      <a:pt x="8909966" y="642480"/>
                      <a:pt x="8543523" y="649845"/>
                    </a:cubicBezTo>
                    <a:cubicBezTo>
                      <a:pt x="8177080" y="657210"/>
                      <a:pt x="8172779" y="566920"/>
                      <a:pt x="7845477" y="649845"/>
                    </a:cubicBezTo>
                    <a:cubicBezTo>
                      <a:pt x="7518175" y="732770"/>
                      <a:pt x="7505742" y="603362"/>
                      <a:pt x="7370337" y="649845"/>
                    </a:cubicBezTo>
                    <a:cubicBezTo>
                      <a:pt x="7234932" y="696328"/>
                      <a:pt x="7042299" y="644342"/>
                      <a:pt x="6895196" y="649845"/>
                    </a:cubicBezTo>
                    <a:cubicBezTo>
                      <a:pt x="6748093" y="655348"/>
                      <a:pt x="6756128" y="645142"/>
                      <a:pt x="6642961" y="649845"/>
                    </a:cubicBezTo>
                    <a:cubicBezTo>
                      <a:pt x="6529794" y="654548"/>
                      <a:pt x="6139063" y="571402"/>
                      <a:pt x="5944915" y="649845"/>
                    </a:cubicBezTo>
                    <a:cubicBezTo>
                      <a:pt x="5750767" y="728288"/>
                      <a:pt x="5580861" y="599240"/>
                      <a:pt x="5246868" y="649845"/>
                    </a:cubicBezTo>
                    <a:cubicBezTo>
                      <a:pt x="4912875" y="700450"/>
                      <a:pt x="4818621" y="584993"/>
                      <a:pt x="4548822" y="649845"/>
                    </a:cubicBezTo>
                    <a:cubicBezTo>
                      <a:pt x="4279023" y="714697"/>
                      <a:pt x="4101392" y="631736"/>
                      <a:pt x="3850776" y="649845"/>
                    </a:cubicBezTo>
                    <a:cubicBezTo>
                      <a:pt x="3600160" y="667954"/>
                      <a:pt x="3455164" y="593634"/>
                      <a:pt x="3152730" y="649845"/>
                    </a:cubicBezTo>
                    <a:cubicBezTo>
                      <a:pt x="2850296" y="706056"/>
                      <a:pt x="2694365" y="573943"/>
                      <a:pt x="2343231" y="649845"/>
                    </a:cubicBezTo>
                    <a:cubicBezTo>
                      <a:pt x="1992097" y="725747"/>
                      <a:pt x="1984171" y="635561"/>
                      <a:pt x="1645185" y="649845"/>
                    </a:cubicBezTo>
                    <a:cubicBezTo>
                      <a:pt x="1306199" y="664129"/>
                      <a:pt x="1157435" y="603366"/>
                      <a:pt x="947139" y="649845"/>
                    </a:cubicBezTo>
                    <a:cubicBezTo>
                      <a:pt x="736843" y="696324"/>
                      <a:pt x="374355" y="554370"/>
                      <a:pt x="108310" y="649845"/>
                    </a:cubicBezTo>
                    <a:cubicBezTo>
                      <a:pt x="54062" y="653045"/>
                      <a:pt x="7438" y="606272"/>
                      <a:pt x="0" y="541535"/>
                    </a:cubicBezTo>
                    <a:cubicBezTo>
                      <a:pt x="-51633" y="346563"/>
                      <a:pt x="34948" y="300774"/>
                      <a:pt x="0" y="108310"/>
                    </a:cubicBezTo>
                    <a:close/>
                  </a:path>
                  <a:path w="11361895" h="649845" stroke="0" extrusionOk="0">
                    <a:moveTo>
                      <a:pt x="0" y="108310"/>
                    </a:moveTo>
                    <a:cubicBezTo>
                      <a:pt x="-14932" y="44081"/>
                      <a:pt x="60393" y="9060"/>
                      <a:pt x="108310" y="0"/>
                    </a:cubicBezTo>
                    <a:cubicBezTo>
                      <a:pt x="346956" y="-37751"/>
                      <a:pt x="587326" y="30071"/>
                      <a:pt x="806356" y="0"/>
                    </a:cubicBezTo>
                    <a:cubicBezTo>
                      <a:pt x="1025386" y="-30071"/>
                      <a:pt x="1246552" y="25274"/>
                      <a:pt x="1504402" y="0"/>
                    </a:cubicBezTo>
                    <a:cubicBezTo>
                      <a:pt x="1762252" y="-25274"/>
                      <a:pt x="1997285" y="31872"/>
                      <a:pt x="2202449" y="0"/>
                    </a:cubicBezTo>
                    <a:cubicBezTo>
                      <a:pt x="2407613" y="-31872"/>
                      <a:pt x="2846100" y="59176"/>
                      <a:pt x="3011947" y="0"/>
                    </a:cubicBezTo>
                    <a:cubicBezTo>
                      <a:pt x="3177794" y="-59176"/>
                      <a:pt x="3195150" y="941"/>
                      <a:pt x="3375635" y="0"/>
                    </a:cubicBezTo>
                    <a:cubicBezTo>
                      <a:pt x="3556120" y="-941"/>
                      <a:pt x="3697231" y="16012"/>
                      <a:pt x="3962229" y="0"/>
                    </a:cubicBezTo>
                    <a:cubicBezTo>
                      <a:pt x="4227227" y="-16012"/>
                      <a:pt x="4225789" y="50882"/>
                      <a:pt x="4437369" y="0"/>
                    </a:cubicBezTo>
                    <a:cubicBezTo>
                      <a:pt x="4648949" y="-50882"/>
                      <a:pt x="4673125" y="38299"/>
                      <a:pt x="4801057" y="0"/>
                    </a:cubicBezTo>
                    <a:cubicBezTo>
                      <a:pt x="4928989" y="-38299"/>
                      <a:pt x="5254330" y="77420"/>
                      <a:pt x="5499104" y="0"/>
                    </a:cubicBezTo>
                    <a:cubicBezTo>
                      <a:pt x="5743878" y="-77420"/>
                      <a:pt x="5648509" y="15947"/>
                      <a:pt x="5751339" y="0"/>
                    </a:cubicBezTo>
                    <a:cubicBezTo>
                      <a:pt x="5854170" y="-15947"/>
                      <a:pt x="5949266" y="29435"/>
                      <a:pt x="6003574" y="0"/>
                    </a:cubicBezTo>
                    <a:cubicBezTo>
                      <a:pt x="6057883" y="-29435"/>
                      <a:pt x="6448484" y="28044"/>
                      <a:pt x="6701620" y="0"/>
                    </a:cubicBezTo>
                    <a:cubicBezTo>
                      <a:pt x="6954756" y="-28044"/>
                      <a:pt x="6910271" y="34458"/>
                      <a:pt x="7065308" y="0"/>
                    </a:cubicBezTo>
                    <a:cubicBezTo>
                      <a:pt x="7220345" y="-34458"/>
                      <a:pt x="7307390" y="14892"/>
                      <a:pt x="7428996" y="0"/>
                    </a:cubicBezTo>
                    <a:cubicBezTo>
                      <a:pt x="7550602" y="-14892"/>
                      <a:pt x="7961727" y="80348"/>
                      <a:pt x="8238495" y="0"/>
                    </a:cubicBezTo>
                    <a:cubicBezTo>
                      <a:pt x="8515263" y="-80348"/>
                      <a:pt x="8710352" y="20363"/>
                      <a:pt x="9047994" y="0"/>
                    </a:cubicBezTo>
                    <a:cubicBezTo>
                      <a:pt x="9385636" y="-20363"/>
                      <a:pt x="9352775" y="30791"/>
                      <a:pt x="9523134" y="0"/>
                    </a:cubicBezTo>
                    <a:cubicBezTo>
                      <a:pt x="9693493" y="-30791"/>
                      <a:pt x="9981843" y="79775"/>
                      <a:pt x="10332633" y="0"/>
                    </a:cubicBezTo>
                    <a:cubicBezTo>
                      <a:pt x="10683423" y="-79775"/>
                      <a:pt x="10828489" y="63504"/>
                      <a:pt x="11253585" y="0"/>
                    </a:cubicBezTo>
                    <a:cubicBezTo>
                      <a:pt x="11316958" y="3619"/>
                      <a:pt x="11368146" y="54916"/>
                      <a:pt x="11361895" y="108310"/>
                    </a:cubicBezTo>
                    <a:cubicBezTo>
                      <a:pt x="11373294" y="270182"/>
                      <a:pt x="11313268" y="373042"/>
                      <a:pt x="11361895" y="541535"/>
                    </a:cubicBezTo>
                    <a:cubicBezTo>
                      <a:pt x="11360279" y="604861"/>
                      <a:pt x="11303274" y="645345"/>
                      <a:pt x="11253585" y="649845"/>
                    </a:cubicBezTo>
                    <a:cubicBezTo>
                      <a:pt x="11084680" y="669956"/>
                      <a:pt x="11015922" y="624054"/>
                      <a:pt x="10889897" y="649845"/>
                    </a:cubicBezTo>
                    <a:cubicBezTo>
                      <a:pt x="10763872" y="675636"/>
                      <a:pt x="10618756" y="616487"/>
                      <a:pt x="10526209" y="649845"/>
                    </a:cubicBezTo>
                    <a:cubicBezTo>
                      <a:pt x="10433662" y="683203"/>
                      <a:pt x="10364415" y="631279"/>
                      <a:pt x="10273974" y="649845"/>
                    </a:cubicBezTo>
                    <a:cubicBezTo>
                      <a:pt x="10183533" y="668411"/>
                      <a:pt x="9999983" y="644007"/>
                      <a:pt x="9910286" y="649845"/>
                    </a:cubicBezTo>
                    <a:cubicBezTo>
                      <a:pt x="9820589" y="655683"/>
                      <a:pt x="9541281" y="580584"/>
                      <a:pt x="9212240" y="649845"/>
                    </a:cubicBezTo>
                    <a:cubicBezTo>
                      <a:pt x="8883199" y="719106"/>
                      <a:pt x="8998765" y="620338"/>
                      <a:pt x="8848552" y="649845"/>
                    </a:cubicBezTo>
                    <a:cubicBezTo>
                      <a:pt x="8698339" y="679352"/>
                      <a:pt x="8400364" y="630613"/>
                      <a:pt x="8261959" y="649845"/>
                    </a:cubicBezTo>
                    <a:cubicBezTo>
                      <a:pt x="8123554" y="669077"/>
                      <a:pt x="7921567" y="642144"/>
                      <a:pt x="7786818" y="649845"/>
                    </a:cubicBezTo>
                    <a:cubicBezTo>
                      <a:pt x="7652069" y="657546"/>
                      <a:pt x="7572931" y="614705"/>
                      <a:pt x="7423130" y="649845"/>
                    </a:cubicBezTo>
                    <a:cubicBezTo>
                      <a:pt x="7273329" y="684985"/>
                      <a:pt x="6917654" y="574482"/>
                      <a:pt x="6613631" y="649845"/>
                    </a:cubicBezTo>
                    <a:cubicBezTo>
                      <a:pt x="6309608" y="725208"/>
                      <a:pt x="6357616" y="606327"/>
                      <a:pt x="6249943" y="649845"/>
                    </a:cubicBezTo>
                    <a:cubicBezTo>
                      <a:pt x="6142270" y="693363"/>
                      <a:pt x="5836088" y="594527"/>
                      <a:pt x="5551897" y="649845"/>
                    </a:cubicBezTo>
                    <a:cubicBezTo>
                      <a:pt x="5267706" y="705163"/>
                      <a:pt x="5364108" y="643958"/>
                      <a:pt x="5188209" y="649845"/>
                    </a:cubicBezTo>
                    <a:cubicBezTo>
                      <a:pt x="5012310" y="655732"/>
                      <a:pt x="4994571" y="610417"/>
                      <a:pt x="4824521" y="649845"/>
                    </a:cubicBezTo>
                    <a:cubicBezTo>
                      <a:pt x="4654471" y="689273"/>
                      <a:pt x="4215606" y="594636"/>
                      <a:pt x="4015022" y="649845"/>
                    </a:cubicBezTo>
                    <a:cubicBezTo>
                      <a:pt x="3814438" y="705054"/>
                      <a:pt x="3587495" y="625077"/>
                      <a:pt x="3316976" y="649845"/>
                    </a:cubicBezTo>
                    <a:cubicBezTo>
                      <a:pt x="3046457" y="674613"/>
                      <a:pt x="3151889" y="626781"/>
                      <a:pt x="3064741" y="649845"/>
                    </a:cubicBezTo>
                    <a:cubicBezTo>
                      <a:pt x="2977593" y="672909"/>
                      <a:pt x="2788533" y="602366"/>
                      <a:pt x="2589600" y="649845"/>
                    </a:cubicBezTo>
                    <a:cubicBezTo>
                      <a:pt x="2390667" y="697324"/>
                      <a:pt x="2065149" y="612511"/>
                      <a:pt x="1891554" y="649845"/>
                    </a:cubicBezTo>
                    <a:cubicBezTo>
                      <a:pt x="1717959" y="687179"/>
                      <a:pt x="1508845" y="646909"/>
                      <a:pt x="1193508" y="649845"/>
                    </a:cubicBezTo>
                    <a:cubicBezTo>
                      <a:pt x="878171" y="652781"/>
                      <a:pt x="1057464" y="648040"/>
                      <a:pt x="941273" y="649845"/>
                    </a:cubicBezTo>
                    <a:cubicBezTo>
                      <a:pt x="825082" y="651650"/>
                      <a:pt x="765736" y="624976"/>
                      <a:pt x="689037" y="649845"/>
                    </a:cubicBezTo>
                    <a:cubicBezTo>
                      <a:pt x="612338" y="674714"/>
                      <a:pt x="385546" y="637295"/>
                      <a:pt x="108310" y="649845"/>
                    </a:cubicBezTo>
                    <a:cubicBezTo>
                      <a:pt x="55651" y="646445"/>
                      <a:pt x="1515" y="609612"/>
                      <a:pt x="0" y="541535"/>
                    </a:cubicBezTo>
                    <a:cubicBezTo>
                      <a:pt x="-44889" y="403634"/>
                      <a:pt x="46450" y="250079"/>
                      <a:pt x="0" y="108310"/>
                    </a:cubicBezTo>
                    <a:close/>
                  </a:path>
                </a:pathLst>
              </a:custGeom>
              <a:grpFill/>
              <a:ln w="12700" cap="flat" cmpd="sng" algn="ctr">
                <a:solidFill>
                  <a:schemeClr val="bg1">
                    <a:lumMod val="25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sp>
            <p:nvSpPr>
              <p:cNvPr id="47" name="Rectangle 46">
                <a:extLst>
                  <a:ext uri="{FF2B5EF4-FFF2-40B4-BE49-F238E27FC236}">
                    <a16:creationId xmlns:a16="http://schemas.microsoft.com/office/drawing/2014/main" id="{E11D90B1-D764-49A9-8FFB-E43CE1B1647B}"/>
                  </a:ext>
                </a:extLst>
              </p:cNvPr>
              <p:cNvSpPr/>
              <p:nvPr/>
            </p:nvSpPr>
            <p:spPr>
              <a:xfrm>
                <a:off x="1054000" y="1471317"/>
                <a:ext cx="11292369" cy="2417374"/>
              </a:xfrm>
              <a:prstGeom prst="rect">
                <a:avLst/>
              </a:prstGeom>
              <a:grpFill/>
            </p:spPr>
            <p:txBody>
              <a:bodyPr wrap="square">
                <a:spAutoFit/>
              </a:bodyPr>
              <a:lstStyle/>
              <a:p>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nghĩ</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gì</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việc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bạn</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giúp</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đỡ</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2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dế</a:t>
                </a: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 than?</a:t>
                </a:r>
              </a:p>
            </p:txBody>
          </p:sp>
        </p:grpSp>
        <p:pic>
          <p:nvPicPr>
            <p:cNvPr id="44" name="Picture 43">
              <a:extLst>
                <a:ext uri="{FF2B5EF4-FFF2-40B4-BE49-F238E27FC236}">
                  <a16:creationId xmlns:a16="http://schemas.microsoft.com/office/drawing/2014/main" id="{8AFC11C7-2FA6-4B79-8E44-7F9BD7D3DA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600" l="8800" r="90000">
                          <a14:foregroundMark x1="8800" y1="57200" x2="8800" y2="57200"/>
                          <a14:foregroundMark x1="38667" y1="51000" x2="38667" y2="51000"/>
                          <a14:foregroundMark x1="56400" y1="45800" x2="56400" y2="45800"/>
                          <a14:foregroundMark x1="55200" y1="90200" x2="55200" y2="90200"/>
                          <a14:foregroundMark x1="42800" y1="90600" x2="42800" y2="90600"/>
                          <a14:foregroundMark x1="55467" y1="88900" x2="59467" y2="89300"/>
                          <a14:foregroundMark x1="38933" y1="51400" x2="38933" y2="51400"/>
                        </a14:backgroundRemoval>
                      </a14:imgEffect>
                    </a14:imgLayer>
                  </a14:imgProps>
                </a:ext>
                <a:ext uri="{28A0092B-C50C-407E-A947-70E740481C1C}">
                  <a14:useLocalDpi xmlns:a14="http://schemas.microsoft.com/office/drawing/2010/main" val="0"/>
                </a:ext>
              </a:extLst>
            </a:blip>
            <a:stretch>
              <a:fillRect/>
            </a:stretch>
          </p:blipFill>
          <p:spPr>
            <a:xfrm rot="211385">
              <a:off x="630830" y="860239"/>
              <a:ext cx="1191706" cy="1588941"/>
            </a:xfrm>
            <a:prstGeom prst="rect">
              <a:avLst/>
            </a:prstGeom>
            <a:grpFill/>
          </p:spPr>
        </p:pic>
      </p:grpSp>
      <p:sp>
        <p:nvSpPr>
          <p:cNvPr id="49" name="Oval 48">
            <a:extLst>
              <a:ext uri="{FF2B5EF4-FFF2-40B4-BE49-F238E27FC236}">
                <a16:creationId xmlns:a16="http://schemas.microsoft.com/office/drawing/2014/main" id="{A84C37F6-E87A-450F-B15F-55AFCA3F0D9B}"/>
              </a:ext>
            </a:extLst>
          </p:cNvPr>
          <p:cNvSpPr/>
          <p:nvPr/>
        </p:nvSpPr>
        <p:spPr>
          <a:xfrm rot="21127157">
            <a:off x="1498124" y="2017171"/>
            <a:ext cx="814530" cy="742096"/>
          </a:xfrm>
          <a:prstGeom prst="ellipse">
            <a:avLst/>
          </a:pr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字魂20号-石头体"/>
              <a:cs typeface="Arial" panose="020B0604020202020204" pitchFamily="34" charset="0"/>
            </a:endParaRPr>
          </a:p>
        </p:txBody>
      </p:sp>
      <p:pic>
        <p:nvPicPr>
          <p:cNvPr id="53" name="Picture 52" descr="Icon&#10;&#10;Description automatically generated">
            <a:extLst>
              <a:ext uri="{FF2B5EF4-FFF2-40B4-BE49-F238E27FC236}">
                <a16:creationId xmlns:a16="http://schemas.microsoft.com/office/drawing/2014/main" id="{F818B825-B087-48BA-BD3C-1391693883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34" t="14246" r="19393" b="7977"/>
          <a:stretch/>
        </p:blipFill>
        <p:spPr>
          <a:xfrm rot="20117925">
            <a:off x="619979" y="1571931"/>
            <a:ext cx="777087" cy="785806"/>
          </a:xfrm>
          <a:prstGeom prst="rect">
            <a:avLst/>
          </a:prstGeom>
        </p:spPr>
      </p:pic>
      <p:grpSp>
        <p:nvGrpSpPr>
          <p:cNvPr id="55" name="Group 54">
            <a:extLst>
              <a:ext uri="{FF2B5EF4-FFF2-40B4-BE49-F238E27FC236}">
                <a16:creationId xmlns:a16="http://schemas.microsoft.com/office/drawing/2014/main" id="{8894176E-917E-4E4A-9C34-615D393DDD0A}"/>
              </a:ext>
            </a:extLst>
          </p:cNvPr>
          <p:cNvGrpSpPr/>
          <p:nvPr/>
        </p:nvGrpSpPr>
        <p:grpSpPr>
          <a:xfrm>
            <a:off x="659938" y="2187734"/>
            <a:ext cx="10647159" cy="2207285"/>
            <a:chOff x="1421354" y="4180202"/>
            <a:chExt cx="10318204" cy="3972456"/>
          </a:xfrm>
        </p:grpSpPr>
        <p:sp>
          <p:nvSpPr>
            <p:cNvPr id="56" name="îṥḷíďê">
              <a:extLst>
                <a:ext uri="{FF2B5EF4-FFF2-40B4-BE49-F238E27FC236}">
                  <a16:creationId xmlns:a16="http://schemas.microsoft.com/office/drawing/2014/main" id="{A2BF1E4A-A9BE-42B7-8F8E-24AFEF5716B2}"/>
                </a:ext>
              </a:extLst>
            </p:cNvPr>
            <p:cNvSpPr/>
            <p:nvPr/>
          </p:nvSpPr>
          <p:spPr bwMode="auto">
            <a:xfrm>
              <a:off x="1421354" y="4180202"/>
              <a:ext cx="10318204" cy="3972456"/>
            </a:xfrm>
            <a:prstGeom prst="roundRect">
              <a:avLst>
                <a:gd name="adj" fmla="val 37244"/>
              </a:avLst>
            </a:prstGeom>
            <a:solidFill>
              <a:schemeClr val="bg1"/>
            </a:solidFill>
            <a:ln w="53975" cap="rnd" cmpd="thickThin">
              <a:solidFill>
                <a:schemeClr val="accent2">
                  <a:lumMod val="75000"/>
                </a:schemeClr>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pitchFamily="34" charset="0"/>
                <a:ea typeface="字魂20号-石头体"/>
                <a:cs typeface="Arial" panose="020B0604020202020204" pitchFamily="34" charset="0"/>
              </a:endParaRPr>
            </a:p>
          </p:txBody>
        </p:sp>
        <p:sp>
          <p:nvSpPr>
            <p:cNvPr id="57" name="TextBox 56">
              <a:extLst>
                <a:ext uri="{FF2B5EF4-FFF2-40B4-BE49-F238E27FC236}">
                  <a16:creationId xmlns:a16="http://schemas.microsoft.com/office/drawing/2014/main" id="{7277E420-1712-4D9C-BB50-805D9BE66BDB}"/>
                </a:ext>
              </a:extLst>
            </p:cNvPr>
            <p:cNvSpPr txBox="1"/>
            <p:nvPr/>
          </p:nvSpPr>
          <p:spPr>
            <a:xfrm>
              <a:off x="1903653" y="4441893"/>
              <a:ext cx="9467949" cy="332343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3000" b="1" i="0" u="none" strike="noStrike" kern="1200" cap="none" spc="0" normalizeH="0" baseline="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baseline="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Việc</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giúp</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đỡ</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dế</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than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thể</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hiện</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sự</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tốt</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bụng</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thân</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thiện</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của</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các</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bạn</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chuồn</a:t>
              </a:r>
              <a:r>
                <a:rPr kumimoji="0" lang="en-US" sz="2800" b="1" i="0" u="none" strike="noStrike" kern="1200" cap="none" spc="0" normalizeH="0" noProof="0" dirty="0">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i="0" u="none" strike="noStrike" kern="1200" cap="none" spc="0" normalizeH="0" noProof="0" dirty="0" err="1">
                  <a:ln>
                    <a:noFill/>
                  </a:ln>
                  <a:solidFill>
                    <a:srgbClr val="000099"/>
                  </a:solidFill>
                  <a:effectLst/>
                  <a:uLnTx/>
                  <a:uFillTx/>
                  <a:latin typeface="Arial" panose="020B0604020202020204" pitchFamily="34" charset="0"/>
                  <a:ea typeface="Arial-Rounded" panose="020B0500000000000000" pitchFamily="34" charset="0"/>
                  <a:cs typeface="Arial" panose="020B0604020202020204" pitchFamily="34" charset="0"/>
                </a:rPr>
                <a:t>chuồn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cào</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cào</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nhái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bén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Sự</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đoàn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kết</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của</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những</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người</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tốt</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tình</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bạn</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đáng</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quý</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của</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các</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con </a:t>
              </a:r>
              <a:r>
                <a:rPr lang="en-US" sz="2800" b="1" dirty="0" err="1">
                  <a:solidFill>
                    <a:srgbClr val="000099"/>
                  </a:solidFill>
                  <a:latin typeface="Arial" panose="020B0604020202020204" pitchFamily="34" charset="0"/>
                  <a:ea typeface="Arial-Rounded" panose="020B0500000000000000" pitchFamily="34" charset="0"/>
                  <a:cs typeface="Arial" panose="020B0604020202020204" pitchFamily="34" charset="0"/>
                </a:rPr>
                <a:t>vật</a:t>
              </a:r>
              <a:r>
                <a:rPr lang="en-US"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15" name="Picture 14" descr="Logo&#10;&#10;Description automatically generated">
            <a:extLst>
              <a:ext uri="{FF2B5EF4-FFF2-40B4-BE49-F238E27FC236}">
                <a16:creationId xmlns:a16="http://schemas.microsoft.com/office/drawing/2014/main" id="{C1DDEB54-8D31-43F5-88C7-D5821793A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880" y="477696"/>
            <a:ext cx="1116312" cy="1116312"/>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40074955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par>
                                    <p:cTn id="8" presetID="53" presetClass="entr" presetSubtype="16" fill="hold" nodeType="withEffect">
                                      <p:stCondLst>
                                        <p:cond delay="1200"/>
                                      </p:stCondLst>
                                      <p:childTnLst>
                                        <p:set>
                                          <p:cBhvr>
                                            <p:cTn id="9" dur="1" fill="hold">
                                              <p:stCondLst>
                                                <p:cond delay="0"/>
                                              </p:stCondLst>
                                            </p:cTn>
                                            <p:tgtEl>
                                              <p:spTgt spid="53"/>
                                            </p:tgtEl>
                                            <p:attrNameLst>
                                              <p:attrName>style.visibility</p:attrName>
                                            </p:attrNameLst>
                                          </p:cBhvr>
                                          <p:to>
                                            <p:strVal val="visible"/>
                                          </p:to>
                                        </p:set>
                                        <p:anim calcmode="lin" valueType="num">
                                          <p:cBhvr>
                                            <p:cTn id="10" dur="500" fill="hold"/>
                                            <p:tgtEl>
                                              <p:spTgt spid="53"/>
                                            </p:tgtEl>
                                            <p:attrNameLst>
                                              <p:attrName>ppt_w</p:attrName>
                                            </p:attrNameLst>
                                          </p:cBhvr>
                                          <p:tavLst>
                                            <p:tav tm="0">
                                              <p:val>
                                                <p:fltVal val="0"/>
                                              </p:val>
                                            </p:tav>
                                            <p:tav tm="100000">
                                              <p:val>
                                                <p:strVal val="#ppt_w"/>
                                              </p:val>
                                            </p:tav>
                                          </p:tavLst>
                                        </p:anim>
                                        <p:anim calcmode="lin" valueType="num">
                                          <p:cBhvr>
                                            <p:cTn id="11" dur="500" fill="hold"/>
                                            <p:tgtEl>
                                              <p:spTgt spid="53"/>
                                            </p:tgtEl>
                                            <p:attrNameLst>
                                              <p:attrName>ppt_h</p:attrName>
                                            </p:attrNameLst>
                                          </p:cBhvr>
                                          <p:tavLst>
                                            <p:tav tm="0">
                                              <p:val>
                                                <p:fltVal val="0"/>
                                              </p:val>
                                            </p:tav>
                                            <p:tav tm="100000">
                                              <p:val>
                                                <p:strVal val="#ppt_h"/>
                                              </p:val>
                                            </p:tav>
                                          </p:tavLst>
                                        </p:anim>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14:presetBounceEnd="66000">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14:bounceEnd="66000">
                                          <p:cBhvr additive="base">
                                            <p:cTn id="17" dur="500" fill="hold"/>
                                            <p:tgtEl>
                                              <p:spTgt spid="55"/>
                                            </p:tgtEl>
                                            <p:attrNameLst>
                                              <p:attrName>ppt_x</p:attrName>
                                            </p:attrNameLst>
                                          </p:cBhvr>
                                          <p:tavLst>
                                            <p:tav tm="0">
                                              <p:val>
                                                <p:strVal val="#ppt_x"/>
                                              </p:val>
                                            </p:tav>
                                            <p:tav tm="100000">
                                              <p:val>
                                                <p:strVal val="#ppt_x"/>
                                              </p:val>
                                            </p:tav>
                                          </p:tavLst>
                                        </p:anim>
                                        <p:anim calcmode="lin" valueType="num" p14:bounceEnd="66000">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50"/>
                                            <p:tgtEl>
                                              <p:spTgt spid="49"/>
                                            </p:tgtEl>
                                          </p:cBhvr>
                                        </p:animEffect>
                                      </p:childTnLst>
                                    </p:cTn>
                                  </p:par>
                                  <p:par>
                                    <p:cTn id="8" presetID="53" presetClass="entr" presetSubtype="16" fill="hold" nodeType="withEffect">
                                      <p:stCondLst>
                                        <p:cond delay="1200"/>
                                      </p:stCondLst>
                                      <p:childTnLst>
                                        <p:set>
                                          <p:cBhvr>
                                            <p:cTn id="9" dur="1" fill="hold">
                                              <p:stCondLst>
                                                <p:cond delay="0"/>
                                              </p:stCondLst>
                                            </p:cTn>
                                            <p:tgtEl>
                                              <p:spTgt spid="53"/>
                                            </p:tgtEl>
                                            <p:attrNameLst>
                                              <p:attrName>style.visibility</p:attrName>
                                            </p:attrNameLst>
                                          </p:cBhvr>
                                          <p:to>
                                            <p:strVal val="visible"/>
                                          </p:to>
                                        </p:set>
                                        <p:anim calcmode="lin" valueType="num">
                                          <p:cBhvr>
                                            <p:cTn id="10" dur="500" fill="hold"/>
                                            <p:tgtEl>
                                              <p:spTgt spid="53"/>
                                            </p:tgtEl>
                                            <p:attrNameLst>
                                              <p:attrName>ppt_w</p:attrName>
                                            </p:attrNameLst>
                                          </p:cBhvr>
                                          <p:tavLst>
                                            <p:tav tm="0">
                                              <p:val>
                                                <p:fltVal val="0"/>
                                              </p:val>
                                            </p:tav>
                                            <p:tav tm="100000">
                                              <p:val>
                                                <p:strVal val="#ppt_w"/>
                                              </p:val>
                                            </p:tav>
                                          </p:tavLst>
                                        </p:anim>
                                        <p:anim calcmode="lin" valueType="num">
                                          <p:cBhvr>
                                            <p:cTn id="11" dur="500" fill="hold"/>
                                            <p:tgtEl>
                                              <p:spTgt spid="53"/>
                                            </p:tgtEl>
                                            <p:attrNameLst>
                                              <p:attrName>ppt_h</p:attrName>
                                            </p:attrNameLst>
                                          </p:cBhvr>
                                          <p:tavLst>
                                            <p:tav tm="0">
                                              <p:val>
                                                <p:fltVal val="0"/>
                                              </p:val>
                                            </p:tav>
                                            <p:tav tm="100000">
                                              <p:val>
                                                <p:strVal val="#ppt_h"/>
                                              </p:val>
                                            </p:tav>
                                          </p:tavLst>
                                        </p:anim>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500" fill="hold"/>
                                            <p:tgtEl>
                                              <p:spTgt spid="55"/>
                                            </p:tgtEl>
                                            <p:attrNameLst>
                                              <p:attrName>ppt_x</p:attrName>
                                            </p:attrNameLst>
                                          </p:cBhvr>
                                          <p:tavLst>
                                            <p:tav tm="0">
                                              <p:val>
                                                <p:strVal val="#ppt_x"/>
                                              </p:val>
                                            </p:tav>
                                            <p:tav tm="100000">
                                              <p:val>
                                                <p:strVal val="#ppt_x"/>
                                              </p:val>
                                            </p:tav>
                                          </p:tavLst>
                                        </p:anim>
                                        <p:anim calcmode="lin" valueType="num">
                                          <p:cBhvr additive="base">
                                            <p:cTn id="1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337053BB-D970-617D-DEFC-3E42D28B1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19967">
            <a:off x="3080725" y="323250"/>
            <a:ext cx="4713152" cy="2764591"/>
          </a:xfrm>
          <a:prstGeom prst="rect">
            <a:avLst/>
          </a:prstGeom>
        </p:spPr>
      </p:pic>
      <p:pic>
        <p:nvPicPr>
          <p:cNvPr id="3" name="图片 5" descr="图片包含 玩偶, 玩具, 室内, 天空&#10;&#10;已生成极高可信度的说明">
            <a:extLst>
              <a:ext uri="{FF2B5EF4-FFF2-40B4-BE49-F238E27FC236}">
                <a16:creationId xmlns:a16="http://schemas.microsoft.com/office/drawing/2014/main" id="{60EA505C-0399-8CAE-2367-D439B3DF46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6357" y="-176527"/>
            <a:ext cx="2265335" cy="2265335"/>
          </a:xfrm>
          <a:prstGeom prst="rect">
            <a:avLst/>
          </a:prstGeom>
        </p:spPr>
      </p:pic>
      <p:pic>
        <p:nvPicPr>
          <p:cNvPr id="4" name="图片 8">
            <a:extLst>
              <a:ext uri="{FF2B5EF4-FFF2-40B4-BE49-F238E27FC236}">
                <a16:creationId xmlns:a16="http://schemas.microsoft.com/office/drawing/2014/main" id="{D96F26EA-D66F-671D-5B77-937D02A33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93" y="1306682"/>
            <a:ext cx="645126" cy="645126"/>
          </a:xfrm>
          <a:prstGeom prst="rect">
            <a:avLst/>
          </a:prstGeom>
        </p:spPr>
      </p:pic>
      <p:pic>
        <p:nvPicPr>
          <p:cNvPr id="5" name="图片 11">
            <a:extLst>
              <a:ext uri="{FF2B5EF4-FFF2-40B4-BE49-F238E27FC236}">
                <a16:creationId xmlns:a16="http://schemas.microsoft.com/office/drawing/2014/main" id="{DAFC8F2B-B37A-F3FD-AB6F-27AEB7D12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642">
            <a:off x="7101755" y="1169786"/>
            <a:ext cx="1272762" cy="845921"/>
          </a:xfrm>
          <a:prstGeom prst="rect">
            <a:avLst/>
          </a:prstGeom>
        </p:spPr>
      </p:pic>
      <p:sp>
        <p:nvSpPr>
          <p:cNvPr id="6" name="TextBox 5">
            <a:extLst>
              <a:ext uri="{FF2B5EF4-FFF2-40B4-BE49-F238E27FC236}">
                <a16:creationId xmlns:a16="http://schemas.microsoft.com/office/drawing/2014/main" id="{ADA3427E-40D2-A6E8-1873-16643F438E5B}"/>
              </a:ext>
            </a:extLst>
          </p:cNvPr>
          <p:cNvSpPr txBox="1"/>
          <p:nvPr/>
        </p:nvSpPr>
        <p:spPr>
          <a:xfrm>
            <a:off x="3631136" y="1592746"/>
            <a:ext cx="428101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Arial" panose="020B0604020202020204" pitchFamily="34" charset="0"/>
              </a:rPr>
              <a:t>NỘI DUNG:</a:t>
            </a:r>
          </a:p>
        </p:txBody>
      </p:sp>
      <p:sp>
        <p:nvSpPr>
          <p:cNvPr id="7" name="Rounded Rectangle 1">
            <a:extLst>
              <a:ext uri="{FF2B5EF4-FFF2-40B4-BE49-F238E27FC236}">
                <a16:creationId xmlns:a16="http://schemas.microsoft.com/office/drawing/2014/main" id="{B9BD2AD0-BA0E-2560-D53D-1B4B6892B2E9}"/>
              </a:ext>
            </a:extLst>
          </p:cNvPr>
          <p:cNvSpPr/>
          <p:nvPr/>
        </p:nvSpPr>
        <p:spPr>
          <a:xfrm>
            <a:off x="1258529" y="2646405"/>
            <a:ext cx="9215680" cy="261884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nl-NL" sz="32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Những</a:t>
            </a:r>
            <a:r>
              <a:rPr kumimoji="0" lang="nl-NL" sz="3200" b="1" i="0" u="none" strike="noStrike" kern="1200" cap="none" spc="0" normalizeH="0" noProof="0" dirty="0">
                <a:ln>
                  <a:noFill/>
                </a:ln>
                <a:solidFill>
                  <a:srgbClr val="000099"/>
                </a:solidFill>
                <a:effectLst/>
                <a:uLnTx/>
                <a:uFillTx/>
                <a:latin typeface="Arial" panose="020B0604020202020204" pitchFamily="34" charset="0"/>
                <a:ea typeface="+mn-ea"/>
                <a:cs typeface="Arial" panose="020B0604020202020204" pitchFamily="34" charset="0"/>
              </a:rPr>
              <a:t> người hàng xóm là những người bạn tốt của chúng ta. Chúng ta có thể học hỏi nhiều điều từ họ, đồng thời cùng họ làm những công việc chung để cuộc sống tốt đẹp hơn.</a:t>
            </a:r>
            <a:endParaRPr kumimoji="0" lang="en-US" sz="3200" b="1"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58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52" y="127820"/>
            <a:ext cx="12054348" cy="7048083"/>
          </a:xfrm>
          <a:prstGeom prst="rect">
            <a:avLst/>
          </a:prstGeom>
        </p:spPr>
        <p:txBody>
          <a:bodyPr wrap="square">
            <a:spAutoFit/>
          </a:bodyPr>
          <a:lstStyle/>
          <a:p>
            <a:pPr lvl="0" algn="ctr">
              <a:defRPr/>
            </a:pPr>
            <a:r>
              <a:rPr lang="vi-VN" sz="3200" dirty="0">
                <a:solidFill>
                  <a:srgbClr val="FF0000"/>
                </a:solidFill>
                <a:ea typeface="Arial-Rounded" panose="020B0500000000000000" pitchFamily="34" charset="0"/>
                <a:cs typeface="Arial" panose="020B0604020202020204" pitchFamily="34" charset="0"/>
              </a:rPr>
              <a:t>Ngôi nhà trong cỏ</a:t>
            </a:r>
          </a:p>
          <a:p>
            <a:pPr lvl="0">
              <a:defRPr/>
            </a:pPr>
            <a:r>
              <a:rPr lang="vi-VN" sz="2000" dirty="0">
                <a:solidFill>
                  <a:srgbClr val="002060"/>
                </a:solidFill>
                <a:ea typeface="Arial-Rounded" panose="020B0500000000000000" pitchFamily="34" charset="0"/>
                <a:cs typeface="Arial" panose="020B0604020202020204" pitchFamily="34" charset="0"/>
              </a:rPr>
              <a:t>    Sáng sớm, cào cào và nhái bén đang tập nhảy xa thì chợt một tràng</a:t>
            </a:r>
            <a:r>
              <a:rPr lang="en-US" sz="2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000" dirty="0">
                <a:solidFill>
                  <a:srgbClr val="002060"/>
                </a:solidFill>
                <a:ea typeface="Arial-Rounded" panose="020B0500000000000000" pitchFamily="34" charset="0"/>
                <a:cs typeface="Arial" panose="020B0604020202020204" pitchFamily="34" charset="0"/>
              </a:rPr>
              <a:t>“re re re” vang lên. Hai bạn nghểnh đầu nghe:</a:t>
            </a:r>
          </a:p>
          <a:p>
            <a:pPr lvl="0" algn="just">
              <a:defRPr/>
            </a:pPr>
            <a:r>
              <a:rPr lang="vi-VN" sz="2000" dirty="0">
                <a:solidFill>
                  <a:srgbClr val="002060"/>
                </a:solidFill>
                <a:ea typeface="Arial-Rounded" panose="020B0500000000000000" pitchFamily="34" charset="0"/>
                <a:cs typeface="Arial" panose="020B0604020202020204" pitchFamily="34" charset="0"/>
              </a:rPr>
              <a:t>   - Hay quá, ai hát đó?</a:t>
            </a:r>
          </a:p>
          <a:p>
            <a:pPr lvl="0" algn="just">
              <a:defRPr/>
            </a:pPr>
            <a:r>
              <a:rPr lang="vi-VN" sz="2000" dirty="0">
                <a:solidFill>
                  <a:srgbClr val="002060"/>
                </a:solidFill>
                <a:ea typeface="Arial-Rounded" panose="020B0500000000000000" pitchFamily="34" charset="0"/>
                <a:cs typeface="Arial" panose="020B0604020202020204" pitchFamily="34" charset="0"/>
              </a:rPr>
              <a:t>   Chuồn chuồn vừa bay đến, đậu trên nhánh cỏ may, đôi cánh mỏng rung nhè nhẹ khi điệu nhạc vút cao:</a:t>
            </a:r>
          </a:p>
          <a:p>
            <a:pPr lvl="0" algn="just">
              <a:defRPr/>
            </a:pPr>
            <a:r>
              <a:rPr lang="vi-VN" sz="2000" dirty="0">
                <a:solidFill>
                  <a:srgbClr val="002060"/>
                </a:solidFill>
                <a:ea typeface="Arial-Rounded" panose="020B0500000000000000" pitchFamily="34" charset="0"/>
                <a:cs typeface="Arial" panose="020B0604020202020204" pitchFamily="34" charset="0"/>
              </a:rPr>
              <a:t>   - Có phải cào cào hát không? Hay nhái bén?</a:t>
            </a:r>
          </a:p>
          <a:p>
            <a:pPr lvl="0" algn="just">
              <a:defRPr/>
            </a:pPr>
            <a:r>
              <a:rPr lang="vi-VN" sz="2000" dirty="0">
                <a:solidFill>
                  <a:srgbClr val="002060"/>
                </a:solidFill>
                <a:ea typeface="Arial-Rounded" panose="020B0500000000000000" pitchFamily="34" charset="0"/>
                <a:cs typeface="Arial" panose="020B0604020202020204" pitchFamily="34" charset="0"/>
              </a:rPr>
              <a:t>   Cào cào lắc đầu, nhái bén cũng xua tay:</a:t>
            </a:r>
          </a:p>
          <a:p>
            <a:pPr lvl="0" algn="just">
              <a:defRPr/>
            </a:pPr>
            <a:r>
              <a:rPr lang="vi-VN" sz="2000" dirty="0">
                <a:solidFill>
                  <a:srgbClr val="002060"/>
                </a:solidFill>
                <a:ea typeface="Arial-Rounded" panose="020B0500000000000000" pitchFamily="34" charset="0"/>
                <a:cs typeface="Arial" panose="020B0604020202020204" pitchFamily="34" charset="0"/>
              </a:rPr>
              <a:t>   - Tớ à? Tớ hát thì ai nghe?</a:t>
            </a:r>
          </a:p>
          <a:p>
            <a:pPr lvl="0" algn="just">
              <a:defRPr/>
            </a:pPr>
            <a:r>
              <a:rPr lang="vi-VN" sz="2000" dirty="0">
                <a:solidFill>
                  <a:srgbClr val="002060"/>
                </a:solidFill>
                <a:ea typeface="Arial-Rounded" panose="020B0500000000000000" pitchFamily="34" charset="0"/>
                <a:cs typeface="Arial" panose="020B0604020202020204" pitchFamily="34" charset="0"/>
              </a:rPr>
              <a:t>   Thế là cào cào, nhái bén, chuồn chuồn rủ nhau đi tìm tiếng hát.</a:t>
            </a:r>
          </a:p>
          <a:p>
            <a:pPr lvl="0" algn="just">
              <a:defRPr/>
            </a:pPr>
            <a:r>
              <a:rPr lang="vi-VN" sz="2000" dirty="0">
                <a:solidFill>
                  <a:srgbClr val="002060"/>
                </a:solidFill>
                <a:ea typeface="Arial-Rounded" panose="020B0500000000000000" pitchFamily="34" charset="0"/>
                <a:cs typeface="Arial" panose="020B0604020202020204" pitchFamily="34" charset="0"/>
              </a:rPr>
              <a:t>Dưới lớp cỏ xanh rì, mặt đất đen ẩm ướt, dế than đang xây nhà. Chốc chốc cậu dừng lại, cất tiếng hát say sưa. Khi dứt bài hát, dế than giật mình nghe thấy một tràng pháo tay lộp bộp. Cào cào từ trên nhánh cỏ nhảy xuống:</a:t>
            </a:r>
          </a:p>
          <a:p>
            <a:pPr lvl="0" algn="just">
              <a:defRPr/>
            </a:pPr>
            <a:r>
              <a:rPr lang="vi-VN" sz="2000" dirty="0">
                <a:solidFill>
                  <a:srgbClr val="002060"/>
                </a:solidFill>
                <a:ea typeface="Arial-Rounded" panose="020B0500000000000000" pitchFamily="34" charset="0"/>
                <a:cs typeface="Arial" panose="020B0604020202020204" pitchFamily="34" charset="0"/>
              </a:rPr>
              <a:t>   - Tớ là cào cào. Tiếng hát của bạn hay quá!</a:t>
            </a:r>
          </a:p>
          <a:p>
            <a:pPr lvl="0" algn="just">
              <a:defRPr/>
            </a:pPr>
            <a:r>
              <a:rPr lang="vi-VN" sz="2000" dirty="0">
                <a:solidFill>
                  <a:srgbClr val="002060"/>
                </a:solidFill>
                <a:ea typeface="Arial-Rounded" panose="020B0500000000000000" pitchFamily="34" charset="0"/>
                <a:cs typeface="Arial" panose="020B0604020202020204" pitchFamily="34" charset="0"/>
              </a:rPr>
              <a:t>   Chuồn chuồn khẽ đập đôi cánh:</a:t>
            </a:r>
          </a:p>
          <a:p>
            <a:pPr lvl="0" algn="just">
              <a:defRPr/>
            </a:pPr>
            <a:r>
              <a:rPr lang="vi-VN" sz="2000" dirty="0">
                <a:solidFill>
                  <a:srgbClr val="002060"/>
                </a:solidFill>
                <a:ea typeface="Arial-Rounded" panose="020B0500000000000000" pitchFamily="34" charset="0"/>
                <a:cs typeface="Arial" panose="020B0604020202020204" pitchFamily="34" charset="0"/>
              </a:rPr>
              <a:t>   - Tớ là chuồn chuồn. Bạn thật là một tài năng âm nhạc.</a:t>
            </a:r>
          </a:p>
          <a:p>
            <a:pPr lvl="0" algn="just">
              <a:defRPr/>
            </a:pPr>
            <a:r>
              <a:rPr lang="vi-VN" sz="2000" dirty="0">
                <a:solidFill>
                  <a:srgbClr val="002060"/>
                </a:solidFill>
                <a:ea typeface="Arial-Rounded" panose="020B0500000000000000" pitchFamily="34" charset="0"/>
                <a:cs typeface="Arial" panose="020B0604020202020204" pitchFamily="34" charset="0"/>
              </a:rPr>
              <a:t>Dế than ngượng ngùng:</a:t>
            </a:r>
          </a:p>
          <a:p>
            <a:pPr lvl="0" algn="just">
              <a:defRPr/>
            </a:pPr>
            <a:r>
              <a:rPr lang="vi-VN" sz="2000" dirty="0">
                <a:solidFill>
                  <a:srgbClr val="002060"/>
                </a:solidFill>
                <a:ea typeface="Arial-Rounded" panose="020B0500000000000000" pitchFamily="34" charset="0"/>
                <a:cs typeface="Arial" panose="020B0604020202020204" pitchFamily="34" charset="0"/>
              </a:rPr>
              <a:t>   - Ôi, tớ chỉ là thợ đào đất thôi. Tớ là dế than.</a:t>
            </a:r>
          </a:p>
          <a:p>
            <a:pPr lvl="0" algn="just">
              <a:defRPr/>
            </a:pPr>
            <a:r>
              <a:rPr lang="vi-VN" sz="2000" dirty="0">
                <a:solidFill>
                  <a:srgbClr val="002060"/>
                </a:solidFill>
                <a:ea typeface="Arial-Rounded" panose="020B0500000000000000" pitchFamily="34" charset="0"/>
                <a:cs typeface="Arial" panose="020B0604020202020204" pitchFamily="34" charset="0"/>
              </a:rPr>
              <a:t>   Nhái bén mừng rỡ:</a:t>
            </a:r>
          </a:p>
          <a:p>
            <a:pPr lvl="0" algn="just">
              <a:defRPr/>
            </a:pPr>
            <a:r>
              <a:rPr lang="vi-VN" sz="2000" dirty="0">
                <a:solidFill>
                  <a:srgbClr val="002060"/>
                </a:solidFill>
                <a:ea typeface="Arial-Rounded" panose="020B0500000000000000" pitchFamily="34" charset="0"/>
                <a:cs typeface="Arial" panose="020B0604020202020204" pitchFamily="34" charset="0"/>
              </a:rPr>
              <a:t>   - A, từ nay tớ có thêm một láng giềng</a:t>
            </a:r>
            <a:r>
              <a:rPr lang="en-US" sz="2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dirty="0" err="1">
                <a:solidFill>
                  <a:srgbClr val="002060"/>
                </a:solidFill>
                <a:latin typeface="Arial" panose="020B0604020202020204" pitchFamily="34" charset="0"/>
                <a:ea typeface="Arial-Rounded" panose="020B0500000000000000" pitchFamily="34" charset="0"/>
                <a:cs typeface="Arial" panose="020B0604020202020204" pitchFamily="34" charset="0"/>
              </a:rPr>
              <a:t>hát</a:t>
            </a:r>
            <a:r>
              <a:rPr lang="en-US" sz="2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000" dirty="0">
                <a:solidFill>
                  <a:srgbClr val="002060"/>
                </a:solidFill>
                <a:ea typeface="Arial-Rounded" panose="020B0500000000000000" pitchFamily="34" charset="0"/>
                <a:cs typeface="Arial" panose="020B0604020202020204" pitchFamily="34" charset="0"/>
              </a:rPr>
              <a:t>hay, làm giỏi là dế than. Để chúng tớ giúp bạn dựng nhà.</a:t>
            </a:r>
            <a:endParaRPr lang="en-US" sz="2000"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lvl="0" algn="just">
              <a:defRPr/>
            </a:pPr>
            <a:r>
              <a:rPr lang="en-US" sz="2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000" dirty="0">
                <a:solidFill>
                  <a:srgbClr val="002060"/>
                </a:solidFill>
                <a:ea typeface="Arial-Rounded" panose="020B0500000000000000" pitchFamily="34" charset="0"/>
                <a:cs typeface="Arial" panose="020B0604020202020204" pitchFamily="34" charset="0"/>
              </a:rPr>
              <a:t>Cào cào, nhái bén, chuồn chuồn cùng xúm vào giúp dế than. Chỉ chốc lát, ngôi nhà xinh xắn bằng đất đã được xây xong dưới ô nấm giữa vùng cỏ xanh tươi.</a:t>
            </a:r>
          </a:p>
          <a:p>
            <a:pPr lvl="0" algn="just">
              <a:defRPr/>
            </a:pPr>
            <a:endParaRPr lang="vi-VN" sz="2000" dirty="0">
              <a:solidFill>
                <a:srgbClr val="002060"/>
              </a:solidFill>
              <a:ea typeface="Arial-Rounded" panose="020B0500000000000000" pitchFamily="34" charset="0"/>
              <a:cs typeface="Arial" panose="020B0604020202020204" pitchFamily="34" charset="0"/>
            </a:endParaRPr>
          </a:p>
        </p:txBody>
      </p:sp>
      <p:grpSp>
        <p:nvGrpSpPr>
          <p:cNvPr id="3" name="Group 2">
            <a:extLst>
              <a:ext uri="{FF2B5EF4-FFF2-40B4-BE49-F238E27FC236}">
                <a16:creationId xmlns:a16="http://schemas.microsoft.com/office/drawing/2014/main" id="{B906C0C2-DC15-4F57-B64A-8C837B35840B}"/>
              </a:ext>
            </a:extLst>
          </p:cNvPr>
          <p:cNvGrpSpPr/>
          <p:nvPr/>
        </p:nvGrpSpPr>
        <p:grpSpPr>
          <a:xfrm>
            <a:off x="137652" y="-63664"/>
            <a:ext cx="3441290" cy="496283"/>
            <a:chOff x="1106327" y="153619"/>
            <a:chExt cx="2827790" cy="485430"/>
          </a:xfrm>
        </p:grpSpPr>
        <p:sp>
          <p:nvSpPr>
            <p:cNvPr id="4"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5" name="Rectangle 4">
              <a:extLst>
                <a:ext uri="{FF2B5EF4-FFF2-40B4-BE49-F238E27FC236}">
                  <a16:creationId xmlns:a16="http://schemas.microsoft.com/office/drawing/2014/main" id="{1B2D4302-8755-405D-8FBC-BF7948A801D9}"/>
                </a:ext>
              </a:extLst>
            </p:cNvPr>
            <p:cNvSpPr/>
            <p:nvPr/>
          </p:nvSpPr>
          <p:spPr>
            <a:xfrm>
              <a:off x="1164191" y="153619"/>
              <a:ext cx="2769926" cy="485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sp>
        <p:nvSpPr>
          <p:cNvPr id="6" name="TextBox 5"/>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9205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C795D5-67B4-4553-940E-9B8081F942D7}"/>
              </a:ext>
            </a:extLst>
          </p:cNvPr>
          <p:cNvSpPr txBox="1"/>
          <p:nvPr/>
        </p:nvSpPr>
        <p:spPr>
          <a:xfrm>
            <a:off x="1280160" y="508000"/>
            <a:ext cx="1042416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Quan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sát</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trang</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minh</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họa</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đoán</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xem</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các</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con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vật</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đang</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làm</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srgbClr val="000099"/>
                </a:solidFill>
                <a:effectLst/>
                <a:uLnTx/>
                <a:uFillTx/>
                <a:latin typeface="Times New Roman" pitchFamily="18" charset="0"/>
                <a:cs typeface="Times New Roman" pitchFamily="18" charset="0"/>
              </a:rPr>
              <a:t>gì</a:t>
            </a:r>
            <a:r>
              <a:rPr kumimoji="0" lang="en-US" sz="3600" b="1" i="0" u="none" strike="noStrike" kern="1200" cap="none" spc="0" normalizeH="0" baseline="0" noProof="0" dirty="0">
                <a:ln>
                  <a:noFill/>
                </a:ln>
                <a:solidFill>
                  <a:srgbClr val="000099"/>
                </a:solidFill>
                <a:effectLst/>
                <a:uLnTx/>
                <a:uFillTx/>
                <a:latin typeface="Times New Roman" pitchFamily="18" charset="0"/>
                <a:cs typeface="Times New Roman"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131" y="1585218"/>
            <a:ext cx="8807737" cy="5099680"/>
          </a:xfrm>
          <a:prstGeom prst="rect">
            <a:avLst/>
          </a:prstGeom>
        </p:spPr>
      </p:pic>
      <p:sp>
        <p:nvSpPr>
          <p:cNvPr id="7" name="TextBox 6"/>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269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652" y="127820"/>
            <a:ext cx="12054348" cy="704808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Ngôi nhà trong cỏ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Sáng sớm, cào cào và nhái bén đang tập nhảy xa thì chợt một tràng</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“re re re” vang lên. Hai bạn </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nghểnh đầu </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 Hay quá</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ai </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hát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Chuồn chuồn vừa bay đến, đậu trên nhánh cỏ may, đôi cánh mỏng rung nhè nhẹ khi điệu nhạc vút cao: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Có phải </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cào cào hát không? Hay nhái bén?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Cào cào lắc đầu, nhái bén cũng xua tay: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 Tớ à? Tớ </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thì ai nghe?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Thế là cào cào, nhái bén, chuồn chuồn rủ nhau đi tìm tiếng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Dưới lớp cỏ xanh rì, mặt đất đen ẩm ướt, dế than đang xây nhà. Chốc chốc cậu dừng lại, cất tiếng hát say sưa. Khi dứt bài hát, dế than giật mình nghe thấy một tràng pháo tay </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lộp bộp</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Cào cào từ trên nhánh cỏ nhảy xuống: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 Tớ là cào cào. Tiếng hát của bạn </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hay quá</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Chuồn chuồn khẽ đập đôi cánh: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 Tớ là chuồn chuồn. Bạn thật là một </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tài năng </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âm nhạc.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Dế than ngượng ngùng: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 </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Ôi</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tớ chỉ là thợ đào đất thôi. Tớ là dế than.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Nhái bén mừng rỡ: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 A, từ nay tớ có thêm một láng giềng</a:t>
            </a: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000" b="0" i="0" u="none" strike="noStrike" kern="1200" cap="none" spc="0" normalizeH="0" baseline="0" noProof="0" dirty="0" err="1">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hát</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000" b="0" i="0" u="none" strike="noStrike" kern="1200" cap="none" spc="0" normalizeH="0" baseline="0" noProof="0" dirty="0">
                <a:ln>
                  <a:noFill/>
                </a:ln>
                <a:solidFill>
                  <a:srgbClr val="FF0000"/>
                </a:solidFill>
                <a:effectLst/>
                <a:uLnTx/>
                <a:uFillTx/>
                <a:latin typeface="Arial" panose="020B0604020202020204" pitchFamily="34" charset="0"/>
                <a:ea typeface="Arial-Rounded" panose="020B0500000000000000" pitchFamily="34" charset="0"/>
                <a:cs typeface="Arial" panose="020B0604020202020204" pitchFamily="34" charset="0"/>
              </a:rPr>
              <a:t>hay, làm giỏi </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là dế than. Để chúng tớ giúp bạn dựng nhà.</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Cào cào, nhái bén, chuồn chuồn cùng xúm vào giúp dế than. Chỉ chốc lát, ngôi nhà xinh xắn bằng đất đã được xây xong dưới ô nấm giữa vùng cỏ xanh tươi.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3" name="Group 2">
            <a:extLst>
              <a:ext uri="{FF2B5EF4-FFF2-40B4-BE49-F238E27FC236}">
                <a16:creationId xmlns:a16="http://schemas.microsoft.com/office/drawing/2014/main" id="{B906C0C2-DC15-4F57-B64A-8C837B35840B}"/>
              </a:ext>
            </a:extLst>
          </p:cNvPr>
          <p:cNvGrpSpPr/>
          <p:nvPr/>
        </p:nvGrpSpPr>
        <p:grpSpPr>
          <a:xfrm>
            <a:off x="137652" y="-63664"/>
            <a:ext cx="3441290" cy="496283"/>
            <a:chOff x="1106327" y="153619"/>
            <a:chExt cx="2827790" cy="485430"/>
          </a:xfrm>
        </p:grpSpPr>
        <p:sp>
          <p:nvSpPr>
            <p:cNvPr id="4" name="Rectangle: Rounded Corners 43">
              <a:extLst>
                <a:ext uri="{FF2B5EF4-FFF2-40B4-BE49-F238E27FC236}">
                  <a16:creationId xmlns:a16="http://schemas.microsoft.com/office/drawing/2014/main" id="{E2D66A6C-8D75-4E43-BB3A-8B758EEB2E4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5" name="Rectangle 4">
              <a:extLst>
                <a:ext uri="{FF2B5EF4-FFF2-40B4-BE49-F238E27FC236}">
                  <a16:creationId xmlns:a16="http://schemas.microsoft.com/office/drawing/2014/main" id="{1B2D4302-8755-405D-8FBC-BF7948A801D9}"/>
                </a:ext>
              </a:extLst>
            </p:cNvPr>
            <p:cNvSpPr/>
            <p:nvPr/>
          </p:nvSpPr>
          <p:spPr>
            <a:xfrm>
              <a:off x="1164191" y="153619"/>
              <a:ext cx="2769926" cy="485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sp>
        <p:nvSpPr>
          <p:cNvPr id="6" name="TextBox 5"/>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522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53D93AEA-F173-47A7-945C-E60F759EDE51}"/>
              </a:ext>
            </a:extLst>
          </p:cNvPr>
          <p:cNvSpPr/>
          <p:nvPr/>
        </p:nvSpPr>
        <p:spPr>
          <a:xfrm>
            <a:off x="336150" y="328744"/>
            <a:ext cx="11538350" cy="6211756"/>
          </a:xfrm>
          <a:prstGeom prst="roundRect">
            <a:avLst>
              <a:gd name="adj" fmla="val 38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0" name="矩形: 圆角 9">
            <a:extLst>
              <a:ext uri="{FF2B5EF4-FFF2-40B4-BE49-F238E27FC236}">
                <a16:creationId xmlns:a16="http://schemas.microsoft.com/office/drawing/2014/main" id="{826518D0-4D48-4928-9BCB-5E1DDDA8EDC1}"/>
              </a:ext>
            </a:extLst>
          </p:cNvPr>
          <p:cNvSpPr/>
          <p:nvPr/>
        </p:nvSpPr>
        <p:spPr>
          <a:xfrm>
            <a:off x="436345" y="51305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8" name="Rounded Rectangle 7"/>
          <p:cNvSpPr/>
          <p:nvPr/>
        </p:nvSpPr>
        <p:spPr>
          <a:xfrm>
            <a:off x="501250" y="354144"/>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a:t>
            </a:r>
            <a:r>
              <a:rPr kumimoji="0" lang="vi-VN"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129</a:t>
            </a:r>
            <a:endPar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78" y="804164"/>
            <a:ext cx="5719323" cy="560933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241" y="1256448"/>
            <a:ext cx="5175319" cy="4994001"/>
          </a:xfrm>
          <a:prstGeom prst="rect">
            <a:avLst/>
          </a:prstGeom>
        </p:spPr>
      </p:pic>
      <p:grpSp>
        <p:nvGrpSpPr>
          <p:cNvPr id="13" name="Group 12">
            <a:extLst>
              <a:ext uri="{FF2B5EF4-FFF2-40B4-BE49-F238E27FC236}">
                <a16:creationId xmlns:a16="http://schemas.microsoft.com/office/drawing/2014/main" id="{AEC2839E-D8CA-059E-EA24-6073973F55C7}"/>
              </a:ext>
            </a:extLst>
          </p:cNvPr>
          <p:cNvGrpSpPr/>
          <p:nvPr/>
        </p:nvGrpSpPr>
        <p:grpSpPr>
          <a:xfrm>
            <a:off x="8851640" y="499493"/>
            <a:ext cx="2787920" cy="583942"/>
            <a:chOff x="2834082" y="693066"/>
            <a:chExt cx="5648902" cy="657348"/>
          </a:xfrm>
        </p:grpSpPr>
        <p:sp>
          <p:nvSpPr>
            <p:cNvPr id="14" name="Rounded Rectangle 8">
              <a:extLst>
                <a:ext uri="{FF2B5EF4-FFF2-40B4-BE49-F238E27FC236}">
                  <a16:creationId xmlns:a16="http://schemas.microsoft.com/office/drawing/2014/main" id="{DAB9C2EE-E8F1-7B16-6752-F43705473CF4}"/>
                </a:ext>
              </a:extLst>
            </p:cNvPr>
            <p:cNvSpPr/>
            <p:nvPr/>
          </p:nvSpPr>
          <p:spPr>
            <a:xfrm>
              <a:off x="3435634" y="693066"/>
              <a:ext cx="5047350" cy="657348"/>
            </a:xfrm>
            <a:prstGeom prst="roundRect">
              <a:avLst>
                <a:gd name="adj" fmla="val 18361"/>
              </a:avLst>
            </a:prstGeom>
            <a:solidFill>
              <a:srgbClr val="FFF1C6"/>
            </a:solidFill>
          </p:spPr>
          <p:txBody>
            <a:bodyPr wrap="square">
              <a:spAutoFit/>
            </a:bodyPr>
            <a:lstStyle/>
            <a:p>
              <a:pPr algn="ctr">
                <a:defRPr/>
              </a:pP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Đọc</a:t>
              </a:r>
              <a:r>
                <a:rPr lang="en-US" altLang="zh-CN" sz="2800" b="1" kern="0" dirty="0">
                  <a:solidFill>
                    <a:srgbClr val="FF0000"/>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toàn</a:t>
              </a:r>
              <a:r>
                <a:rPr lang="en-US" altLang="zh-CN" sz="2800" b="1" kern="0" dirty="0">
                  <a:solidFill>
                    <a:srgbClr val="FF0000"/>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FF0000"/>
                  </a:solidFill>
                  <a:latin typeface="Calibri" panose="020F0502020204030204" pitchFamily="34" charset="0"/>
                  <a:ea typeface="inpin heiti" charset="-122"/>
                  <a:cs typeface="Calibri" panose="020F0502020204030204" pitchFamily="34" charset="0"/>
                </a:rPr>
                <a:t>bài</a:t>
              </a:r>
              <a:endParaRPr lang="zh-CN" altLang="en-US" sz="2800" b="1" kern="0" dirty="0">
                <a:solidFill>
                  <a:srgbClr val="FF0000"/>
                </a:solidFill>
                <a:latin typeface="Calibri" panose="020F0502020204030204" pitchFamily="34" charset="0"/>
                <a:ea typeface="inpin heiti" charset="-122"/>
                <a:cs typeface="Calibri" panose="020F0502020204030204" pitchFamily="34" charset="0"/>
              </a:endParaRPr>
            </a:p>
          </p:txBody>
        </p:sp>
        <p:pic>
          <p:nvPicPr>
            <p:cNvPr id="15" name="Picture 14">
              <a:extLst>
                <a:ext uri="{FF2B5EF4-FFF2-40B4-BE49-F238E27FC236}">
                  <a16:creationId xmlns:a16="http://schemas.microsoft.com/office/drawing/2014/main" id="{0B486C43-9463-41AB-5C44-0FAF876A20B1}"/>
                </a:ext>
              </a:extLst>
            </p:cNvPr>
            <p:cNvPicPr>
              <a:picLocks noChangeAspect="1"/>
            </p:cNvPicPr>
            <p:nvPr/>
          </p:nvPicPr>
          <p:blipFill>
            <a:blip r:embed="rId5"/>
            <a:stretch>
              <a:fillRect/>
            </a:stretch>
          </p:blipFill>
          <p:spPr>
            <a:xfrm rot="16200000">
              <a:off x="3125635" y="401514"/>
              <a:ext cx="629993" cy="1213099"/>
            </a:xfrm>
            <a:prstGeom prst="rect">
              <a:avLst/>
            </a:prstGeom>
          </p:spPr>
        </p:pic>
      </p:grpSp>
      <p:sp>
        <p:nvSpPr>
          <p:cNvPr id="12" name="TextBox 11"/>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24706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004B9DC1-F812-44CD-92AB-1237830D0877}"/>
              </a:ext>
            </a:extLst>
          </p:cNvPr>
          <p:cNvSpPr/>
          <p:nvPr/>
        </p:nvSpPr>
        <p:spPr>
          <a:xfrm>
            <a:off x="-2" y="0"/>
            <a:ext cx="12192002" cy="6437073"/>
          </a:xfrm>
          <a:prstGeom prst="rect">
            <a:avLst/>
          </a:prstGeom>
          <a:solidFill>
            <a:srgbClr val="DEEBF7">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pic>
        <p:nvPicPr>
          <p:cNvPr id="21" name="图片 20">
            <a:extLst>
              <a:ext uri="{FF2B5EF4-FFF2-40B4-BE49-F238E27FC236}">
                <a16:creationId xmlns:a16="http://schemas.microsoft.com/office/drawing/2014/main" id="{E84DAA12-DA51-4ECE-A468-D2E1665BDE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8152">
            <a:off x="2763488" y="3823435"/>
            <a:ext cx="4323347" cy="1521150"/>
          </a:xfrm>
          <a:prstGeom prst="rect">
            <a:avLst/>
          </a:prstGeom>
        </p:spPr>
      </p:pic>
      <p:pic>
        <p:nvPicPr>
          <p:cNvPr id="15" name="图片 14">
            <a:extLst>
              <a:ext uri="{FF2B5EF4-FFF2-40B4-BE49-F238E27FC236}">
                <a16:creationId xmlns:a16="http://schemas.microsoft.com/office/drawing/2014/main" id="{32954C8E-A179-4810-ADF1-62EE40BDCA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695" y="360947"/>
            <a:ext cx="2346240" cy="1277603"/>
          </a:xfrm>
          <a:prstGeom prst="rect">
            <a:avLst/>
          </a:prstGeom>
        </p:spPr>
      </p:pic>
      <p:pic>
        <p:nvPicPr>
          <p:cNvPr id="17" name="图片 16">
            <a:extLst>
              <a:ext uri="{FF2B5EF4-FFF2-40B4-BE49-F238E27FC236}">
                <a16:creationId xmlns:a16="http://schemas.microsoft.com/office/drawing/2014/main" id="{FF08E314-6FF4-4384-9F04-F7A04835DF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2121" y="-301461"/>
            <a:ext cx="2529880" cy="2141621"/>
          </a:xfrm>
          <a:prstGeom prst="rect">
            <a:avLst/>
          </a:prstGeom>
        </p:spPr>
      </p:pic>
      <p:pic>
        <p:nvPicPr>
          <p:cNvPr id="19" name="图片 18">
            <a:extLst>
              <a:ext uri="{FF2B5EF4-FFF2-40B4-BE49-F238E27FC236}">
                <a16:creationId xmlns:a16="http://schemas.microsoft.com/office/drawing/2014/main" id="{E5B7F36A-83E7-477F-840D-20AA01E0B2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0322" y="679782"/>
            <a:ext cx="1787880" cy="3140241"/>
          </a:xfrm>
          <a:prstGeom prst="rect">
            <a:avLst/>
          </a:prstGeom>
        </p:spPr>
      </p:pic>
      <p:pic>
        <p:nvPicPr>
          <p:cNvPr id="6" name="图片 5">
            <a:extLst>
              <a:ext uri="{FF2B5EF4-FFF2-40B4-BE49-F238E27FC236}">
                <a16:creationId xmlns:a16="http://schemas.microsoft.com/office/drawing/2014/main" id="{A41A66E4-2B54-45AC-A13C-DF2FDCCEC9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03720" y="4801266"/>
            <a:ext cx="5288280" cy="1954642"/>
          </a:xfrm>
          <a:prstGeom prst="rect">
            <a:avLst/>
          </a:prstGeom>
        </p:spPr>
      </p:pic>
      <p:pic>
        <p:nvPicPr>
          <p:cNvPr id="4" name="Picture 3">
            <a:extLst>
              <a:ext uri="{FF2B5EF4-FFF2-40B4-BE49-F238E27FC236}">
                <a16:creationId xmlns:a16="http://schemas.microsoft.com/office/drawing/2014/main" id="{55217A46-0056-45B2-B0CB-30F43D256865}"/>
              </a:ext>
            </a:extLst>
          </p:cNvPr>
          <p:cNvPicPr>
            <a:picLocks noChangeAspect="1"/>
          </p:cNvPicPr>
          <p:nvPr/>
        </p:nvPicPr>
        <p:blipFill>
          <a:blip r:embed="rId8"/>
          <a:stretch>
            <a:fillRect/>
          </a:stretch>
        </p:blipFill>
        <p:spPr>
          <a:xfrm>
            <a:off x="1988997" y="1476241"/>
            <a:ext cx="8108383" cy="2109399"/>
          </a:xfrm>
          <a:prstGeom prst="rect">
            <a:avLst/>
          </a:prstGeom>
        </p:spPr>
      </p:pic>
      <p:sp>
        <p:nvSpPr>
          <p:cNvPr id="14" name="TextBox 13"/>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793092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5"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5"/>
                                        </p:tgtEl>
                                        <p:attrNameLst>
                                          <p:attrName>ppt_y</p:attrName>
                                        </p:attrNameLst>
                                      </p:cBhvr>
                                      <p:tavLst>
                                        <p:tav tm="0" fmla="#ppt_y+(sin(-2*pi*(1-$))*-#ppt_x+cos(-2*pi*(1-$))*(1-#ppt_y))*(1-$)">
                                          <p:val>
                                            <p:fltVal val="0"/>
                                          </p:val>
                                        </p:tav>
                                        <p:tav tm="100000">
                                          <p:val>
                                            <p:fltVal val="1"/>
                                          </p:val>
                                        </p:tav>
                                      </p:tavLst>
                                    </p:anim>
                                  </p:childTnLst>
                                </p:cTn>
                              </p:par>
                              <p:par>
                                <p:cTn id="26" presetID="42"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65F7638-C5AA-4D65-AB01-EFDAE266C209}"/>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33972" y="-87541"/>
            <a:ext cx="1204578" cy="1204578"/>
          </a:xfrm>
          <a:prstGeom prst="rect">
            <a:avLst/>
          </a:prstGeom>
        </p:spPr>
      </p:pic>
      <p:sp>
        <p:nvSpPr>
          <p:cNvPr id="33" name="Rounded Rectangle 10">
            <a:extLst>
              <a:ext uri="{FF2B5EF4-FFF2-40B4-BE49-F238E27FC236}">
                <a16:creationId xmlns:a16="http://schemas.microsoft.com/office/drawing/2014/main" id="{A3E50A56-EDC0-4D0F-A0EB-D5A6ACE9CF93}"/>
              </a:ext>
            </a:extLst>
          </p:cNvPr>
          <p:cNvSpPr/>
          <p:nvPr/>
        </p:nvSpPr>
        <p:spPr>
          <a:xfrm>
            <a:off x="3638550" y="193936"/>
            <a:ext cx="6429259" cy="715089"/>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mỗi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bức</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tranh</a:t>
            </a:r>
            <a:endPar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id="{5A0E6BD7-9D4C-4DE4-9C7B-62526C6F0107}"/>
              </a:ext>
            </a:extLst>
          </p:cNvPr>
          <p:cNvSpPr/>
          <p:nvPr/>
        </p:nvSpPr>
        <p:spPr>
          <a:xfrm>
            <a:off x="664391" y="2190856"/>
            <a:ext cx="5184866"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Ở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xóm</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Bờ</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Giậu</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có</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c</a:t>
            </a:r>
            <a:r>
              <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ụ cóc, chú thằn lằn, cô ốc sên, anh nhái xanh và bác tắc kè</a:t>
            </a:r>
          </a:p>
        </p:txBody>
      </p:sp>
      <p:sp>
        <p:nvSpPr>
          <p:cNvPr id="35" name="Rounded Rectangle 4">
            <a:extLst>
              <a:ext uri="{FF2B5EF4-FFF2-40B4-BE49-F238E27FC236}">
                <a16:creationId xmlns:a16="http://schemas.microsoft.com/office/drawing/2014/main" id="{F0F33F0A-40CE-4DDC-A632-7CDEADE7293C}"/>
              </a:ext>
            </a:extLst>
          </p:cNvPr>
          <p:cNvSpPr/>
          <p:nvPr/>
        </p:nvSpPr>
        <p:spPr>
          <a:xfrm>
            <a:off x="6237916" y="2102580"/>
            <a:ext cx="4370187" cy="4052204"/>
          </a:xfrm>
          <a:prstGeom prst="roundRect">
            <a:avLst/>
          </a:prstGeom>
          <a:noFill/>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3BDCA67-C83A-4375-927E-3C27B70B596D}"/>
              </a:ext>
            </a:extLst>
          </p:cNvPr>
          <p:cNvPicPr>
            <a:picLocks noChangeAspect="1"/>
          </p:cNvPicPr>
          <p:nvPr/>
        </p:nvPicPr>
        <p:blipFill>
          <a:blip r:embed="rId5"/>
          <a:stretch>
            <a:fillRect/>
          </a:stretch>
        </p:blipFill>
        <p:spPr>
          <a:xfrm>
            <a:off x="6360160" y="2190856"/>
            <a:ext cx="4155440" cy="3896072"/>
          </a:xfrm>
          <a:prstGeom prst="rect">
            <a:avLst/>
          </a:prstGeom>
          <a:ln>
            <a:noFill/>
          </a:ln>
          <a:effectLst>
            <a:softEdge rad="112500"/>
          </a:effectLst>
        </p:spPr>
      </p:pic>
    </p:spTree>
    <p:extLst>
      <p:ext uri="{BB962C8B-B14F-4D97-AF65-F5344CB8AC3E}">
        <p14:creationId xmlns:p14="http://schemas.microsoft.com/office/powerpoint/2010/main" val="3728922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65F7638-C5AA-4D65-AB01-EFDAE266C209}"/>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33972" y="-87541"/>
            <a:ext cx="1204578" cy="1204578"/>
          </a:xfrm>
          <a:prstGeom prst="rect">
            <a:avLst/>
          </a:prstGeom>
        </p:spPr>
      </p:pic>
      <p:sp>
        <p:nvSpPr>
          <p:cNvPr id="33" name="Rounded Rectangle 10">
            <a:extLst>
              <a:ext uri="{FF2B5EF4-FFF2-40B4-BE49-F238E27FC236}">
                <a16:creationId xmlns:a16="http://schemas.microsoft.com/office/drawing/2014/main" id="{A3E50A56-EDC0-4D0F-A0EB-D5A6ACE9CF93}"/>
              </a:ext>
            </a:extLst>
          </p:cNvPr>
          <p:cNvSpPr/>
          <p:nvPr/>
        </p:nvSpPr>
        <p:spPr>
          <a:xfrm>
            <a:off x="3638550" y="193936"/>
            <a:ext cx="6429259" cy="715089"/>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mỗi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bức</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tranh</a:t>
            </a:r>
            <a:endPar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id="{5A0E6BD7-9D4C-4DE4-9C7B-62526C6F0107}"/>
              </a:ext>
            </a:extLst>
          </p:cNvPr>
          <p:cNvSpPr/>
          <p:nvPr/>
        </p:nvSpPr>
        <p:spPr>
          <a:xfrm>
            <a:off x="664391" y="2190856"/>
            <a:ext cx="5184866"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Thằn</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lằn</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nghe</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thấy</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tiếng</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tắc</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kè</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kêu</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5" name="Rounded Rectangle 4">
            <a:extLst>
              <a:ext uri="{FF2B5EF4-FFF2-40B4-BE49-F238E27FC236}">
                <a16:creationId xmlns:a16="http://schemas.microsoft.com/office/drawing/2014/main" id="{F0F33F0A-40CE-4DDC-A632-7CDEADE7293C}"/>
              </a:ext>
            </a:extLst>
          </p:cNvPr>
          <p:cNvSpPr/>
          <p:nvPr/>
        </p:nvSpPr>
        <p:spPr>
          <a:xfrm>
            <a:off x="6237916" y="2102580"/>
            <a:ext cx="4370187" cy="4052204"/>
          </a:xfrm>
          <a:prstGeom prst="roundRect">
            <a:avLst/>
          </a:prstGeom>
          <a:noFill/>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4DFCFB21-7E69-4414-B56D-ABE50E04633C}"/>
              </a:ext>
            </a:extLst>
          </p:cNvPr>
          <p:cNvPicPr>
            <a:picLocks noChangeAspect="1"/>
          </p:cNvPicPr>
          <p:nvPr/>
        </p:nvPicPr>
        <p:blipFill>
          <a:blip r:embed="rId5"/>
          <a:stretch>
            <a:fillRect/>
          </a:stretch>
        </p:blipFill>
        <p:spPr>
          <a:xfrm>
            <a:off x="6453504" y="2294687"/>
            <a:ext cx="4001135" cy="3647293"/>
          </a:xfrm>
          <a:prstGeom prst="rect">
            <a:avLst/>
          </a:prstGeom>
        </p:spPr>
      </p:pic>
      <p:sp>
        <p:nvSpPr>
          <p:cNvPr id="10" name="TextBox 9"/>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17194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9366707-86C0-47E2-B93C-C29042239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4811"/>
            <a:ext cx="12192000" cy="1081267"/>
          </a:xfrm>
          <a:prstGeom prst="rect">
            <a:avLst/>
          </a:prstGeom>
        </p:spPr>
      </p:pic>
      <p:pic>
        <p:nvPicPr>
          <p:cNvPr id="32" name="Picture 31">
            <a:extLst>
              <a:ext uri="{FF2B5EF4-FFF2-40B4-BE49-F238E27FC236}">
                <a16:creationId xmlns:a16="http://schemas.microsoft.com/office/drawing/2014/main" id="{265F7638-C5AA-4D65-AB01-EFDAE266C209}"/>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33972" y="-87541"/>
            <a:ext cx="1204578" cy="1204578"/>
          </a:xfrm>
          <a:prstGeom prst="rect">
            <a:avLst/>
          </a:prstGeom>
        </p:spPr>
      </p:pic>
      <p:sp>
        <p:nvSpPr>
          <p:cNvPr id="33" name="Rounded Rectangle 10">
            <a:extLst>
              <a:ext uri="{FF2B5EF4-FFF2-40B4-BE49-F238E27FC236}">
                <a16:creationId xmlns:a16="http://schemas.microsoft.com/office/drawing/2014/main" id="{A3E50A56-EDC0-4D0F-A0EB-D5A6ACE9CF93}"/>
              </a:ext>
            </a:extLst>
          </p:cNvPr>
          <p:cNvSpPr/>
          <p:nvPr/>
        </p:nvSpPr>
        <p:spPr>
          <a:xfrm>
            <a:off x="3638550" y="193936"/>
            <a:ext cx="6429259" cy="715089"/>
          </a:xfrm>
          <a:prstGeom prst="round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mỗi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bức</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tranh</a:t>
            </a:r>
            <a:endPar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id="{5A0E6BD7-9D4C-4DE4-9C7B-62526C6F0107}"/>
              </a:ext>
            </a:extLst>
          </p:cNvPr>
          <p:cNvSpPr/>
          <p:nvPr/>
        </p:nvSpPr>
        <p:spPr>
          <a:xfrm>
            <a:off x="345440" y="2190856"/>
            <a:ext cx="5769493" cy="30469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Cụ</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cóc</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giải</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thích</a:t>
            </a:r>
            <a:r>
              <a:rPr kumimoji="0" lang="en-US"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tắc</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kè</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làm</a:t>
            </a: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việc dự báo ở đài khí tượng thủy văn</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rất</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xa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đ</a:t>
            </a: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ược về thăm nhà mừng quá, vừa đến đầu ngõ đã phải kêu lên cho người nhà biết</a:t>
            </a:r>
            <a:endParaRPr kumimoji="0" lang="vi-VN" sz="3200" b="1"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5" name="Rounded Rectangle 4">
            <a:extLst>
              <a:ext uri="{FF2B5EF4-FFF2-40B4-BE49-F238E27FC236}">
                <a16:creationId xmlns:a16="http://schemas.microsoft.com/office/drawing/2014/main" id="{F0F33F0A-40CE-4DDC-A632-7CDEADE7293C}"/>
              </a:ext>
            </a:extLst>
          </p:cNvPr>
          <p:cNvSpPr/>
          <p:nvPr/>
        </p:nvSpPr>
        <p:spPr>
          <a:xfrm>
            <a:off x="6237916" y="2102580"/>
            <a:ext cx="4370187" cy="4052204"/>
          </a:xfrm>
          <a:prstGeom prst="roundRect">
            <a:avLst/>
          </a:prstGeom>
          <a:noFill/>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5724876-97AD-4840-9EFD-CA5DA66130C8}"/>
              </a:ext>
            </a:extLst>
          </p:cNvPr>
          <p:cNvPicPr>
            <a:picLocks noChangeAspect="1"/>
          </p:cNvPicPr>
          <p:nvPr/>
        </p:nvPicPr>
        <p:blipFill>
          <a:blip r:embed="rId6"/>
          <a:stretch>
            <a:fillRect/>
          </a:stretch>
        </p:blipFill>
        <p:spPr>
          <a:xfrm>
            <a:off x="6426517" y="2312676"/>
            <a:ext cx="4058603" cy="3842108"/>
          </a:xfrm>
          <a:prstGeom prst="rect">
            <a:avLst/>
          </a:prstGeom>
          <a:ln>
            <a:noFill/>
          </a:ln>
          <a:effectLst>
            <a:softEdge rad="112500"/>
          </a:effectLst>
        </p:spPr>
      </p:pic>
      <p:sp>
        <p:nvSpPr>
          <p:cNvPr id="10" name="TextBox 9"/>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36066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09366707-86C0-47E2-B93C-C29042239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74811"/>
            <a:ext cx="12192000" cy="1081267"/>
          </a:xfrm>
          <a:prstGeom prst="rect">
            <a:avLst/>
          </a:prstGeom>
        </p:spPr>
      </p:pic>
      <p:pic>
        <p:nvPicPr>
          <p:cNvPr id="32" name="Picture 31">
            <a:extLst>
              <a:ext uri="{FF2B5EF4-FFF2-40B4-BE49-F238E27FC236}">
                <a16:creationId xmlns:a16="http://schemas.microsoft.com/office/drawing/2014/main" id="{265F7638-C5AA-4D65-AB01-EFDAE266C209}"/>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33972" y="-87541"/>
            <a:ext cx="1204578" cy="1204578"/>
          </a:xfrm>
          <a:prstGeom prst="rect">
            <a:avLst/>
          </a:prstGeom>
        </p:spPr>
      </p:pic>
      <p:sp>
        <p:nvSpPr>
          <p:cNvPr id="33" name="Rounded Rectangle 10">
            <a:extLst>
              <a:ext uri="{FF2B5EF4-FFF2-40B4-BE49-F238E27FC236}">
                <a16:creationId xmlns:a16="http://schemas.microsoft.com/office/drawing/2014/main" id="{A3E50A56-EDC0-4D0F-A0EB-D5A6ACE9CF93}"/>
              </a:ext>
            </a:extLst>
          </p:cNvPr>
          <p:cNvSpPr/>
          <p:nvPr/>
        </p:nvSpPr>
        <p:spPr>
          <a:xfrm>
            <a:off x="3638550" y="193936"/>
            <a:ext cx="6429259" cy="715089"/>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mỗi</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bức</a:t>
            </a:r>
            <a:r>
              <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FF6600"/>
                </a:solidFill>
                <a:effectLst/>
                <a:uLnTx/>
                <a:uFillTx/>
                <a:latin typeface="Calibri" panose="020F0502020204030204" pitchFamily="34" charset="0"/>
                <a:ea typeface="+mn-ea"/>
                <a:cs typeface="Calibri" panose="020F0502020204030204" pitchFamily="34" charset="0"/>
              </a:rPr>
              <a:t>tranh</a:t>
            </a:r>
            <a:endParaRPr kumimoji="0" lang="en-US" sz="3600" b="1" i="0" u="none" strike="noStrike" kern="0" cap="none" spc="0" normalizeH="0" baseline="0" noProof="0" dirty="0">
              <a:ln>
                <a:noFill/>
              </a:ln>
              <a:solidFill>
                <a:srgbClr val="FF6600"/>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id="{5A0E6BD7-9D4C-4DE4-9C7B-62526C6F0107}"/>
              </a:ext>
            </a:extLst>
          </p:cNvPr>
          <p:cNvSpPr/>
          <p:nvPr/>
        </p:nvSpPr>
        <p:spPr>
          <a:xfrm>
            <a:off x="664391" y="2190856"/>
            <a:ext cx="5184866"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Hàng</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xóm</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của</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tắc</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kè</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quyết</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định</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đến</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thăm</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tắc</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0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kè</a:t>
            </a:r>
            <a:r>
              <a:rPr kumimoji="0" lang="en-US"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endParaRPr kumimoji="0" lang="vi-VN" sz="40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5" name="Rounded Rectangle 4">
            <a:extLst>
              <a:ext uri="{FF2B5EF4-FFF2-40B4-BE49-F238E27FC236}">
                <a16:creationId xmlns:a16="http://schemas.microsoft.com/office/drawing/2014/main" id="{F0F33F0A-40CE-4DDC-A632-7CDEADE7293C}"/>
              </a:ext>
            </a:extLst>
          </p:cNvPr>
          <p:cNvSpPr/>
          <p:nvPr/>
        </p:nvSpPr>
        <p:spPr>
          <a:xfrm>
            <a:off x="6237916" y="1664660"/>
            <a:ext cx="5184866" cy="4490124"/>
          </a:xfrm>
          <a:prstGeom prst="roundRect">
            <a:avLst/>
          </a:prstGeom>
          <a:noFill/>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AAECACD-2E76-43CF-BE5C-6F6AF21557BD}"/>
              </a:ext>
            </a:extLst>
          </p:cNvPr>
          <p:cNvPicPr>
            <a:picLocks noChangeAspect="1"/>
          </p:cNvPicPr>
          <p:nvPr/>
        </p:nvPicPr>
        <p:blipFill>
          <a:blip r:embed="rId6"/>
          <a:stretch>
            <a:fillRect/>
          </a:stretch>
        </p:blipFill>
        <p:spPr>
          <a:xfrm>
            <a:off x="6329216" y="1797750"/>
            <a:ext cx="4917904" cy="4182640"/>
          </a:xfrm>
          <a:prstGeom prst="rect">
            <a:avLst/>
          </a:prstGeom>
        </p:spPr>
      </p:pic>
      <p:sp>
        <p:nvSpPr>
          <p:cNvPr id="10" name="TextBox 9"/>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359994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151A92-FB2E-4113-B7F9-FE1C40E6D872}"/>
              </a:ext>
            </a:extLst>
          </p:cNvPr>
          <p:cNvGrpSpPr/>
          <p:nvPr/>
        </p:nvGrpSpPr>
        <p:grpSpPr>
          <a:xfrm>
            <a:off x="6139406" y="713126"/>
            <a:ext cx="5555682" cy="1328023"/>
            <a:chOff x="8074959" y="1553241"/>
            <a:chExt cx="3934904" cy="1328023"/>
          </a:xfrm>
        </p:grpSpPr>
        <p:sp>
          <p:nvSpPr>
            <p:cNvPr id="17" name="Rounded Rectangular Callout 15">
              <a:extLst>
                <a:ext uri="{FF2B5EF4-FFF2-40B4-BE49-F238E27FC236}">
                  <a16:creationId xmlns:a16="http://schemas.microsoft.com/office/drawing/2014/main" id="{5126A41D-717A-4E12-97E6-7C1A06E06EA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6">
              <a:extLst>
                <a:ext uri="{FF2B5EF4-FFF2-40B4-BE49-F238E27FC236}">
                  <a16:creationId xmlns:a16="http://schemas.microsoft.com/office/drawing/2014/main" id="{52F91750-43A9-4C04-BBB6-3F70E2C79840}"/>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19" name="Rounded Rectangle 37">
            <a:extLst>
              <a:ext uri="{FF2B5EF4-FFF2-40B4-BE49-F238E27FC236}">
                <a16:creationId xmlns:a16="http://schemas.microsoft.com/office/drawing/2014/main" id="{B39E29B6-7CAC-4612-AC26-99CBD71C7561}"/>
              </a:ext>
            </a:extLst>
          </p:cNvPr>
          <p:cNvSpPr/>
          <p:nvPr/>
        </p:nvSpPr>
        <p:spPr>
          <a:xfrm>
            <a:off x="7219171" y="2380822"/>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0" name="Rounded Rectangle 55">
            <a:extLst>
              <a:ext uri="{FF2B5EF4-FFF2-40B4-BE49-F238E27FC236}">
                <a16:creationId xmlns:a16="http://schemas.microsoft.com/office/drawing/2014/main" id="{D6C9B11E-B05D-4C3D-9C7B-B4E558C73CE7}"/>
              </a:ext>
            </a:extLst>
          </p:cNvPr>
          <p:cNvSpPr/>
          <p:nvPr/>
        </p:nvSpPr>
        <p:spPr>
          <a:xfrm>
            <a:off x="7219171" y="3240704"/>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953" y="253589"/>
            <a:ext cx="5199987" cy="5974230"/>
          </a:xfrm>
          <a:prstGeom prst="rect">
            <a:avLst/>
          </a:prstGeom>
        </p:spPr>
      </p:pic>
      <p:sp>
        <p:nvSpPr>
          <p:cNvPr id="10" name="TextBox 9"/>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467575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151A92-FB2E-4113-B7F9-FE1C40E6D872}"/>
              </a:ext>
            </a:extLst>
          </p:cNvPr>
          <p:cNvGrpSpPr/>
          <p:nvPr/>
        </p:nvGrpSpPr>
        <p:grpSpPr>
          <a:xfrm>
            <a:off x="6139406" y="713126"/>
            <a:ext cx="5555682" cy="1328023"/>
            <a:chOff x="8074959" y="1553241"/>
            <a:chExt cx="3934904" cy="1328023"/>
          </a:xfrm>
        </p:grpSpPr>
        <p:sp>
          <p:nvSpPr>
            <p:cNvPr id="17" name="Rounded Rectangular Callout 15">
              <a:extLst>
                <a:ext uri="{FF2B5EF4-FFF2-40B4-BE49-F238E27FC236}">
                  <a16:creationId xmlns:a16="http://schemas.microsoft.com/office/drawing/2014/main" id="{5126A41D-717A-4E12-97E6-7C1A06E06EA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6">
              <a:extLst>
                <a:ext uri="{FF2B5EF4-FFF2-40B4-BE49-F238E27FC236}">
                  <a16:creationId xmlns:a16="http://schemas.microsoft.com/office/drawing/2014/main" id="{52F91750-43A9-4C04-BBB6-3F70E2C79840}"/>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19" name="Rounded Rectangle 37">
            <a:extLst>
              <a:ext uri="{FF2B5EF4-FFF2-40B4-BE49-F238E27FC236}">
                <a16:creationId xmlns:a16="http://schemas.microsoft.com/office/drawing/2014/main" id="{B39E29B6-7CAC-4612-AC26-99CBD71C7561}"/>
              </a:ext>
            </a:extLst>
          </p:cNvPr>
          <p:cNvSpPr/>
          <p:nvPr/>
        </p:nvSpPr>
        <p:spPr>
          <a:xfrm>
            <a:off x="7219171" y="2380822"/>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0" name="Rounded Rectangle 55">
            <a:extLst>
              <a:ext uri="{FF2B5EF4-FFF2-40B4-BE49-F238E27FC236}">
                <a16:creationId xmlns:a16="http://schemas.microsoft.com/office/drawing/2014/main" id="{D6C9B11E-B05D-4C3D-9C7B-B4E558C73CE7}"/>
              </a:ext>
            </a:extLst>
          </p:cNvPr>
          <p:cNvSpPr/>
          <p:nvPr/>
        </p:nvSpPr>
        <p:spPr>
          <a:xfrm>
            <a:off x="7219171" y="3240704"/>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08" y="345399"/>
            <a:ext cx="5199987" cy="5974230"/>
          </a:xfrm>
          <a:prstGeom prst="rect">
            <a:avLst/>
          </a:prstGeom>
        </p:spPr>
      </p:pic>
      <p:sp>
        <p:nvSpPr>
          <p:cNvPr id="10" name="TextBox 9"/>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781673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rot="325758">
            <a:off x="7075715" y="1201714"/>
            <a:ext cx="4275273" cy="1118537"/>
            <a:chOff x="8024779" y="1866151"/>
            <a:chExt cx="4078869" cy="1135554"/>
          </a:xfrm>
        </p:grpSpPr>
        <p:sp>
          <p:nvSpPr>
            <p:cNvPr id="23" name="Rounded Rectangular Callout 22"/>
            <p:cNvSpPr/>
            <p:nvPr/>
          </p:nvSpPr>
          <p:spPr>
            <a:xfrm>
              <a:off x="8024779" y="1866151"/>
              <a:ext cx="4078869" cy="1135554"/>
            </a:xfrm>
            <a:prstGeom prst="wedgeRoundRectCallout">
              <a:avLst>
                <a:gd name="adj1" fmla="val -37443"/>
                <a:gd name="adj2" fmla="val 78121"/>
                <a:gd name="adj3" fmla="val 16667"/>
              </a:avLst>
            </a:prstGeom>
            <a:solidFill>
              <a:schemeClr val="bg1"/>
            </a:solidFill>
            <a:ln w="190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8204582" y="1924487"/>
              <a:ext cx="375313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Theo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nghĩa</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5" name="Group 24"/>
          <p:cNvGrpSpPr/>
          <p:nvPr/>
        </p:nvGrpSpPr>
        <p:grpSpPr>
          <a:xfrm rot="310518">
            <a:off x="7075715" y="2961224"/>
            <a:ext cx="4220226" cy="1229166"/>
            <a:chOff x="8022813" y="3502880"/>
            <a:chExt cx="3934904" cy="1135554"/>
          </a:xfrm>
        </p:grpSpPr>
        <p:sp>
          <p:nvSpPr>
            <p:cNvPr id="26" name="Rounded Rectangular Callout 25"/>
            <p:cNvSpPr/>
            <p:nvPr/>
          </p:nvSpPr>
          <p:spPr>
            <a:xfrm>
              <a:off x="8022813" y="3502880"/>
              <a:ext cx="3934904" cy="1070780"/>
            </a:xfrm>
            <a:prstGeom prst="wedgeRoundRectCallout">
              <a:avLst>
                <a:gd name="adj1" fmla="val -37443"/>
                <a:gd name="adj2" fmla="val 78121"/>
                <a:gd name="adj3" fmla="val 16667"/>
              </a:avLst>
            </a:prstGeom>
            <a:solidFill>
              <a:schemeClr val="bg1"/>
            </a:solidFill>
            <a:ln w="1905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p:cNvSpPr/>
            <p:nvPr/>
          </p:nvSpPr>
          <p:spPr>
            <a:xfrm>
              <a:off x="8152436" y="3561216"/>
              <a:ext cx="375313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thích</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nhân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vật</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nhất</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Vì</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8" name="Picture 27"/>
          <p:cNvPicPr>
            <a:picLocks noChangeAspect="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5952626" y="4383824"/>
            <a:ext cx="3888264" cy="22236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678" y="247076"/>
            <a:ext cx="5199987" cy="597423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443875892"/>
      </p:ext>
    </p:extLst>
  </p:cSld>
  <p:clrMapOvr>
    <a:masterClrMapping/>
  </p:clrMapOvr>
  <p:transition spd="slow">
    <p:random/>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C795D5-67B4-4553-940E-9B8081F942D7}"/>
              </a:ext>
            </a:extLst>
          </p:cNvPr>
          <p:cNvSpPr txBox="1"/>
          <p:nvPr/>
        </p:nvSpPr>
        <p:spPr>
          <a:xfrm>
            <a:off x="4141347" y="649153"/>
            <a:ext cx="4845337" cy="783193"/>
          </a:xfrm>
          <a:prstGeom prst="round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99"/>
                </a:solidFill>
                <a:effectLst/>
                <a:uLnTx/>
                <a:uFillTx/>
                <a:latin typeface="+mj-lt"/>
                <a:ea typeface="+mn-ea"/>
                <a:cs typeface="+mn-cs"/>
              </a:rPr>
              <a:t>Ngôi nhà trong cỏ</a:t>
            </a:r>
            <a:endParaRPr kumimoji="0" lang="en-US" sz="4000" b="1" i="0" u="none" strike="noStrike" kern="1200" cap="none" spc="0" normalizeH="0" baseline="0" noProof="0" dirty="0">
              <a:ln>
                <a:noFill/>
              </a:ln>
              <a:solidFill>
                <a:srgbClr val="000099"/>
              </a:solidFill>
              <a:effectLst/>
              <a:uLnTx/>
              <a:uFillTx/>
              <a:latin typeface="+mj-lt"/>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7229" y="1702840"/>
            <a:ext cx="7486036" cy="4334415"/>
          </a:xfrm>
          <a:prstGeom prst="rect">
            <a:avLst/>
          </a:prstGeom>
        </p:spPr>
      </p:pic>
      <p:sp>
        <p:nvSpPr>
          <p:cNvPr id="7" name="TextBox 6"/>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1638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7">
            <a:extLst>
              <a:ext uri="{FF2B5EF4-FFF2-40B4-BE49-F238E27FC236}">
                <a16:creationId xmlns:a16="http://schemas.microsoft.com/office/drawing/2014/main" id="{B814E496-BB6A-1CA1-5D08-B838751C7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9687" y="5172483"/>
            <a:ext cx="1060468" cy="152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1">
            <a:extLst>
              <a:ext uri="{FF2B5EF4-FFF2-40B4-BE49-F238E27FC236}">
                <a16:creationId xmlns:a16="http://schemas.microsoft.com/office/drawing/2014/main" id="{0F4B1CD7-385D-BD04-A0C9-D0073C76465B}"/>
              </a:ext>
            </a:extLst>
          </p:cNvPr>
          <p:cNvSpPr/>
          <p:nvPr/>
        </p:nvSpPr>
        <p:spPr>
          <a:xfrm>
            <a:off x="4547648" y="1769965"/>
            <a:ext cx="3607148" cy="5140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YÊU CẦU CẦN ĐẠT:</a:t>
            </a:r>
          </a:p>
        </p:txBody>
      </p:sp>
      <p:pic>
        <p:nvPicPr>
          <p:cNvPr id="4" name="图片 71686" descr="11">
            <a:extLst>
              <a:ext uri="{FF2B5EF4-FFF2-40B4-BE49-F238E27FC236}">
                <a16:creationId xmlns:a16="http://schemas.microsoft.com/office/drawing/2014/main" id="{F4FE1DE9-0442-051E-BDE5-C339FCF62BA8}"/>
              </a:ext>
            </a:extLst>
          </p:cNvPr>
          <p:cNvPicPr>
            <a:picLocks noChangeAspect="1"/>
          </p:cNvPicPr>
          <p:nvPr/>
        </p:nvPicPr>
        <p:blipFill>
          <a:blip r:embed="rId3"/>
          <a:stretch>
            <a:fillRect/>
          </a:stretch>
        </p:blipFill>
        <p:spPr>
          <a:xfrm>
            <a:off x="3695023" y="4756686"/>
            <a:ext cx="6957052" cy="1180414"/>
          </a:xfrm>
          <a:prstGeom prst="rect">
            <a:avLst/>
          </a:prstGeom>
          <a:noFill/>
          <a:ln w="9525">
            <a:noFill/>
          </a:ln>
        </p:spPr>
      </p:pic>
      <p:pic>
        <p:nvPicPr>
          <p:cNvPr id="5" name="图片 71688" descr="9">
            <a:extLst>
              <a:ext uri="{FF2B5EF4-FFF2-40B4-BE49-F238E27FC236}">
                <a16:creationId xmlns:a16="http://schemas.microsoft.com/office/drawing/2014/main" id="{9BF0F2AE-F725-61BC-975D-E2CDA9FCB745}"/>
              </a:ext>
            </a:extLst>
          </p:cNvPr>
          <p:cNvPicPr>
            <a:picLocks noChangeAspect="1"/>
          </p:cNvPicPr>
          <p:nvPr/>
        </p:nvPicPr>
        <p:blipFill>
          <a:blip r:embed="rId4"/>
          <a:stretch>
            <a:fillRect/>
          </a:stretch>
        </p:blipFill>
        <p:spPr>
          <a:xfrm>
            <a:off x="3532805" y="2536037"/>
            <a:ext cx="7119270" cy="1140552"/>
          </a:xfrm>
          <a:prstGeom prst="rect">
            <a:avLst/>
          </a:prstGeom>
          <a:noFill/>
          <a:ln w="9525">
            <a:noFill/>
          </a:ln>
        </p:spPr>
      </p:pic>
      <p:pic>
        <p:nvPicPr>
          <p:cNvPr id="6" name="图片 71689" descr="10">
            <a:extLst>
              <a:ext uri="{FF2B5EF4-FFF2-40B4-BE49-F238E27FC236}">
                <a16:creationId xmlns:a16="http://schemas.microsoft.com/office/drawing/2014/main" id="{FFD513BA-9BFD-886C-23FC-C5862ED56CDF}"/>
              </a:ext>
            </a:extLst>
          </p:cNvPr>
          <p:cNvPicPr>
            <a:picLocks noChangeAspect="1"/>
          </p:cNvPicPr>
          <p:nvPr/>
        </p:nvPicPr>
        <p:blipFill>
          <a:blip r:embed="rId5"/>
          <a:stretch>
            <a:fillRect/>
          </a:stretch>
        </p:blipFill>
        <p:spPr>
          <a:xfrm>
            <a:off x="3537747" y="3672671"/>
            <a:ext cx="7063873" cy="1180414"/>
          </a:xfrm>
          <a:prstGeom prst="rect">
            <a:avLst/>
          </a:prstGeom>
          <a:noFill/>
          <a:ln w="9525">
            <a:noFill/>
          </a:ln>
        </p:spPr>
      </p:pic>
      <p:sp>
        <p:nvSpPr>
          <p:cNvPr id="7" name="TextBox 6">
            <a:extLst>
              <a:ext uri="{FF2B5EF4-FFF2-40B4-BE49-F238E27FC236}">
                <a16:creationId xmlns:a16="http://schemas.microsoft.com/office/drawing/2014/main" id="{41C150DB-EFDC-F8D7-6887-EB9CA4537932}"/>
              </a:ext>
            </a:extLst>
          </p:cNvPr>
          <p:cNvSpPr txBox="1"/>
          <p:nvPr/>
        </p:nvSpPr>
        <p:spPr>
          <a:xfrm>
            <a:off x="4294804" y="2663475"/>
            <a:ext cx="6086229" cy="707886"/>
          </a:xfrm>
          <a:prstGeom prst="rect">
            <a:avLst/>
          </a:prstGeom>
          <a:noFill/>
        </p:spPr>
        <p:txBody>
          <a:bodyPr wrap="square" rtlCol="0">
            <a:spAutoFit/>
          </a:bodyPr>
          <a:lstStyle/>
          <a:p>
            <a:pPr lvl="0"/>
            <a:r>
              <a:rPr lang="nl-NL" sz="2000" dirty="0">
                <a:solidFill>
                  <a:srgbClr val="0070C0"/>
                </a:solidFill>
                <a:latin typeface="Arial" panose="020B0604020202020204" pitchFamily="34" charset="0"/>
                <a:cs typeface="Arial" panose="020B0604020202020204" pitchFamily="34" charset="0"/>
              </a:rPr>
              <a:t>Đọc đúng và rõ ràng </a:t>
            </a:r>
            <a:r>
              <a:rPr lang="vi-VN" sz="2000" dirty="0">
                <a:solidFill>
                  <a:srgbClr val="0070C0"/>
                </a:solidFill>
                <a:latin typeface="Arial" panose="020B0604020202020204" pitchFamily="34" charset="0"/>
                <a:cs typeface="Arial" panose="020B0604020202020204" pitchFamily="34" charset="0"/>
              </a:rPr>
              <a:t>Ngôi nhà trong cỏ</a:t>
            </a:r>
            <a:r>
              <a:rPr lang="nl-NL" sz="2000" dirty="0">
                <a:solidFill>
                  <a:srgbClr val="0070C0"/>
                </a:solidFill>
                <a:latin typeface="Arial" panose="020B0604020202020204" pitchFamily="34" charset="0"/>
                <a:cs typeface="Arial" panose="020B0604020202020204" pitchFamily="34" charset="0"/>
              </a:rPr>
              <a:t>; biết nghỉ ngơi đúng chỗ.</a:t>
            </a:r>
            <a:endParaRPr lang="en-US" sz="2000" dirty="0">
              <a:solidFill>
                <a:srgbClr val="0070C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4C8A241-0B5C-6CB9-FF35-45D345865319}"/>
              </a:ext>
            </a:extLst>
          </p:cNvPr>
          <p:cNvSpPr txBox="1"/>
          <p:nvPr/>
        </p:nvSpPr>
        <p:spPr>
          <a:xfrm>
            <a:off x="4325893" y="3839350"/>
            <a:ext cx="5914791" cy="707886"/>
          </a:xfrm>
          <a:prstGeom prst="rect">
            <a:avLst/>
          </a:prstGeom>
          <a:noFill/>
        </p:spPr>
        <p:txBody>
          <a:bodyPr wrap="square" rtlCol="0">
            <a:spAutoFit/>
          </a:bodyPr>
          <a:lstStyle/>
          <a:p>
            <a:r>
              <a:rPr lang="vi-VN" altLang="zh-CN" sz="2000" dirty="0" err="1">
                <a:solidFill>
                  <a:srgbClr val="0000FF"/>
                </a:solidFill>
                <a:cs typeface="Arial" panose="020B0604020202020204" pitchFamily="34" charset="0"/>
              </a:rPr>
              <a:t>Trả</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lời</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được</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các</a:t>
            </a:r>
            <a:r>
              <a:rPr lang="vi-VN" altLang="zh-CN" sz="2000" dirty="0">
                <a:solidFill>
                  <a:srgbClr val="0000FF"/>
                </a:solidFill>
                <a:cs typeface="Arial" panose="020B0604020202020204" pitchFamily="34" charset="0"/>
              </a:rPr>
              <a:t> câu </a:t>
            </a:r>
            <a:r>
              <a:rPr lang="vi-VN" altLang="zh-CN" sz="2000" dirty="0" err="1">
                <a:solidFill>
                  <a:srgbClr val="0000FF"/>
                </a:solidFill>
                <a:cs typeface="Arial" panose="020B0604020202020204" pitchFamily="34" charset="0"/>
              </a:rPr>
              <a:t>hỏi</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của</a:t>
            </a:r>
            <a:r>
              <a:rPr lang="vi-VN" altLang="zh-CN"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bài</a:t>
            </a:r>
            <a:r>
              <a:rPr lang="en-US" sz="2000" dirty="0">
                <a:solidFill>
                  <a:srgbClr val="0000FF"/>
                </a:solidFill>
                <a:cs typeface="Arial" panose="020B0604020202020204" pitchFamily="34" charset="0"/>
              </a:rPr>
              <a:t>. </a:t>
            </a:r>
            <a:r>
              <a:rPr lang="vi-VN" altLang="zh-CN" sz="2000" dirty="0" err="1">
                <a:solidFill>
                  <a:srgbClr val="0000FF"/>
                </a:solidFill>
                <a:cs typeface="Arial" panose="020B0604020202020204" pitchFamily="34" charset="0"/>
              </a:rPr>
              <a:t>Hiểu</a:t>
            </a:r>
            <a:r>
              <a:rPr lang="en-US" altLang="zh-CN" sz="2000" dirty="0">
                <a:solidFill>
                  <a:srgbClr val="0000FF"/>
                </a:solidFill>
                <a:latin typeface="Arial" panose="020B0604020202020204" pitchFamily="34" charset="0"/>
                <a:cs typeface="Arial" panose="020B0604020202020204" pitchFamily="34" charset="0"/>
              </a:rPr>
              <a:t> </a:t>
            </a:r>
            <a:r>
              <a:rPr lang="en-US" altLang="zh-CN" sz="2000" dirty="0" err="1">
                <a:solidFill>
                  <a:srgbClr val="0000FF"/>
                </a:solidFill>
                <a:latin typeface="Arial" panose="020B0604020202020204" pitchFamily="34" charset="0"/>
                <a:cs typeface="Arial" panose="020B0604020202020204" pitchFamily="34" charset="0"/>
              </a:rPr>
              <a:t>được</a:t>
            </a:r>
            <a:r>
              <a:rPr lang="vi-VN" altLang="zh-CN" sz="2000" dirty="0">
                <a:solidFill>
                  <a:srgbClr val="0000FF"/>
                </a:solidFill>
                <a:cs typeface="Arial" panose="020B0604020202020204" pitchFamily="34" charset="0"/>
              </a:rPr>
              <a:t> nội dung </a:t>
            </a:r>
            <a:r>
              <a:rPr lang="en-US" altLang="zh-CN" sz="2000" dirty="0" err="1">
                <a:solidFill>
                  <a:srgbClr val="0000FF"/>
                </a:solidFill>
                <a:latin typeface="Arial" panose="020B0604020202020204" pitchFamily="34" charset="0"/>
                <a:cs typeface="Arial" panose="020B0604020202020204" pitchFamily="34" charset="0"/>
              </a:rPr>
              <a:t>và</a:t>
            </a:r>
            <a:r>
              <a:rPr lang="en-US" altLang="zh-CN" sz="2000" dirty="0">
                <a:solidFill>
                  <a:srgbClr val="0000FF"/>
                </a:solidFill>
                <a:latin typeface="Arial" panose="020B0604020202020204" pitchFamily="34" charset="0"/>
                <a:cs typeface="Arial" panose="020B0604020202020204" pitchFamily="34" charset="0"/>
              </a:rPr>
              <a:t> ý </a:t>
            </a:r>
            <a:r>
              <a:rPr lang="en-US" altLang="zh-CN" sz="2000" dirty="0" err="1">
                <a:solidFill>
                  <a:srgbClr val="0000FF"/>
                </a:solidFill>
                <a:latin typeface="Arial" panose="020B0604020202020204" pitchFamily="34" charset="0"/>
                <a:cs typeface="Arial" panose="020B0604020202020204" pitchFamily="34" charset="0"/>
              </a:rPr>
              <a:t>nghĩa</a:t>
            </a:r>
            <a:r>
              <a:rPr lang="en-US" altLang="zh-CN" sz="2000" dirty="0">
                <a:solidFill>
                  <a:srgbClr val="0000FF"/>
                </a:solidFill>
                <a:latin typeface="Arial" panose="020B0604020202020204" pitchFamily="34" charset="0"/>
                <a:cs typeface="Arial" panose="020B0604020202020204" pitchFamily="34" charset="0"/>
              </a:rPr>
              <a:t> </a:t>
            </a:r>
            <a:r>
              <a:rPr lang="en-US" altLang="zh-CN" sz="2000" dirty="0" err="1">
                <a:solidFill>
                  <a:srgbClr val="0000FF"/>
                </a:solidFill>
                <a:latin typeface="Arial" panose="020B0604020202020204" pitchFamily="34" charset="0"/>
                <a:cs typeface="Arial" panose="020B0604020202020204" pitchFamily="34" charset="0"/>
              </a:rPr>
              <a:t>của</a:t>
            </a:r>
            <a:r>
              <a:rPr lang="en-US" altLang="zh-CN" sz="2000" dirty="0">
                <a:solidFill>
                  <a:srgbClr val="0000FF"/>
                </a:solidFill>
                <a:latin typeface="Arial" panose="020B0604020202020204" pitchFamily="34" charset="0"/>
                <a:cs typeface="Arial" panose="020B0604020202020204" pitchFamily="34" charset="0"/>
              </a:rPr>
              <a:t> </a:t>
            </a:r>
            <a:r>
              <a:rPr lang="en-US" altLang="zh-CN" sz="2000" dirty="0" err="1">
                <a:solidFill>
                  <a:srgbClr val="0000FF"/>
                </a:solidFill>
                <a:latin typeface="Arial" panose="020B0604020202020204" pitchFamily="34" charset="0"/>
                <a:cs typeface="Arial" panose="020B0604020202020204" pitchFamily="34" charset="0"/>
              </a:rPr>
              <a:t>bài</a:t>
            </a:r>
            <a:endParaRPr lang="zh-CN" altLang="en-US" sz="2000" dirty="0">
              <a:solidFill>
                <a:srgbClr val="0000FF"/>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A71BA7E-02A7-8ADC-AA94-3AA530300289}"/>
              </a:ext>
            </a:extLst>
          </p:cNvPr>
          <p:cNvSpPr/>
          <p:nvPr/>
        </p:nvSpPr>
        <p:spPr>
          <a:xfrm>
            <a:off x="4286687" y="4919447"/>
            <a:ext cx="6195492" cy="400110"/>
          </a:xfrm>
          <a:prstGeom prst="rect">
            <a:avLst/>
          </a:prstGeom>
        </p:spPr>
        <p:txBody>
          <a:bodyPr wrap="square">
            <a:spAutoFit/>
          </a:bodyPr>
          <a:lstStyle/>
          <a:p>
            <a:r>
              <a:rPr lang="en-US" sz="2000" dirty="0" err="1">
                <a:solidFill>
                  <a:srgbClr val="0000FF"/>
                </a:solidFill>
                <a:latin typeface="Arial" panose="020B0604020202020204" pitchFamily="34" charset="0"/>
                <a:cs typeface="Arial" panose="020B0604020202020204" pitchFamily="34" charset="0"/>
              </a:rPr>
              <a:t>Biết</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yêu</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quý</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và</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giúp</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đỡ</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hàng</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xóm</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bạn</a:t>
            </a:r>
            <a:r>
              <a:rPr lang="en-US" sz="2000" dirty="0">
                <a:solidFill>
                  <a:srgbClr val="0000FF"/>
                </a:solidFill>
                <a:latin typeface="Arial" panose="020B0604020202020204" pitchFamily="34" charset="0"/>
                <a:cs typeface="Arial" panose="020B0604020202020204" pitchFamily="34" charset="0"/>
              </a:rPr>
              <a:t> </a:t>
            </a:r>
            <a:r>
              <a:rPr lang="en-US" sz="2000" dirty="0" err="1">
                <a:solidFill>
                  <a:srgbClr val="0000FF"/>
                </a:solidFill>
                <a:latin typeface="Arial" panose="020B0604020202020204" pitchFamily="34" charset="0"/>
                <a:cs typeface="Arial" panose="020B0604020202020204" pitchFamily="34" charset="0"/>
              </a:rPr>
              <a:t>bè</a:t>
            </a:r>
            <a:r>
              <a:rPr lang="en-US" sz="2000" dirty="0">
                <a:solidFill>
                  <a:srgbClr val="0000FF"/>
                </a:solidFill>
                <a:latin typeface="Arial" panose="020B0604020202020204" pitchFamily="34" charset="0"/>
                <a:cs typeface="Arial" panose="020B0604020202020204" pitchFamily="34" charset="0"/>
              </a:rPr>
              <a:t>.</a:t>
            </a:r>
          </a:p>
        </p:txBody>
      </p:sp>
      <p:sp>
        <p:nvSpPr>
          <p:cNvPr id="10" name="Flowchart: Connector 9">
            <a:extLst>
              <a:ext uri="{FF2B5EF4-FFF2-40B4-BE49-F238E27FC236}">
                <a16:creationId xmlns:a16="http://schemas.microsoft.com/office/drawing/2014/main" id="{B391D491-0039-F473-16FC-7C3E8C8F9E48}"/>
              </a:ext>
            </a:extLst>
          </p:cNvPr>
          <p:cNvSpPr/>
          <p:nvPr/>
        </p:nvSpPr>
        <p:spPr>
          <a:xfrm>
            <a:off x="3406027" y="2663475"/>
            <a:ext cx="762000" cy="685800"/>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1</a:t>
            </a:r>
          </a:p>
        </p:txBody>
      </p:sp>
      <p:sp>
        <p:nvSpPr>
          <p:cNvPr id="11" name="Flowchart: Connector 10">
            <a:extLst>
              <a:ext uri="{FF2B5EF4-FFF2-40B4-BE49-F238E27FC236}">
                <a16:creationId xmlns:a16="http://schemas.microsoft.com/office/drawing/2014/main" id="{6BF16179-8461-1F7C-3B2F-02374960F017}"/>
              </a:ext>
            </a:extLst>
          </p:cNvPr>
          <p:cNvSpPr/>
          <p:nvPr/>
        </p:nvSpPr>
        <p:spPr>
          <a:xfrm>
            <a:off x="3367411" y="3799379"/>
            <a:ext cx="762000" cy="712362"/>
          </a:xfrm>
          <a:prstGeom prst="flowChartConnector">
            <a:avLst/>
          </a:prstGeom>
          <a:solidFill>
            <a:srgbClr val="F1C9F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2</a:t>
            </a:r>
          </a:p>
        </p:txBody>
      </p:sp>
      <p:sp>
        <p:nvSpPr>
          <p:cNvPr id="12" name="Flowchart: Connector 11">
            <a:extLst>
              <a:ext uri="{FF2B5EF4-FFF2-40B4-BE49-F238E27FC236}">
                <a16:creationId xmlns:a16="http://schemas.microsoft.com/office/drawing/2014/main" id="{0BBBE5CA-388A-1F79-C022-D58D28A8B240}"/>
              </a:ext>
            </a:extLst>
          </p:cNvPr>
          <p:cNvSpPr/>
          <p:nvPr/>
        </p:nvSpPr>
        <p:spPr>
          <a:xfrm>
            <a:off x="3367411" y="4836361"/>
            <a:ext cx="762000" cy="724610"/>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18678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501250" y="493844"/>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8" name="Rounded Rectangle 7"/>
          <p:cNvSpPr/>
          <p:nvPr/>
        </p:nvSpPr>
        <p:spPr>
          <a:xfrm>
            <a:off x="501250" y="354144"/>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mn-ea"/>
                <a:cs typeface="+mn-cs"/>
              </a:rPr>
              <a:t>SGK/</a:t>
            </a:r>
            <a:r>
              <a:rPr kumimoji="0" lang="vi-VN" sz="1800" b="1" i="0" u="none" strike="noStrike" kern="1200" cap="none" spc="0" normalizeH="0" baseline="0" noProof="0" dirty="0">
                <a:ln>
                  <a:noFill/>
                </a:ln>
                <a:solidFill>
                  <a:srgbClr val="002060"/>
                </a:solidFill>
                <a:effectLst/>
                <a:uLnTx/>
                <a:uFillTx/>
                <a:latin typeface="等线" panose="020F0502020204030204"/>
                <a:ea typeface="+mn-ea"/>
                <a:cs typeface="+mn-cs"/>
              </a:rPr>
              <a:t>129</a:t>
            </a:r>
            <a:endParaRPr kumimoji="0" lang="en-US" sz="1800" b="1" i="0" u="none" strike="noStrike" kern="1200" cap="none" spc="0" normalizeH="0" baseline="0" noProof="0" dirty="0">
              <a:ln>
                <a:noFill/>
              </a:ln>
              <a:solidFill>
                <a:srgbClr val="002060"/>
              </a:solidFill>
              <a:effectLst/>
              <a:uLnTx/>
              <a:uFillTx/>
              <a:latin typeface="等线" panose="020F0502020204030204"/>
              <a:ea typeface="+mn-ea"/>
              <a:cs typeface="+mn-cs"/>
            </a:endParaRPr>
          </a:p>
        </p:txBody>
      </p:sp>
      <p:grpSp>
        <p:nvGrpSpPr>
          <p:cNvPr id="12" name="Group 11">
            <a:extLst>
              <a:ext uri="{FF2B5EF4-FFF2-40B4-BE49-F238E27FC236}">
                <a16:creationId xmlns:a16="http://schemas.microsoft.com/office/drawing/2014/main" id="{AEC2839E-D8CA-059E-EA24-6073973F55C7}"/>
              </a:ext>
            </a:extLst>
          </p:cNvPr>
          <p:cNvGrpSpPr/>
          <p:nvPr/>
        </p:nvGrpSpPr>
        <p:grpSpPr>
          <a:xfrm>
            <a:off x="7491861" y="5794714"/>
            <a:ext cx="2085276" cy="559643"/>
            <a:chOff x="2834082" y="693066"/>
            <a:chExt cx="4225200" cy="629994"/>
          </a:xfrm>
        </p:grpSpPr>
        <p:sp>
          <p:nvSpPr>
            <p:cNvPr id="14" name="Rounded Rectangle 8">
              <a:extLst>
                <a:ext uri="{FF2B5EF4-FFF2-40B4-BE49-F238E27FC236}">
                  <a16:creationId xmlns:a16="http://schemas.microsoft.com/office/drawing/2014/main" id="{DAB9C2EE-E8F1-7B16-6752-F43705473CF4}"/>
                </a:ext>
              </a:extLst>
            </p:cNvPr>
            <p:cNvSpPr/>
            <p:nvPr/>
          </p:nvSpPr>
          <p:spPr>
            <a:xfrm>
              <a:off x="3435635" y="693066"/>
              <a:ext cx="3623647"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rPr>
                <a:t>Đọc</a:t>
              </a:r>
              <a:r>
                <a:rPr kumimoji="0" lang="en-US" altLang="zh-CN" sz="28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rPr>
                <a:t>mẫu</a:t>
              </a:r>
              <a:endParaRPr kumimoji="0" lang="zh-CN" altLang="en-US" sz="28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pic>
          <p:nvPicPr>
            <p:cNvPr id="15" name="Picture 14">
              <a:extLst>
                <a:ext uri="{FF2B5EF4-FFF2-40B4-BE49-F238E27FC236}">
                  <a16:creationId xmlns:a16="http://schemas.microsoft.com/office/drawing/2014/main" id="{0B486C43-9463-41AB-5C44-0FAF876A20B1}"/>
                </a:ext>
              </a:extLst>
            </p:cNvPr>
            <p:cNvPicPr>
              <a:picLocks noChangeAspect="1"/>
            </p:cNvPicPr>
            <p:nvPr/>
          </p:nvPicPr>
          <p:blipFill>
            <a:blip r:embed="rId3"/>
            <a:stretch>
              <a:fillRect/>
            </a:stretch>
          </p:blipFill>
          <p:spPr>
            <a:xfrm rot="16200000">
              <a:off x="3125635" y="401514"/>
              <a:ext cx="629993" cy="1213099"/>
            </a:xfrm>
            <a:prstGeom prst="rect">
              <a:avLst/>
            </a:prstGeom>
          </p:spPr>
        </p:pic>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585" y="816864"/>
            <a:ext cx="5719323" cy="560933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5147" y="816864"/>
            <a:ext cx="5300428" cy="5114727"/>
          </a:xfrm>
          <a:prstGeom prst="rect">
            <a:avLst/>
          </a:prstGeom>
        </p:spPr>
      </p:pic>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465743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36345" y="513053"/>
            <a:ext cx="11208150"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8" name="Rounded Rectangle 7"/>
          <p:cNvSpPr/>
          <p:nvPr/>
        </p:nvSpPr>
        <p:spPr>
          <a:xfrm>
            <a:off x="501250" y="354144"/>
            <a:ext cx="1152939" cy="4373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SGK/</a:t>
            </a:r>
            <a:r>
              <a:rPr kumimoji="0" lang="vi-VN" sz="1800" b="1" i="0" u="none" strike="noStrike" kern="1200" cap="none" spc="0" normalizeH="0" baseline="0" noProof="0" dirty="0">
                <a:ln>
                  <a:noFill/>
                </a:ln>
                <a:solidFill>
                  <a:srgbClr val="002060"/>
                </a:solidFill>
                <a:effectLst/>
                <a:uLnTx/>
                <a:uFillTx/>
                <a:latin typeface="等线" panose="020F0502020204030204"/>
                <a:ea typeface="字魂20号-石头体"/>
                <a:cs typeface="+mn-cs"/>
              </a:rPr>
              <a:t>129</a:t>
            </a:r>
            <a:endParaRPr kumimoji="0" lang="en-US" sz="1800" b="1" i="0" u="none" strike="noStrike" kern="1200" cap="none" spc="0" normalizeH="0" baseline="0" noProof="0" dirty="0">
              <a:ln>
                <a:noFill/>
              </a:ln>
              <a:solidFill>
                <a:srgbClr val="002060"/>
              </a:solidFill>
              <a:effectLst/>
              <a:uLnTx/>
              <a:uFillTx/>
              <a:latin typeface="等线" panose="020F0502020204030204"/>
              <a:ea typeface="字魂20号-石头体"/>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78" y="804164"/>
            <a:ext cx="5719323" cy="560933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4241" y="1256448"/>
            <a:ext cx="5175319" cy="4994001"/>
          </a:xfrm>
          <a:prstGeom prst="rect">
            <a:avLst/>
          </a:prstGeom>
        </p:spPr>
      </p:pic>
      <p:sp>
        <p:nvSpPr>
          <p:cNvPr id="31" name="Teardrop 30">
            <a:extLst>
              <a:ext uri="{FF2B5EF4-FFF2-40B4-BE49-F238E27FC236}">
                <a16:creationId xmlns:a16="http://schemas.microsoft.com/office/drawing/2014/main" id="{52E52692-8C49-44A5-AE8A-A1A651408AE9}"/>
              </a:ext>
            </a:extLst>
          </p:cNvPr>
          <p:cNvSpPr/>
          <p:nvPr/>
        </p:nvSpPr>
        <p:spPr>
          <a:xfrm>
            <a:off x="847379" y="4558990"/>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1</a:t>
            </a:r>
          </a:p>
        </p:txBody>
      </p:sp>
      <p:sp>
        <p:nvSpPr>
          <p:cNvPr id="32" name="Teardrop 31">
            <a:extLst>
              <a:ext uri="{FF2B5EF4-FFF2-40B4-BE49-F238E27FC236}">
                <a16:creationId xmlns:a16="http://schemas.microsoft.com/office/drawing/2014/main" id="{52E52692-8C49-44A5-AE8A-A1A651408AE9}"/>
              </a:ext>
            </a:extLst>
          </p:cNvPr>
          <p:cNvSpPr/>
          <p:nvPr/>
        </p:nvSpPr>
        <p:spPr>
          <a:xfrm>
            <a:off x="6264255" y="1976974"/>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33" name="Teardrop 32">
            <a:extLst>
              <a:ext uri="{FF2B5EF4-FFF2-40B4-BE49-F238E27FC236}">
                <a16:creationId xmlns:a16="http://schemas.microsoft.com/office/drawing/2014/main" id="{52E52692-8C49-44A5-AE8A-A1A651408AE9}"/>
              </a:ext>
            </a:extLst>
          </p:cNvPr>
          <p:cNvSpPr/>
          <p:nvPr/>
        </p:nvSpPr>
        <p:spPr>
          <a:xfrm>
            <a:off x="6264256" y="3871782"/>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3</a:t>
            </a:r>
          </a:p>
        </p:txBody>
      </p:sp>
      <p:grpSp>
        <p:nvGrpSpPr>
          <p:cNvPr id="13" name="Group 12">
            <a:extLst>
              <a:ext uri="{FF2B5EF4-FFF2-40B4-BE49-F238E27FC236}">
                <a16:creationId xmlns:a16="http://schemas.microsoft.com/office/drawing/2014/main" id="{CCA81694-810B-8465-BFA2-9D5EE937A946}"/>
              </a:ext>
            </a:extLst>
          </p:cNvPr>
          <p:cNvGrpSpPr/>
          <p:nvPr/>
        </p:nvGrpSpPr>
        <p:grpSpPr>
          <a:xfrm>
            <a:off x="7920877" y="477579"/>
            <a:ext cx="3788523" cy="653170"/>
            <a:chOff x="2247161" y="712373"/>
            <a:chExt cx="6539516" cy="567210"/>
          </a:xfrm>
        </p:grpSpPr>
        <p:sp>
          <p:nvSpPr>
            <p:cNvPr id="14" name="Rounded Rectangle 8">
              <a:extLst>
                <a:ext uri="{FF2B5EF4-FFF2-40B4-BE49-F238E27FC236}">
                  <a16:creationId xmlns:a16="http://schemas.microsoft.com/office/drawing/2014/main" id="{B7EA3C35-6BBD-4D64-0ED7-D9FA1DC76A0F}"/>
                </a:ext>
              </a:extLst>
            </p:cNvPr>
            <p:cNvSpPr/>
            <p:nvPr/>
          </p:nvSpPr>
          <p:spPr>
            <a:xfrm>
              <a:off x="3127531" y="729393"/>
              <a:ext cx="5659146" cy="507093"/>
            </a:xfrm>
            <a:prstGeom prst="roundRect">
              <a:avLst>
                <a:gd name="adj" fmla="val 18361"/>
              </a:avLst>
            </a:prstGeom>
            <a:solidFill>
              <a:srgbClr val="FFF1C6"/>
            </a:solidFill>
            <a:ln>
              <a:solidFill>
                <a:schemeClr val="accent1"/>
              </a:solidFill>
            </a:ln>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Đọc</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nối</a:t>
              </a:r>
              <a:r>
                <a:rPr lang="en-US" altLang="zh-CN" sz="2800" b="1" kern="0" dirty="0">
                  <a:solidFill>
                    <a:srgbClr val="FF0000"/>
                  </a:solidFill>
                  <a:latin typeface="Arial" panose="020B0604020202020204" pitchFamily="34" charset="0"/>
                  <a:ea typeface="inpin heiti" charset="-122"/>
                  <a:cs typeface="Arial" panose="020B0604020202020204" pitchFamily="34" charset="0"/>
                </a:rPr>
                <a:t> </a:t>
              </a:r>
              <a:r>
                <a:rPr lang="en-US" altLang="zh-CN" sz="2800" b="1" kern="0" dirty="0" err="1">
                  <a:solidFill>
                    <a:srgbClr val="FF0000"/>
                  </a:solidFill>
                  <a:latin typeface="Arial" panose="020B0604020202020204" pitchFamily="34" charset="0"/>
                  <a:ea typeface="inpin heiti" charset="-122"/>
                  <a:cs typeface="Arial" panose="020B0604020202020204" pitchFamily="34" charset="0"/>
                </a:rPr>
                <a:t>tiếp</a:t>
              </a:r>
              <a:r>
                <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rPr>
                <a:t> </a:t>
              </a:r>
              <a:r>
                <a:rPr kumimoji="0" lang="en-US" altLang="zh-CN" sz="2800" b="1" i="0" u="none" strike="noStrike" kern="0" cap="none" spc="0" normalizeH="0" baseline="0" noProof="0" dirty="0" err="1">
                  <a:ln>
                    <a:noFill/>
                  </a:ln>
                  <a:solidFill>
                    <a:srgbClr val="FF0000"/>
                  </a:solidFill>
                  <a:effectLst/>
                  <a:uLnTx/>
                  <a:uFillTx/>
                  <a:latin typeface="Arial" panose="020B0604020202020204" pitchFamily="34" charset="0"/>
                  <a:ea typeface="inpin heiti" charset="-122"/>
                  <a:cs typeface="Arial" panose="020B0604020202020204" pitchFamily="34" charset="0"/>
                </a:rPr>
                <a:t>đoạn</a:t>
              </a:r>
              <a:endParaRPr kumimoji="0" lang="en-US" altLang="zh-CN" sz="2800" b="1" i="0" u="none" strike="noStrike" kern="0" cap="none" spc="0" normalizeH="0" baseline="0" noProof="0" dirty="0">
                <a:ln>
                  <a:noFill/>
                </a:ln>
                <a:solidFill>
                  <a:srgbClr val="FF0000"/>
                </a:solidFill>
                <a:effectLst/>
                <a:uLnTx/>
                <a:uFillTx/>
                <a:latin typeface="Arial" panose="020B0604020202020204" pitchFamily="34" charset="0"/>
                <a:ea typeface="inpin heiti" charset="-122"/>
                <a:cs typeface="Arial" panose="020B0604020202020204" pitchFamily="34" charset="0"/>
              </a:endParaRPr>
            </a:p>
          </p:txBody>
        </p:sp>
        <p:pic>
          <p:nvPicPr>
            <p:cNvPr id="15" name="Picture 14">
              <a:extLst>
                <a:ext uri="{FF2B5EF4-FFF2-40B4-BE49-F238E27FC236}">
                  <a16:creationId xmlns:a16="http://schemas.microsoft.com/office/drawing/2014/main" id="{4217A120-C145-9884-076F-638DA9DD74EF}"/>
                </a:ext>
              </a:extLst>
            </p:cNvPr>
            <p:cNvPicPr>
              <a:picLocks noChangeAspect="1"/>
            </p:cNvPicPr>
            <p:nvPr/>
          </p:nvPicPr>
          <p:blipFill>
            <a:blip r:embed="rId5"/>
            <a:stretch>
              <a:fillRect/>
            </a:stretch>
          </p:blipFill>
          <p:spPr>
            <a:xfrm rot="16200000">
              <a:off x="2509659" y="449875"/>
              <a:ext cx="567210" cy="1092206"/>
            </a:xfrm>
            <a:prstGeom prst="rect">
              <a:avLst/>
            </a:prstGeom>
            <a:ln>
              <a:noFill/>
            </a:ln>
          </p:spPr>
        </p:pic>
      </p:grpSp>
      <p:sp>
        <p:nvSpPr>
          <p:cNvPr id="16" name="TextBox 15"/>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855537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a:extLst>
              <a:ext uri="{FF2B5EF4-FFF2-40B4-BE49-F238E27FC236}">
                <a16:creationId xmlns:a16="http://schemas.microsoft.com/office/drawing/2014/main" id="{826518D0-4D48-4928-9BCB-5E1DDDA8EDC1}"/>
              </a:ext>
            </a:extLst>
          </p:cNvPr>
          <p:cNvSpPr/>
          <p:nvPr/>
        </p:nvSpPr>
        <p:spPr>
          <a:xfrm>
            <a:off x="491924" y="475522"/>
            <a:ext cx="14861177" cy="5906956"/>
          </a:xfrm>
          <a:prstGeom prst="roundRect">
            <a:avLst>
              <a:gd name="adj" fmla="val 383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字魂20号-石头体"/>
              <a:cs typeface="Arial" panose="020B0604020202020204" pitchFamily="34" charset="0"/>
              <a:sym typeface="+mn-lt"/>
            </a:endParaRPr>
          </a:p>
        </p:txBody>
      </p:sp>
      <p:pic>
        <p:nvPicPr>
          <p:cNvPr id="3" name="Picture 2" descr="A picture containing text, toy, vector graphics&#10;&#10;Description automatically generated">
            <a:extLst>
              <a:ext uri="{FF2B5EF4-FFF2-40B4-BE49-F238E27FC236}">
                <a16:creationId xmlns:a16="http://schemas.microsoft.com/office/drawing/2014/main" id="{2111C4FB-F5D2-4569-A1DF-3DEAFFDA6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4969590" cy="3510987"/>
          </a:xfrm>
          <a:prstGeom prst="rect">
            <a:avLst/>
          </a:prstGeom>
        </p:spPr>
      </p:pic>
      <p:grpSp>
        <p:nvGrpSpPr>
          <p:cNvPr id="4" name="Group 3">
            <a:extLst>
              <a:ext uri="{FF2B5EF4-FFF2-40B4-BE49-F238E27FC236}">
                <a16:creationId xmlns:a16="http://schemas.microsoft.com/office/drawing/2014/main" id="{0185C5D0-FB30-44B1-BE35-C1C27B857B0B}"/>
              </a:ext>
            </a:extLst>
          </p:cNvPr>
          <p:cNvGrpSpPr/>
          <p:nvPr/>
        </p:nvGrpSpPr>
        <p:grpSpPr>
          <a:xfrm>
            <a:off x="6000767" y="2566296"/>
            <a:ext cx="4876390" cy="1043679"/>
            <a:chOff x="6410789" y="819970"/>
            <a:chExt cx="4322439" cy="1121761"/>
          </a:xfrm>
        </p:grpSpPr>
        <p:pic>
          <p:nvPicPr>
            <p:cNvPr id="5" name="Picture 4">
              <a:extLst>
                <a:ext uri="{FF2B5EF4-FFF2-40B4-BE49-F238E27FC236}">
                  <a16:creationId xmlns:a16="http://schemas.microsoft.com/office/drawing/2014/main" id="{EF2E5BFB-1CB2-44C2-8A37-5B36CEB0334C}"/>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6" name="TextBox 5">
              <a:extLst>
                <a:ext uri="{FF2B5EF4-FFF2-40B4-BE49-F238E27FC236}">
                  <a16:creationId xmlns:a16="http://schemas.microsoft.com/office/drawing/2014/main" id="{5CB03D46-9A89-4B6C-A119-6602EDFFECBF}"/>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chốc</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lát</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5CAC2A59-392F-4DBE-8218-C55C2D77480C}"/>
              </a:ext>
            </a:extLst>
          </p:cNvPr>
          <p:cNvGrpSpPr/>
          <p:nvPr/>
        </p:nvGrpSpPr>
        <p:grpSpPr>
          <a:xfrm>
            <a:off x="5972537" y="3730920"/>
            <a:ext cx="5013941" cy="1043679"/>
            <a:chOff x="6410789" y="2733385"/>
            <a:chExt cx="4322439" cy="1121761"/>
          </a:xfrm>
        </p:grpSpPr>
        <p:pic>
          <p:nvPicPr>
            <p:cNvPr id="8" name="Picture 7">
              <a:extLst>
                <a:ext uri="{FF2B5EF4-FFF2-40B4-BE49-F238E27FC236}">
                  <a16:creationId xmlns:a16="http://schemas.microsoft.com/office/drawing/2014/main" id="{09CE871C-CF55-4AF4-8BCF-32E0D4C71BAA}"/>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9" name="TextBox 8">
              <a:extLst>
                <a:ext uri="{FF2B5EF4-FFF2-40B4-BE49-F238E27FC236}">
                  <a16:creationId xmlns:a16="http://schemas.microsoft.com/office/drawing/2014/main" id="{B9C25662-2251-48DC-BB66-FC9479B1B3CE}"/>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nhảy</a:t>
              </a:r>
              <a:r>
                <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dirty="0" err="1">
                  <a:solidFill>
                    <a:prstClr val="white"/>
                  </a:solidFill>
                  <a:latin typeface="Arial" panose="020B0604020202020204" pitchFamily="34" charset="0"/>
                  <a:ea typeface="Arial-Rounded" panose="020B0500000000000000" pitchFamily="34" charset="0"/>
                  <a:cs typeface="Arial" panose="020B0604020202020204" pitchFamily="34" charset="0"/>
                </a:rPr>
                <a:t>xa</a:t>
              </a:r>
              <a:endParaRPr lang="en-US" sz="5000" b="1"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398A4CFB-FD74-4EE6-919F-1A600049102A}"/>
              </a:ext>
            </a:extLst>
          </p:cNvPr>
          <p:cNvSpPr/>
          <p:nvPr/>
        </p:nvSpPr>
        <p:spPr>
          <a:xfrm>
            <a:off x="211900" y="639602"/>
            <a:ext cx="5947471" cy="707886"/>
          </a:xfrm>
          <a:prstGeom prst="rect">
            <a:avLst/>
          </a:prstGeom>
        </p:spPr>
        <p:txBody>
          <a:bodyPr wrap="square">
            <a:spAutoFit/>
          </a:bodyPr>
          <a:lstStyle/>
          <a:p>
            <a:pPr algn="ctr">
              <a:defRPr/>
            </a:pP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Luyện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đọc</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từ</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khó</a:t>
            </a:r>
            <a:endParaRPr lang="en-US" sz="4000" b="1" dirty="0">
              <a:solidFill>
                <a:srgbClr val="338C8E"/>
              </a:solidFill>
              <a:latin typeface="Arial" panose="020B0604020202020204" pitchFamily="34" charset="0"/>
              <a:ea typeface="Arial-Rounded" panose="020B0500000000000000"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16BAC82B-BC78-4102-AFF1-7461526FCEA4}"/>
              </a:ext>
            </a:extLst>
          </p:cNvPr>
          <p:cNvGrpSpPr/>
          <p:nvPr/>
        </p:nvGrpSpPr>
        <p:grpSpPr>
          <a:xfrm>
            <a:off x="5879347" y="1331443"/>
            <a:ext cx="5013940" cy="1121761"/>
            <a:chOff x="6410789" y="819970"/>
            <a:chExt cx="4322439" cy="1121761"/>
          </a:xfrm>
        </p:grpSpPr>
        <p:pic>
          <p:nvPicPr>
            <p:cNvPr id="13" name="Picture 12">
              <a:extLst>
                <a:ext uri="{FF2B5EF4-FFF2-40B4-BE49-F238E27FC236}">
                  <a16:creationId xmlns:a16="http://schemas.microsoft.com/office/drawing/2014/main" id="{58513611-1349-4BFD-BB92-357265362F55}"/>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AE7A277B-A94B-4AD5-A189-65547D420637}"/>
                </a:ext>
              </a:extLst>
            </p:cNvPr>
            <p:cNvSpPr txBox="1"/>
            <p:nvPr/>
          </p:nvSpPr>
          <p:spPr>
            <a:xfrm>
              <a:off x="6735045" y="915929"/>
              <a:ext cx="3871977" cy="861774"/>
            </a:xfrm>
            <a:prstGeom prst="rect">
              <a:avLst/>
            </a:prstGeom>
            <a:noFill/>
          </p:spPr>
          <p:txBody>
            <a:bodyPr wrap="square" rtlCol="0">
              <a:spAutoFit/>
            </a:bodyPr>
            <a:lstStyle/>
            <a:p>
              <a:pPr algn="ctr">
                <a:defRPr/>
              </a:pP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vang</a:t>
              </a:r>
              <a:r>
                <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rPr>
                <a:t> </a:t>
              </a:r>
              <a:r>
                <a:rPr lang="en-US" sz="5000" b="1" kern="0" dirty="0" err="1">
                  <a:solidFill>
                    <a:prstClr val="white"/>
                  </a:solidFill>
                  <a:latin typeface="Arial" panose="020B0604020202020204" pitchFamily="34" charset="0"/>
                  <a:ea typeface="Arial-Rounded" panose="020B0500000000000000" pitchFamily="34" charset="0"/>
                  <a:cs typeface="Arial" panose="020B0604020202020204" pitchFamily="34" charset="0"/>
                </a:rPr>
                <a:t>lên</a:t>
              </a:r>
              <a:endParaRPr lang="en-US" sz="5000" b="1" kern="0" dirty="0">
                <a:solidFill>
                  <a:prstClr val="white"/>
                </a:solidFill>
                <a:latin typeface="Arial" panose="020B0604020202020204" pitchFamily="34" charset="0"/>
                <a:ea typeface="Arial-Rounded" panose="020B0500000000000000" pitchFamily="34" charset="0"/>
                <a:cs typeface="Arial" panose="020B0604020202020204" pitchFamily="34" charset="0"/>
              </a:endParaRPr>
            </a:p>
          </p:txBody>
        </p:sp>
      </p:grpSp>
      <p:sp>
        <p:nvSpPr>
          <p:cNvPr id="15" name="TextBox 14"/>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4047740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ppt_x</p:attrName>
                                        </p:attrNameLst>
                                      </p:cBhvr>
                                      <p:tavLst>
                                        <p:tav tm="0">
                                          <p:val>
                                            <p:strVal val="#ppt_x-#ppt_w*1.125000"/>
                                          </p:val>
                                        </p:tav>
                                        <p:tav tm="100000">
                                          <p:val>
                                            <p:strVal val="#ppt_x"/>
                                          </p:val>
                                        </p:tav>
                                      </p:tavLst>
                                    </p:anim>
                                    <p:animEffect transition="in" filter="wipe(righ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ardrop 11">
            <a:extLst>
              <a:ext uri="{FF2B5EF4-FFF2-40B4-BE49-F238E27FC236}">
                <a16:creationId xmlns:a16="http://schemas.microsoft.com/office/drawing/2014/main" id="{52E52692-8C49-44A5-AE8A-A1A651408AE9}"/>
              </a:ext>
            </a:extLst>
          </p:cNvPr>
          <p:cNvSpPr/>
          <p:nvPr/>
        </p:nvSpPr>
        <p:spPr>
          <a:xfrm>
            <a:off x="823226" y="1373338"/>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3200" dirty="0">
                <a:solidFill>
                  <a:srgbClr val="000000"/>
                </a:solidFill>
                <a:latin typeface="Arial" panose="020B0604020202020204" pitchFamily="34" charset="0"/>
                <a:cs typeface="Arial" panose="020B0604020202020204" pitchFamily="34" charset="0"/>
                <a:sym typeface="Arial"/>
              </a:rPr>
              <a:t>1</a:t>
            </a:r>
          </a:p>
        </p:txBody>
      </p:sp>
      <p:sp>
        <p:nvSpPr>
          <p:cNvPr id="7" name="Rectangle: Rounded Corners 16">
            <a:extLst>
              <a:ext uri="{FF2B5EF4-FFF2-40B4-BE49-F238E27FC236}">
                <a16:creationId xmlns:a16="http://schemas.microsoft.com/office/drawing/2014/main" id="{88094D33-C40D-91B9-AB4C-DFC7757A1251}"/>
              </a:ext>
            </a:extLst>
          </p:cNvPr>
          <p:cNvSpPr/>
          <p:nvPr/>
        </p:nvSpPr>
        <p:spPr>
          <a:xfrm>
            <a:off x="3633439" y="675880"/>
            <a:ext cx="5363515" cy="599549"/>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471AD34-BF0C-16D8-C1C4-BD7E76ACC9D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046223" y="490969"/>
            <a:ext cx="1066657" cy="1078871"/>
          </a:xfrm>
          <a:prstGeom prst="rect">
            <a:avLst/>
          </a:prstGeom>
        </p:spPr>
      </p:pic>
      <p:sp>
        <p:nvSpPr>
          <p:cNvPr id="9" name="TextBox 8">
            <a:extLst>
              <a:ext uri="{FF2B5EF4-FFF2-40B4-BE49-F238E27FC236}">
                <a16:creationId xmlns:a16="http://schemas.microsoft.com/office/drawing/2014/main" id="{5BAC7748-3BE8-CB30-C47A-C57BC994CFB0}"/>
              </a:ext>
            </a:extLst>
          </p:cNvPr>
          <p:cNvSpPr txBox="1"/>
          <p:nvPr/>
        </p:nvSpPr>
        <p:spPr>
          <a:xfrm>
            <a:off x="3508283" y="582588"/>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rPr>
              <a:t>Luyện đọc </a:t>
            </a:r>
            <a:r>
              <a:rPr lang="pt-BR" sz="4000" b="1" dirty="0">
                <a:ln w="0"/>
                <a:solidFill>
                  <a:srgbClr val="0070C0"/>
                </a:solidFill>
                <a:latin typeface="Cambria" panose="02040503050406030204" pitchFamily="18" charset="0"/>
              </a:rPr>
              <a:t>đoạn:</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ndParaRPr>
          </a:p>
        </p:txBody>
      </p:sp>
      <p:sp>
        <p:nvSpPr>
          <p:cNvPr id="11" name="TextBox 10">
            <a:extLst>
              <a:ext uri="{FF2B5EF4-FFF2-40B4-BE49-F238E27FC236}">
                <a16:creationId xmlns:a16="http://schemas.microsoft.com/office/drawing/2014/main" id="{44E29D84-7D90-4E6B-8EC1-6A20D527F266}"/>
              </a:ext>
            </a:extLst>
          </p:cNvPr>
          <p:cNvSpPr txBox="1"/>
          <p:nvPr/>
        </p:nvSpPr>
        <p:spPr>
          <a:xfrm>
            <a:off x="1214034" y="1363043"/>
            <a:ext cx="10142156" cy="4401205"/>
          </a:xfrm>
          <a:prstGeom prst="rect">
            <a:avLst/>
          </a:prstGeom>
          <a:noFill/>
        </p:spPr>
        <p:txBody>
          <a:bodyPr wrap="square" rtlCol="0">
            <a:spAutoFit/>
          </a:bodyPr>
          <a:lstStyle/>
          <a:p>
            <a:pPr lvl="0" algn="just"/>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Sáng sớm, cào cào và nhái bén đang tập nhảy xa thì chợt một </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“re re re” vang lên. Hai bạn </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nghe:</a:t>
            </a:r>
          </a:p>
          <a:p>
            <a:pPr lvl="0" algn="just"/>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   - Hay quá, ai hát đó?</a:t>
            </a:r>
          </a:p>
          <a:p>
            <a:pPr lvl="0" algn="just"/>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   Chuồn chuồn vừa bay đến, đậu trên nhánh cỏ may, đôi cánh mỏng rung nhè nhẹ khi điệu nhạc vút cao:</a:t>
            </a:r>
          </a:p>
          <a:p>
            <a:pPr lvl="0" algn="just"/>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   - Có phải cào cào hát không? Hay nhái bén?</a:t>
            </a:r>
          </a:p>
          <a:p>
            <a:pPr lvl="0" algn="just"/>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   Cào cào lắc đầu, nhái bén cũng xua tay:</a:t>
            </a:r>
          </a:p>
          <a:p>
            <a:pPr lvl="0" algn="just"/>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   - Tớ à? Tớ hát thì ai nghe?</a:t>
            </a:r>
          </a:p>
          <a:p>
            <a:pPr lvl="0" algn="just"/>
            <a:r>
              <a:rPr lang="vi-VN" sz="2800" dirty="0">
                <a:solidFill>
                  <a:srgbClr val="000099"/>
                </a:solidFill>
                <a:latin typeface="Arial" panose="020B0604020202020204" pitchFamily="34" charset="0"/>
                <a:ea typeface="Arial-Rounded" panose="020B0500000000000000" pitchFamily="34" charset="0"/>
                <a:cs typeface="Arial" panose="020B0604020202020204" pitchFamily="34" charset="0"/>
              </a:rPr>
              <a:t>   Thế là cào cào, nhái bén, chuồn chuồn rủ nhau đi tìm tiếng hát.</a:t>
            </a:r>
          </a:p>
        </p:txBody>
      </p:sp>
      <p:sp>
        <p:nvSpPr>
          <p:cNvPr id="2" name="TextBox 1"/>
          <p:cNvSpPr txBox="1"/>
          <p:nvPr/>
        </p:nvSpPr>
        <p:spPr>
          <a:xfrm>
            <a:off x="1897626" y="1804225"/>
            <a:ext cx="1057387" cy="523220"/>
          </a:xfrm>
          <a:prstGeom prst="rect">
            <a:avLst/>
          </a:prstGeom>
          <a:noFill/>
        </p:spPr>
        <p:txBody>
          <a:bodyPr wrap="square" rtlCol="0">
            <a:spAutoFit/>
          </a:bodyPr>
          <a:lstStyle/>
          <a:p>
            <a:r>
              <a:rPr lang="vi-VN" sz="2800" dirty="0">
                <a:solidFill>
                  <a:srgbClr val="002060"/>
                </a:solidFill>
                <a:latin typeface="Arial" panose="020B0604020202020204" pitchFamily="34" charset="0"/>
                <a:ea typeface="Arial-Rounded" panose="020B0500000000000000" pitchFamily="34" charset="0"/>
                <a:cs typeface="Arial" panose="020B0604020202020204" pitchFamily="34" charset="0"/>
              </a:rPr>
              <a:t>tràng</a:t>
            </a:r>
            <a:endParaRPr lang="en-US" sz="2800" dirty="0"/>
          </a:p>
        </p:txBody>
      </p:sp>
      <p:sp>
        <p:nvSpPr>
          <p:cNvPr id="17" name="TextBox 16">
            <a:extLst>
              <a:ext uri="{FF2B5EF4-FFF2-40B4-BE49-F238E27FC236}">
                <a16:creationId xmlns:a16="http://schemas.microsoft.com/office/drawing/2014/main" id="{5BAC7748-3BE8-CB30-C47A-C57BC994CFB0}"/>
              </a:ext>
            </a:extLst>
          </p:cNvPr>
          <p:cNvSpPr txBox="1"/>
          <p:nvPr/>
        </p:nvSpPr>
        <p:spPr>
          <a:xfrm>
            <a:off x="2426319" y="5474807"/>
            <a:ext cx="6351582" cy="1055608"/>
          </a:xfrm>
          <a:prstGeom prst="round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w="0"/>
                <a:solidFill>
                  <a:srgbClr val="FF0000"/>
                </a:solidFill>
                <a:effectLst/>
                <a:uLnTx/>
                <a:uFillTx/>
                <a:latin typeface="Arial" panose="020B0604020202020204" pitchFamily="34" charset="0"/>
                <a:cs typeface="Arial" panose="020B0604020202020204" pitchFamily="34" charset="0"/>
              </a:rPr>
              <a:t>Tràng</a:t>
            </a:r>
            <a:r>
              <a:rPr lang="pt-BR" sz="2800" b="1" dirty="0">
                <a:ln w="0"/>
                <a:solidFill>
                  <a:srgbClr val="FF0000"/>
                </a:solidFill>
                <a:latin typeface="Arial" panose="020B0604020202020204" pitchFamily="34" charset="0"/>
                <a:cs typeface="Arial" panose="020B0604020202020204" pitchFamily="34" charset="0"/>
              </a:rPr>
              <a:t>:</a:t>
            </a:r>
            <a:r>
              <a:rPr lang="pt-BR" sz="2800" dirty="0">
                <a:ln w="0"/>
                <a:solidFill>
                  <a:srgbClr val="0070C0"/>
                </a:solidFill>
                <a:latin typeface="Arial" panose="020B0604020202020204" pitchFamily="34" charset="0"/>
                <a:cs typeface="Arial" panose="020B0604020202020204" pitchFamily="34" charset="0"/>
              </a:rPr>
              <a:t> </a:t>
            </a:r>
            <a:r>
              <a:rPr lang="pt-BR" sz="2800" b="1" dirty="0">
                <a:ln w="0"/>
                <a:solidFill>
                  <a:srgbClr val="000099"/>
                </a:solidFill>
                <a:latin typeface="Arial" panose="020B0604020202020204" pitchFamily="34" charset="0"/>
                <a:cs typeface="Arial" panose="020B0604020202020204" pitchFamily="34" charset="0"/>
              </a:rPr>
              <a:t>chuỗi âm thanh phát ra liên </a:t>
            </a:r>
            <a:r>
              <a:rPr lang="pt-BR" sz="2800" dirty="0">
                <a:ln w="0"/>
                <a:latin typeface="Arial" panose="020B0604020202020204" pitchFamily="34" charset="0"/>
                <a:cs typeface="Arial" panose="020B0604020202020204" pitchFamily="34" charset="0"/>
              </a:rPr>
              <a:t>tục.</a:t>
            </a:r>
            <a:endParaRPr kumimoji="0" lang="en-US" sz="2800" i="0" u="none" strike="noStrike" kern="1200" cap="none" spc="0" normalizeH="0" baseline="0" noProof="0" dirty="0">
              <a:ln w="0"/>
              <a:effectLst/>
              <a:uLnTx/>
              <a:uFillTx/>
              <a:latin typeface="Arial" panose="020B0604020202020204" pitchFamily="34" charset="0"/>
              <a:cs typeface="Arial" panose="020B0604020202020204" pitchFamily="34" charset="0"/>
            </a:endParaRPr>
          </a:p>
        </p:txBody>
      </p:sp>
      <p:sp>
        <p:nvSpPr>
          <p:cNvPr id="18" name="TextBox 17"/>
          <p:cNvSpPr txBox="1"/>
          <p:nvPr/>
        </p:nvSpPr>
        <p:spPr>
          <a:xfrm>
            <a:off x="7221794" y="1804225"/>
            <a:ext cx="2138516" cy="523220"/>
          </a:xfrm>
          <a:prstGeom prst="rect">
            <a:avLst/>
          </a:prstGeom>
          <a:noFill/>
        </p:spPr>
        <p:txBody>
          <a:bodyPr wrap="square" rtlCol="0">
            <a:spAutoFit/>
          </a:bodyPr>
          <a:lstStyle/>
          <a:p>
            <a:r>
              <a:rPr lang="vi-VN" sz="2800" dirty="0">
                <a:solidFill>
                  <a:srgbClr val="002060"/>
                </a:solidFill>
                <a:latin typeface="Arial" panose="020B0604020202020204" pitchFamily="34" charset="0"/>
                <a:ea typeface="Arial-Rounded" panose="020B0500000000000000" pitchFamily="34" charset="0"/>
                <a:cs typeface="Arial" panose="020B0604020202020204" pitchFamily="34" charset="0"/>
              </a:rPr>
              <a:t>nghểnh đầu</a:t>
            </a:r>
            <a:endParaRPr lang="en-US" sz="2800" dirty="0"/>
          </a:p>
        </p:txBody>
      </p:sp>
      <p:sp>
        <p:nvSpPr>
          <p:cNvPr id="19" name="TextBox 18">
            <a:extLst>
              <a:ext uri="{FF2B5EF4-FFF2-40B4-BE49-F238E27FC236}">
                <a16:creationId xmlns:a16="http://schemas.microsoft.com/office/drawing/2014/main" id="{5BAC7748-3BE8-CB30-C47A-C57BC994CFB0}"/>
              </a:ext>
            </a:extLst>
          </p:cNvPr>
          <p:cNvSpPr txBox="1"/>
          <p:nvPr/>
        </p:nvSpPr>
        <p:spPr>
          <a:xfrm>
            <a:off x="2426319" y="6066423"/>
            <a:ext cx="6351582" cy="578882"/>
          </a:xfrm>
          <a:prstGeom prst="round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w="0"/>
                <a:solidFill>
                  <a:srgbClr val="FF0000"/>
                </a:solidFill>
                <a:effectLst/>
                <a:uLnTx/>
                <a:uFillTx/>
                <a:latin typeface="Arial" panose="020B0604020202020204" pitchFamily="34" charset="0"/>
                <a:cs typeface="Arial" panose="020B0604020202020204" pitchFamily="34" charset="0"/>
              </a:rPr>
              <a:t>Nghểnh</a:t>
            </a:r>
            <a:r>
              <a:rPr kumimoji="0" lang="pt-BR" sz="2800" b="1" i="0" u="none" strike="noStrike" kern="1200" cap="none" spc="0" normalizeH="0" noProof="0" dirty="0">
                <a:ln w="0"/>
                <a:solidFill>
                  <a:srgbClr val="FF0000"/>
                </a:solidFill>
                <a:effectLst/>
                <a:uLnTx/>
                <a:uFillTx/>
                <a:latin typeface="Arial" panose="020B0604020202020204" pitchFamily="34" charset="0"/>
                <a:cs typeface="Arial" panose="020B0604020202020204" pitchFamily="34" charset="0"/>
              </a:rPr>
              <a:t> đầu</a:t>
            </a:r>
            <a:r>
              <a:rPr lang="pt-BR" sz="2800" b="1" dirty="0">
                <a:ln w="0"/>
                <a:solidFill>
                  <a:srgbClr val="FF0000"/>
                </a:solidFill>
                <a:latin typeface="Arial" panose="020B0604020202020204" pitchFamily="34" charset="0"/>
                <a:cs typeface="Arial" panose="020B0604020202020204" pitchFamily="34" charset="0"/>
              </a:rPr>
              <a:t>:</a:t>
            </a:r>
            <a:r>
              <a:rPr lang="pt-BR" sz="2800" b="1" dirty="0">
                <a:ln w="0"/>
                <a:solidFill>
                  <a:srgbClr val="0070C0"/>
                </a:solidFill>
                <a:latin typeface="Arial" panose="020B0604020202020204" pitchFamily="34" charset="0"/>
                <a:cs typeface="Arial" panose="020B0604020202020204" pitchFamily="34" charset="0"/>
              </a:rPr>
              <a:t> </a:t>
            </a:r>
            <a:r>
              <a:rPr lang="pt-BR" sz="2800" b="1" dirty="0">
                <a:ln w="0"/>
                <a:solidFill>
                  <a:srgbClr val="000099"/>
                </a:solidFill>
                <a:latin typeface="Arial" panose="020B0604020202020204" pitchFamily="34" charset="0"/>
                <a:cs typeface="Arial" panose="020B0604020202020204" pitchFamily="34" charset="0"/>
              </a:rPr>
              <a:t>vươn cao đầu lên.</a:t>
            </a:r>
            <a:endParaRPr kumimoji="0" lang="en-US" sz="2800" b="1" i="0" u="none" strike="noStrike" kern="1200" cap="none" spc="0" normalizeH="0" baseline="0" noProof="0" dirty="0">
              <a:ln w="0"/>
              <a:solidFill>
                <a:srgbClr val="000099"/>
              </a:solidFill>
              <a:effectLst/>
              <a:uLnTx/>
              <a:uFillTx/>
              <a:latin typeface="Arial" panose="020B0604020202020204" pitchFamily="34" charset="0"/>
              <a:cs typeface="Arial" panose="020B0604020202020204" pitchFamily="34" charset="0"/>
            </a:endParaRP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971369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2"/>
                                        </p:tgtEl>
                                        <p:attrNameLst>
                                          <p:attrName>style.color</p:attrName>
                                        </p:attrNameLst>
                                      </p:cBhvr>
                                      <p:to>
                                        <p:clrVal>
                                          <a:srgbClr val="FF0000"/>
                                        </p:clrVal>
                                      </p:to>
                                    </p:set>
                                    <p:set>
                                      <p:cBhvr>
                                        <p:cTn id="7" dur="500" fill="hold"/>
                                        <p:tgtEl>
                                          <p:spTgt spid="2"/>
                                        </p:tgtEl>
                                        <p:attrNameLst>
                                          <p:attrName>fillcolor</p:attrName>
                                        </p:attrNameLst>
                                      </p:cBhvr>
                                      <p:to>
                                        <p:clrVal>
                                          <a:srgbClr val="FF0000"/>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grpId="0" nodeType="clickEffect">
                                  <p:stCondLst>
                                    <p:cond delay="0"/>
                                  </p:stCondLst>
                                  <p:iterate type="lt">
                                    <p:tmPct val="4000"/>
                                  </p:iterate>
                                  <p:childTnLst>
                                    <p:set>
                                      <p:cBhvr override="childStyle">
                                        <p:cTn id="17" dur="500" fill="hold"/>
                                        <p:tgtEl>
                                          <p:spTgt spid="18"/>
                                        </p:tgtEl>
                                        <p:attrNameLst>
                                          <p:attrName>style.color</p:attrName>
                                        </p:attrNameLst>
                                      </p:cBhvr>
                                      <p:to>
                                        <p:clrVal>
                                          <a:srgbClr val="FF0000"/>
                                        </p:clrVal>
                                      </p:to>
                                    </p:set>
                                    <p:set>
                                      <p:cBhvr>
                                        <p:cTn id="18" dur="500" fill="hold"/>
                                        <p:tgtEl>
                                          <p:spTgt spid="18"/>
                                        </p:tgtEl>
                                        <p:attrNameLst>
                                          <p:attrName>fillcolor</p:attrName>
                                        </p:attrNameLst>
                                      </p:cBhvr>
                                      <p:to>
                                        <p:clrVal>
                                          <a:srgbClr val="FF0000"/>
                                        </p:clrVal>
                                      </p:to>
                                    </p:set>
                                    <p:set>
                                      <p:cBhvr>
                                        <p:cTn id="19" dur="500" fill="hold"/>
                                        <p:tgtEl>
                                          <p:spTgt spid="18"/>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ardrop 11">
            <a:extLst>
              <a:ext uri="{FF2B5EF4-FFF2-40B4-BE49-F238E27FC236}">
                <a16:creationId xmlns:a16="http://schemas.microsoft.com/office/drawing/2014/main" id="{52E52692-8C49-44A5-AE8A-A1A651408AE9}"/>
              </a:ext>
            </a:extLst>
          </p:cNvPr>
          <p:cNvSpPr/>
          <p:nvPr/>
        </p:nvSpPr>
        <p:spPr>
          <a:xfrm>
            <a:off x="774064" y="1673427"/>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字魂20号-石头体"/>
                <a:cs typeface="Arial" panose="020B0604020202020204" pitchFamily="34" charset="0"/>
                <a:sym typeface="Arial"/>
              </a:rPr>
              <a:t>2</a:t>
            </a:r>
          </a:p>
        </p:txBody>
      </p:sp>
      <p:sp>
        <p:nvSpPr>
          <p:cNvPr id="7" name="Rectangle: Rounded Corners 16">
            <a:extLst>
              <a:ext uri="{FF2B5EF4-FFF2-40B4-BE49-F238E27FC236}">
                <a16:creationId xmlns:a16="http://schemas.microsoft.com/office/drawing/2014/main" id="{88094D33-C40D-91B9-AB4C-DFC7757A1251}"/>
              </a:ext>
            </a:extLst>
          </p:cNvPr>
          <p:cNvSpPr/>
          <p:nvPr/>
        </p:nvSpPr>
        <p:spPr>
          <a:xfrm>
            <a:off x="3633439" y="675880"/>
            <a:ext cx="5363515" cy="5995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0C250"/>
              </a:solidFill>
              <a:effectLst/>
              <a:uLnTx/>
              <a:uFillTx/>
              <a:latin typeface="Calibri" panose="020F0502020204030204"/>
              <a:ea typeface="字魂20号-石头体"/>
              <a:cs typeface="+mn-cs"/>
            </a:endParaRPr>
          </a:p>
        </p:txBody>
      </p:sp>
      <p:pic>
        <p:nvPicPr>
          <p:cNvPr id="8" name="Picture 7">
            <a:extLst>
              <a:ext uri="{FF2B5EF4-FFF2-40B4-BE49-F238E27FC236}">
                <a16:creationId xmlns:a16="http://schemas.microsoft.com/office/drawing/2014/main" id="{E471AD34-BF0C-16D8-C1C4-BD7E76ACC9D9}"/>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a:off x="3046223" y="490969"/>
            <a:ext cx="1066657" cy="1078871"/>
          </a:xfrm>
          <a:prstGeom prst="rect">
            <a:avLst/>
          </a:prstGeom>
        </p:spPr>
      </p:pic>
      <p:sp>
        <p:nvSpPr>
          <p:cNvPr id="9" name="TextBox 8">
            <a:extLst>
              <a:ext uri="{FF2B5EF4-FFF2-40B4-BE49-F238E27FC236}">
                <a16:creationId xmlns:a16="http://schemas.microsoft.com/office/drawing/2014/main" id="{5BAC7748-3BE8-CB30-C47A-C57BC994CFB0}"/>
              </a:ext>
            </a:extLst>
          </p:cNvPr>
          <p:cNvSpPr txBox="1"/>
          <p:nvPr/>
        </p:nvSpPr>
        <p:spPr>
          <a:xfrm>
            <a:off x="3508283" y="582588"/>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rPr>
              <a:t>Luyện đọc đoạn:</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字魂20号-石头体"/>
              <a:cs typeface="+mn-cs"/>
            </a:endParaRPr>
          </a:p>
        </p:txBody>
      </p:sp>
      <p:sp>
        <p:nvSpPr>
          <p:cNvPr id="11" name="TextBox 10">
            <a:extLst>
              <a:ext uri="{FF2B5EF4-FFF2-40B4-BE49-F238E27FC236}">
                <a16:creationId xmlns:a16="http://schemas.microsoft.com/office/drawing/2014/main" id="{44E29D84-7D90-4E6B-8EC1-6A20D527F266}"/>
              </a:ext>
            </a:extLst>
          </p:cNvPr>
          <p:cNvSpPr txBox="1"/>
          <p:nvPr/>
        </p:nvSpPr>
        <p:spPr>
          <a:xfrm>
            <a:off x="1164872" y="1663132"/>
            <a:ext cx="10142156" cy="3108543"/>
          </a:xfrm>
          <a:prstGeom prst="rect">
            <a:avLst/>
          </a:prstGeom>
          <a:noFill/>
        </p:spPr>
        <p:txBody>
          <a:bodyPr wrap="square" rtlCol="0">
            <a:spAutoFit/>
          </a:bodyPr>
          <a:lstStyle/>
          <a:p>
            <a:pPr lvl="0" algn="just"/>
            <a:r>
              <a:rPr kumimoji="0" lang="en-US" sz="2800" i="0" u="none" strike="noStrike" kern="1200" cap="none" spc="0" normalizeH="0" baseline="0" noProof="0" dirty="0">
                <a:ln>
                  <a:noFill/>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Dưới lớp cỏ xanh rì, mặt đất đen ẩm ướt, dế than đang xây nhà. Chốc chốc cậu dừng lại, cất tiếng hát say sưa. Khi dứt bài hát, dế than giật mình nghe thấy một tràng pháo tay lộp bộp. Cào cào từ trên nhánh cỏ nhảy xuống:</a:t>
            </a:r>
          </a:p>
          <a:p>
            <a:pPr lvl="0" algn="just"/>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 Tớ là cào cào. Tiếng hát của bạn hay quá!</a:t>
            </a:r>
          </a:p>
          <a:p>
            <a:pPr lvl="0" algn="just"/>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Chuồn chuồn khẽ đập đôi cánh:</a:t>
            </a:r>
          </a:p>
          <a:p>
            <a:pPr lvl="0" algn="just"/>
            <a:r>
              <a:rPr lang="vi-VN" sz="2800" b="1" dirty="0">
                <a:solidFill>
                  <a:srgbClr val="000099"/>
                </a:solidFill>
                <a:latin typeface="Arial" panose="020B0604020202020204" pitchFamily="34" charset="0"/>
                <a:ea typeface="Arial-Rounded" panose="020B0500000000000000" pitchFamily="34" charset="0"/>
                <a:cs typeface="Arial" panose="020B0604020202020204" pitchFamily="34" charset="0"/>
              </a:rPr>
              <a:t>   - Tớ là chuồn chuồn. Bạn thật là một tài năng âm nhạc.</a:t>
            </a:r>
          </a:p>
        </p:txBody>
      </p:sp>
      <p:sp>
        <p:nvSpPr>
          <p:cNvPr id="13" name="TextBox 12"/>
          <p:cNvSpPr txBox="1"/>
          <p:nvPr/>
        </p:nvSpPr>
        <p:spPr>
          <a:xfrm>
            <a:off x="-1848465" y="-6900"/>
            <a:ext cx="1848465" cy="165959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019062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1272</TotalTime>
  <Words>1638</Words>
  <Application>Microsoft Office PowerPoint</Application>
  <PresentationFormat>Màn hình rộng</PresentationFormat>
  <Paragraphs>151</Paragraphs>
  <Slides>29</Slides>
  <Notes>22</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29</vt:i4>
      </vt:variant>
    </vt:vector>
  </HeadingPairs>
  <TitlesOfParts>
    <vt:vector size="37" baseType="lpstr">
      <vt:lpstr>等线</vt:lpstr>
      <vt:lpstr>Arial</vt:lpstr>
      <vt:lpstr>Arial-Rounded</vt:lpstr>
      <vt:lpstr>Calibri</vt:lpstr>
      <vt:lpstr>Cambria</vt:lpstr>
      <vt:lpstr>Times New Roman</vt:lpstr>
      <vt:lpstr>字魂20号-石头体</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177</cp:revision>
  <dcterms:created xsi:type="dcterms:W3CDTF">2022-08-30T00:09:52Z</dcterms:created>
  <dcterms:modified xsi:type="dcterms:W3CDTF">2024-12-25T13:09:26Z</dcterms:modified>
</cp:coreProperties>
</file>