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63" r:id="rId9"/>
    <p:sldId id="264" r:id="rId10"/>
    <p:sldId id="265" r:id="rId11"/>
    <p:sldId id="275" r:id="rId12"/>
    <p:sldId id="276" r:id="rId13"/>
    <p:sldId id="266" r:id="rId14"/>
    <p:sldId id="267" r:id="rId15"/>
    <p:sldId id="278" r:id="rId16"/>
    <p:sldId id="279" r:id="rId17"/>
    <p:sldId id="280" r:id="rId18"/>
    <p:sldId id="271" r:id="rId19"/>
    <p:sldId id="272" r:id="rId20"/>
  </p:sldIdLst>
  <p:sldSz cx="18288000" cy="10287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#9Slide05 Dancing Script" charset="0"/>
      <p:bold r:id="rId26"/>
    </p:embeddedFont>
    <p:embeddedFont>
      <p:font typeface="#9Slide07 HoneyCream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-77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01C46-27BF-46F2-9ACC-DA6CFD97828B}" type="datetimeFigureOut">
              <a:rPr lang="en-US" smtClean="0"/>
              <a:t>24/03/2024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EBF71-F40C-43DB-9E4A-B7CD28369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64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EBF71-F40C-43DB-9E4A-B7CD283696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16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3.pn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jpeg"/><Relationship Id="rId7" Type="http://schemas.openxmlformats.org/officeDocument/2006/relationships/image" Target="../media/image15.png"/><Relationship Id="rId12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image" Target="../media/image5.png"/><Relationship Id="rId10" Type="http://schemas.openxmlformats.org/officeDocument/2006/relationships/image" Target="../media/image50.svg"/><Relationship Id="rId4" Type="http://schemas.openxmlformats.org/officeDocument/2006/relationships/image" Target="../media/image19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jpeg"/><Relationship Id="rId7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10" Type="http://schemas.openxmlformats.org/officeDocument/2006/relationships/image" Target="../media/image47.png"/><Relationship Id="rId4" Type="http://schemas.openxmlformats.org/officeDocument/2006/relationships/image" Target="../media/image19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8.jpeg"/><Relationship Id="rId7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0.png"/><Relationship Id="rId5" Type="http://schemas.openxmlformats.org/officeDocument/2006/relationships/image" Target="../media/image5.png"/><Relationship Id="rId10" Type="http://schemas.openxmlformats.org/officeDocument/2006/relationships/image" Target="../media/image49.png"/><Relationship Id="rId4" Type="http://schemas.openxmlformats.org/officeDocument/2006/relationships/image" Target="../media/image19.png"/><Relationship Id="rId9" Type="http://schemas.openxmlformats.org/officeDocument/2006/relationships/image" Target="../media/image5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4279" y="490930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68087">
            <a:off x="9152479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28063" y="7755788"/>
            <a:ext cx="2521263" cy="95209"/>
          </a:xfrm>
          <a:custGeom>
            <a:avLst/>
            <a:gdLst/>
            <a:ahLst/>
            <a:cxnLst/>
            <a:rect l="l" t="t" r="r" b="b"/>
            <a:pathLst>
              <a:path w="2521263" h="95209">
                <a:moveTo>
                  <a:pt x="0" y="0"/>
                </a:moveTo>
                <a:lnTo>
                  <a:pt x="2521263" y="0"/>
                </a:lnTo>
                <a:lnTo>
                  <a:pt x="2521263" y="95209"/>
                </a:lnTo>
                <a:lnTo>
                  <a:pt x="0" y="952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r="-2217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462386" y="7755788"/>
            <a:ext cx="2521263" cy="95209"/>
          </a:xfrm>
          <a:custGeom>
            <a:avLst/>
            <a:gdLst/>
            <a:ahLst/>
            <a:cxnLst/>
            <a:rect l="l" t="t" r="r" b="b"/>
            <a:pathLst>
              <a:path w="2521263" h="95209">
                <a:moveTo>
                  <a:pt x="0" y="0"/>
                </a:moveTo>
                <a:lnTo>
                  <a:pt x="2521263" y="0"/>
                </a:lnTo>
                <a:lnTo>
                  <a:pt x="2521263" y="95209"/>
                </a:lnTo>
                <a:lnTo>
                  <a:pt x="0" y="952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r="-22172"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196" y="8954163"/>
            <a:ext cx="932769" cy="9571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0622" y="2153878"/>
            <a:ext cx="11321253" cy="5980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31" t="-19171" r="-6153" b="-138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77600" y="6570329"/>
            <a:ext cx="7634096" cy="3750250"/>
          </a:xfrm>
          <a:custGeom>
            <a:avLst/>
            <a:gdLst/>
            <a:ahLst/>
            <a:cxnLst/>
            <a:rect l="l" t="t" r="r" b="b"/>
            <a:pathLst>
              <a:path w="7634096" h="3750250">
                <a:moveTo>
                  <a:pt x="0" y="0"/>
                </a:moveTo>
                <a:lnTo>
                  <a:pt x="7634096" y="0"/>
                </a:lnTo>
                <a:lnTo>
                  <a:pt x="7634096" y="3750250"/>
                </a:lnTo>
                <a:lnTo>
                  <a:pt x="0" y="3750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699" y="1638300"/>
            <a:ext cx="16230600" cy="40116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517" b="1" dirty="0">
                <a:solidFill>
                  <a:srgbClr val="C00000"/>
                </a:solidFill>
              </a:rPr>
              <a:t>+ </a:t>
            </a:r>
            <a:r>
              <a:rPr lang="en-US" sz="6517" b="1" dirty="0" err="1">
                <a:solidFill>
                  <a:srgbClr val="C00000"/>
                </a:solidFill>
              </a:rPr>
              <a:t>Kể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tên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và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chỉ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trên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lược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đồ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một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số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nhà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máy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thủy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điện</a:t>
            </a:r>
            <a:r>
              <a:rPr lang="en-US" sz="6517" b="1" dirty="0">
                <a:solidFill>
                  <a:srgbClr val="C00000"/>
                </a:solidFill>
              </a:rPr>
              <a:t> ở </a:t>
            </a:r>
            <a:r>
              <a:rPr lang="en-US" sz="6517" b="1" dirty="0" err="1">
                <a:solidFill>
                  <a:srgbClr val="C00000"/>
                </a:solidFill>
              </a:rPr>
              <a:t>Tây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Nguyên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</a:p>
          <a:p>
            <a:pPr algn="just">
              <a:spcBef>
                <a:spcPct val="0"/>
              </a:spcBef>
            </a:pPr>
            <a:r>
              <a:rPr lang="en-US" sz="6517" b="1" dirty="0">
                <a:solidFill>
                  <a:srgbClr val="C00000"/>
                </a:solidFill>
              </a:rPr>
              <a:t>+ </a:t>
            </a:r>
            <a:r>
              <a:rPr lang="en-US" sz="6517" b="1" dirty="0" err="1">
                <a:solidFill>
                  <a:srgbClr val="C00000"/>
                </a:solidFill>
              </a:rPr>
              <a:t>Giải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thích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vì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sao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vùng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Tây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Nguyên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có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nhiều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nhà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máy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thủy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điện</a:t>
            </a:r>
            <a:r>
              <a:rPr lang="en-US" sz="6517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084" y="59588"/>
            <a:ext cx="15399831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53" y="6119926"/>
            <a:ext cx="5407621" cy="4060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31" t="-19171" r="-6153" b="-1387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66800" y="1333500"/>
            <a:ext cx="16230600" cy="18466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000" b="1" dirty="0">
                <a:solidFill>
                  <a:srgbClr val="C00000"/>
                </a:solidFill>
              </a:rPr>
              <a:t>+ </a:t>
            </a:r>
            <a:r>
              <a:rPr lang="en-US" sz="6000" b="1" dirty="0" err="1">
                <a:solidFill>
                  <a:srgbClr val="C00000"/>
                </a:solidFill>
              </a:rPr>
              <a:t>Kể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tên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và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chỉ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trên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lược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đồ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một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số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nhà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máy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thủy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điện</a:t>
            </a:r>
            <a:r>
              <a:rPr lang="en-US" sz="6000" b="1" dirty="0">
                <a:solidFill>
                  <a:srgbClr val="C00000"/>
                </a:solidFill>
              </a:rPr>
              <a:t> ở </a:t>
            </a:r>
            <a:r>
              <a:rPr lang="en-US" sz="6000" b="1" dirty="0" err="1">
                <a:solidFill>
                  <a:srgbClr val="C00000"/>
                </a:solidFill>
              </a:rPr>
              <a:t>Tây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Nguyên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084" y="59588"/>
            <a:ext cx="15399831" cy="17436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1003" y="3218259"/>
            <a:ext cx="163063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số nhà máy thủy điện như: Sê San,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Ialy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Đồng Nai,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Srê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Pôk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Buôn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Kuốp</a:t>
            </a:r>
            <a:r>
              <a:rPr lang="vi-VN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ông trình thủy điện Sê San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188">
            <a:off x="1078523" y="5448300"/>
            <a:ext cx="6229349" cy="4152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285986">
            <a:off x="1432665" y="9267136"/>
            <a:ext cx="7301935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err="1"/>
              <a:t>Thủy</a:t>
            </a:r>
            <a:r>
              <a:rPr lang="en-US" sz="3600" dirty="0"/>
              <a:t> </a:t>
            </a:r>
            <a:r>
              <a:rPr lang="en-US" sz="3600" dirty="0" err="1"/>
              <a:t>điện</a:t>
            </a:r>
            <a:r>
              <a:rPr lang="en-US" sz="3600" dirty="0"/>
              <a:t> </a:t>
            </a:r>
            <a:r>
              <a:rPr lang="en-US" sz="3600" dirty="0" err="1"/>
              <a:t>Sê</a:t>
            </a:r>
            <a:r>
              <a:rPr lang="en-US" sz="3600" dirty="0"/>
              <a:t> San 4 (</a:t>
            </a:r>
            <a:r>
              <a:rPr lang="en-US" sz="3600" dirty="0" err="1"/>
              <a:t>Kom</a:t>
            </a:r>
            <a:r>
              <a:rPr lang="en-US" sz="3600" dirty="0"/>
              <a:t> Tum, </a:t>
            </a:r>
            <a:r>
              <a:rPr lang="en-US" sz="3600" dirty="0" err="1"/>
              <a:t>Gia</a:t>
            </a:r>
            <a:r>
              <a:rPr lang="en-US" sz="3600" dirty="0"/>
              <a:t> Lai)</a:t>
            </a:r>
          </a:p>
        </p:txBody>
      </p:sp>
      <p:pic>
        <p:nvPicPr>
          <p:cNvPr id="1028" name="Picture 4" descr="Đến thăm công trình thuỷ điện Yaly hoành tráng ở Gia Lai - Vntrip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740">
            <a:off x="10365101" y="4744870"/>
            <a:ext cx="7072698" cy="43983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376711">
            <a:off x="11069046" y="9020476"/>
            <a:ext cx="4421403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err="1"/>
              <a:t>Thủy</a:t>
            </a:r>
            <a:r>
              <a:rPr lang="en-US" sz="3600" dirty="0"/>
              <a:t> </a:t>
            </a:r>
            <a:r>
              <a:rPr lang="en-US" sz="3600" dirty="0" err="1"/>
              <a:t>điện</a:t>
            </a:r>
            <a:r>
              <a:rPr lang="en-US" sz="3600" dirty="0"/>
              <a:t> </a:t>
            </a:r>
            <a:r>
              <a:rPr lang="en-US" sz="3600" dirty="0" err="1"/>
              <a:t>Ialy</a:t>
            </a:r>
            <a:r>
              <a:rPr lang="en-US" sz="3600" dirty="0"/>
              <a:t> (</a:t>
            </a:r>
            <a:r>
              <a:rPr lang="en-US" sz="3600" dirty="0" err="1"/>
              <a:t>Gia</a:t>
            </a:r>
            <a:r>
              <a:rPr lang="en-US" sz="3600" dirty="0"/>
              <a:t> Lai)</a:t>
            </a:r>
          </a:p>
        </p:txBody>
      </p:sp>
    </p:spTree>
    <p:extLst>
      <p:ext uri="{BB962C8B-B14F-4D97-AF65-F5344CB8AC3E}">
        <p14:creationId xmlns:p14="http://schemas.microsoft.com/office/powerpoint/2010/main" val="27087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4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31" t="-19171" r="-6153" b="-1387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699" y="1638300"/>
            <a:ext cx="16230600" cy="20313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</a:rPr>
              <a:t>+ </a:t>
            </a:r>
            <a:r>
              <a:rPr lang="en-US" sz="6600" b="1" dirty="0" err="1">
                <a:solidFill>
                  <a:srgbClr val="C00000"/>
                </a:solidFill>
              </a:rPr>
              <a:t>Giải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thích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vì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sao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vùng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Tây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Nguyên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có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nhiều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nhà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máy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thủy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điện</a:t>
            </a:r>
            <a:r>
              <a:rPr lang="en-US" sz="66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084" y="59588"/>
            <a:ext cx="15399831" cy="17436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8699" y="4155145"/>
            <a:ext cx="9144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ngòi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bậc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dốc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Tây Nguyên - Nơi những dòng sông đi qua (Kỳ cuối) - Báo Đắk Lắk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011" y="3883407"/>
            <a:ext cx="7010400" cy="469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-152400" y="-836991"/>
            <a:ext cx="18261330" cy="11960981"/>
          </a:xfrm>
          <a:custGeom>
            <a:avLst/>
            <a:gdLst/>
            <a:ahLst/>
            <a:cxnLst/>
            <a:rect l="l" t="t" r="r" b="b"/>
            <a:pathLst>
              <a:path w="17929860" h="11960981">
                <a:moveTo>
                  <a:pt x="17929860" y="11960982"/>
                </a:moveTo>
                <a:lnTo>
                  <a:pt x="0" y="11960982"/>
                </a:lnTo>
                <a:lnTo>
                  <a:pt x="0" y="0"/>
                </a:lnTo>
                <a:lnTo>
                  <a:pt x="17929860" y="0"/>
                </a:lnTo>
                <a:lnTo>
                  <a:pt x="17929860" y="1196098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855457">
            <a:off x="17561223" y="-375144"/>
            <a:ext cx="1239885" cy="4001242"/>
          </a:xfrm>
          <a:custGeom>
            <a:avLst/>
            <a:gdLst/>
            <a:ahLst/>
            <a:cxnLst/>
            <a:rect l="l" t="t" r="r" b="b"/>
            <a:pathLst>
              <a:path w="1239885" h="4001242">
                <a:moveTo>
                  <a:pt x="0" y="0"/>
                </a:moveTo>
                <a:lnTo>
                  <a:pt x="1239885" y="0"/>
                </a:lnTo>
                <a:lnTo>
                  <a:pt x="1239885" y="4001242"/>
                </a:lnTo>
                <a:lnTo>
                  <a:pt x="0" y="4001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8000"/>
            </a:blip>
            <a:stretch>
              <a:fillRect l="-12323" r="-12323"/>
            </a:stretch>
          </a:blipFill>
        </p:spPr>
      </p:sp>
      <p:sp>
        <p:nvSpPr>
          <p:cNvPr id="8" name="Freeform 8"/>
          <p:cNvSpPr/>
          <p:nvPr/>
        </p:nvSpPr>
        <p:spPr>
          <a:xfrm rot="-8696648">
            <a:off x="15208406" y="1452723"/>
            <a:ext cx="4137046" cy="1333653"/>
          </a:xfrm>
          <a:custGeom>
            <a:avLst/>
            <a:gdLst/>
            <a:ahLst/>
            <a:cxnLst/>
            <a:rect l="l" t="t" r="r" b="b"/>
            <a:pathLst>
              <a:path w="4137046" h="1333653">
                <a:moveTo>
                  <a:pt x="0" y="0"/>
                </a:moveTo>
                <a:lnTo>
                  <a:pt x="4137045" y="0"/>
                </a:lnTo>
                <a:lnTo>
                  <a:pt x="4137045" y="1333653"/>
                </a:lnTo>
                <a:lnTo>
                  <a:pt x="0" y="1333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 l="-65317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66133" y="3585827"/>
            <a:ext cx="9572207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Ngoài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vai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trò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cung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cấp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điện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cho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sinh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hoạt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và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sản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xuất</a:t>
            </a:r>
            <a:r>
              <a:rPr lang="en-US" sz="6000" i="1" dirty="0">
                <a:solidFill>
                  <a:srgbClr val="000000"/>
                </a:solidFill>
              </a:rPr>
              <a:t>, </a:t>
            </a:r>
            <a:r>
              <a:rPr lang="en-US" sz="6000" i="1" dirty="0" err="1">
                <a:solidFill>
                  <a:srgbClr val="000000"/>
                </a:solidFill>
              </a:rPr>
              <a:t>các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nhà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máy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thủy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điện</a:t>
            </a:r>
            <a:r>
              <a:rPr lang="en-US" sz="6000" i="1" dirty="0">
                <a:solidFill>
                  <a:srgbClr val="000000"/>
                </a:solidFill>
              </a:rPr>
              <a:t> ở </a:t>
            </a:r>
            <a:r>
              <a:rPr lang="en-US" sz="6000" i="1" dirty="0" err="1">
                <a:solidFill>
                  <a:srgbClr val="000000"/>
                </a:solidFill>
              </a:rPr>
              <a:t>Tây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Nguyên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còn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góp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phần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điều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tiết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nguồn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nước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giữa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mùa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lũ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và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mùa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cạn</a:t>
            </a:r>
            <a:r>
              <a:rPr lang="en-US" sz="6000" i="1" dirty="0">
                <a:solidFill>
                  <a:srgbClr val="000000"/>
                </a:solidFill>
              </a:rPr>
              <a:t>, </a:t>
            </a:r>
            <a:r>
              <a:rPr lang="en-US" sz="6000" i="1" dirty="0" err="1">
                <a:solidFill>
                  <a:srgbClr val="000000"/>
                </a:solidFill>
              </a:rPr>
              <a:t>hạn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chế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lũ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lụt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cung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cấp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nước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tưới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vào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mùa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khô</a:t>
            </a:r>
            <a:r>
              <a:rPr lang="en-US" sz="6000" i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926" y="457038"/>
            <a:ext cx="15036941" cy="2719447"/>
          </a:xfrm>
          <a:prstGeom prst="rect">
            <a:avLst/>
          </a:prstGeom>
        </p:spPr>
      </p:pic>
      <p:pic>
        <p:nvPicPr>
          <p:cNvPr id="3074" name="Picture 2" descr="Du lịch ở vùng đất nông thôn mới - Báo Lâm Đồng điện t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97" y="3850586"/>
            <a:ext cx="7298004" cy="5805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609600" y="2946603"/>
            <a:ext cx="17520759" cy="8635946"/>
          </a:xfrm>
          <a:custGeom>
            <a:avLst/>
            <a:gdLst/>
            <a:ahLst/>
            <a:cxnLst/>
            <a:rect l="l" t="t" r="r" b="b"/>
            <a:pathLst>
              <a:path w="16230600" h="8635946">
                <a:moveTo>
                  <a:pt x="16230600" y="8635947"/>
                </a:moveTo>
                <a:lnTo>
                  <a:pt x="0" y="8635947"/>
                </a:lnTo>
                <a:lnTo>
                  <a:pt x="0" y="0"/>
                </a:lnTo>
                <a:lnTo>
                  <a:pt x="16230600" y="0"/>
                </a:lnTo>
                <a:lnTo>
                  <a:pt x="16230600" y="8635947"/>
                </a:lnTo>
                <a:close/>
              </a:path>
            </a:pathLst>
          </a:custGeom>
          <a:blipFill>
            <a:blip r:embed="rId3"/>
            <a:stretch>
              <a:fillRect t="-12688" b="-1268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33165" y="2267956"/>
            <a:ext cx="8507487" cy="262959"/>
          </a:xfrm>
          <a:custGeom>
            <a:avLst/>
            <a:gdLst/>
            <a:ahLst/>
            <a:cxnLst/>
            <a:rect l="l" t="t" r="r" b="b"/>
            <a:pathLst>
              <a:path w="8507487" h="262959">
                <a:moveTo>
                  <a:pt x="0" y="0"/>
                </a:moveTo>
                <a:lnTo>
                  <a:pt x="8507487" y="0"/>
                </a:lnTo>
                <a:lnTo>
                  <a:pt x="8507487" y="262959"/>
                </a:lnTo>
                <a:lnTo>
                  <a:pt x="0" y="262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8100000">
            <a:off x="15178109" y="-3817664"/>
            <a:ext cx="12231769" cy="8471632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60874" b="-6087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733462">
            <a:off x="-7786722" y="-1936157"/>
            <a:ext cx="10325542" cy="7151394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8"/>
              <a:stretch>
                <a:fillRect t="-50618" b="-5061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6687178">
            <a:off x="-699699" y="1568674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8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562486">
            <a:off x="3161582" y="-374658"/>
            <a:ext cx="1323072" cy="3228877"/>
          </a:xfrm>
          <a:custGeom>
            <a:avLst/>
            <a:gdLst/>
            <a:ahLst/>
            <a:cxnLst/>
            <a:rect l="l" t="t" r="r" b="b"/>
            <a:pathLst>
              <a:path w="1323072" h="3228877">
                <a:moveTo>
                  <a:pt x="0" y="0"/>
                </a:moveTo>
                <a:lnTo>
                  <a:pt x="1323072" y="0"/>
                </a:lnTo>
                <a:lnTo>
                  <a:pt x="1323072" y="3228876"/>
                </a:lnTo>
                <a:lnTo>
                  <a:pt x="0" y="3228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8000"/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923004" y="3124904"/>
            <a:ext cx="14366166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 dirty="0">
                <a:solidFill>
                  <a:srgbClr val="000000"/>
                </a:solidFill>
              </a:rPr>
              <a:t>	</a:t>
            </a:r>
            <a:r>
              <a:rPr lang="en-US" sz="4499" dirty="0" err="1">
                <a:solidFill>
                  <a:srgbClr val="000000"/>
                </a:solidFill>
              </a:rPr>
              <a:t>Việc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xây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dựng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máy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thủy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đem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lại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nhiều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lợi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ích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sông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cũng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những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động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tiêu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cực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tới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môi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trường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thiên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tự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nhiên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máy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thủy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thể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gây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mất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rừng</a:t>
            </a:r>
            <a:r>
              <a:rPr lang="en-US" sz="4499" dirty="0">
                <a:solidFill>
                  <a:srgbClr val="000000"/>
                </a:solidFill>
              </a:rPr>
              <a:t> do </a:t>
            </a:r>
            <a:r>
              <a:rPr lang="en-US" sz="4499" dirty="0" err="1">
                <a:solidFill>
                  <a:srgbClr val="000000"/>
                </a:solidFill>
              </a:rPr>
              <a:t>chúng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được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xây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dựng</a:t>
            </a:r>
            <a:r>
              <a:rPr lang="en-US" sz="4499" dirty="0">
                <a:solidFill>
                  <a:srgbClr val="000000"/>
                </a:solidFill>
              </a:rPr>
              <a:t> ở </a:t>
            </a:r>
            <a:r>
              <a:rPr lang="en-US" sz="4499" dirty="0" err="1">
                <a:solidFill>
                  <a:srgbClr val="000000"/>
                </a:solidFill>
              </a:rPr>
              <a:t>đầu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nguồn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dòng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sông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thường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nơi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tích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rừng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lớn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việc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mất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trường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cũng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dẫn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tới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suy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giảm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đa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dạng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sinh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học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bên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cạnh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máy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thủy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cũng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thể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làm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ảnh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hưởng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đến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hệ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sinh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thái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Sông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vì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vậy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việc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xây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dựng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máy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thủy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cần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được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quản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lý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quy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hoạch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hợp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lý</a:t>
            </a:r>
            <a:r>
              <a:rPr lang="en-US" sz="4499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8188" y="18165"/>
            <a:ext cx="8169348" cy="3225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V="1">
            <a:off x="3149365" y="190500"/>
            <a:ext cx="12660745" cy="9710301"/>
          </a:xfrm>
          <a:custGeom>
            <a:avLst/>
            <a:gdLst/>
            <a:ahLst/>
            <a:cxnLst/>
            <a:rect l="l" t="t" r="r" b="b"/>
            <a:pathLst>
              <a:path w="11784232" h="7861243">
                <a:moveTo>
                  <a:pt x="0" y="7861243"/>
                </a:moveTo>
                <a:lnTo>
                  <a:pt x="11784232" y="7861243"/>
                </a:lnTo>
                <a:lnTo>
                  <a:pt x="11784232" y="0"/>
                </a:lnTo>
                <a:lnTo>
                  <a:pt x="0" y="0"/>
                </a:lnTo>
                <a:lnTo>
                  <a:pt x="0" y="786124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5264">
            <a:off x="13255081" y="8556647"/>
            <a:ext cx="3539486" cy="929115"/>
          </a:xfrm>
          <a:custGeom>
            <a:avLst/>
            <a:gdLst/>
            <a:ahLst/>
            <a:cxnLst/>
            <a:rect l="l" t="t" r="r" b="b"/>
            <a:pathLst>
              <a:path w="3539486" h="929115">
                <a:moveTo>
                  <a:pt x="0" y="0"/>
                </a:moveTo>
                <a:lnTo>
                  <a:pt x="3539486" y="0"/>
                </a:lnTo>
                <a:lnTo>
                  <a:pt x="3539486" y="929115"/>
                </a:lnTo>
                <a:lnTo>
                  <a:pt x="0" y="929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464855">
            <a:off x="15066177" y="559177"/>
            <a:ext cx="4501837" cy="1212497"/>
          </a:xfrm>
          <a:custGeom>
            <a:avLst/>
            <a:gdLst/>
            <a:ahLst/>
            <a:cxnLst/>
            <a:rect l="l" t="t" r="r" b="b"/>
            <a:pathLst>
              <a:path w="4501837" h="1212497">
                <a:moveTo>
                  <a:pt x="0" y="0"/>
                </a:moveTo>
                <a:lnTo>
                  <a:pt x="4501837" y="0"/>
                </a:lnTo>
                <a:lnTo>
                  <a:pt x="4501837" y="1212497"/>
                </a:lnTo>
                <a:lnTo>
                  <a:pt x="0" y="12124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38119"/>
            </a:stretch>
          </a:blipFill>
        </p:spPr>
      </p:sp>
      <p:sp>
        <p:nvSpPr>
          <p:cNvPr id="12" name="Freeform 12"/>
          <p:cNvSpPr/>
          <p:nvPr/>
        </p:nvSpPr>
        <p:spPr>
          <a:xfrm rot="-4376618">
            <a:off x="-804131" y="-877951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8" y="0"/>
                </a:lnTo>
                <a:lnTo>
                  <a:pt x="1472888" y="3813302"/>
                </a:lnTo>
                <a:lnTo>
                  <a:pt x="0" y="38133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8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11410">
            <a:off x="-722429" y="9445535"/>
            <a:ext cx="3502258" cy="1322479"/>
          </a:xfrm>
          <a:custGeom>
            <a:avLst/>
            <a:gdLst/>
            <a:ahLst/>
            <a:cxnLst/>
            <a:rect l="l" t="t" r="r" b="b"/>
            <a:pathLst>
              <a:path w="3502258" h="1322479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9364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408448" y="2866119"/>
            <a:ext cx="10483912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2020,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thấp</a:t>
            </a:r>
            <a:endParaRPr lang="en-US" sz="7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67687" y="6234136"/>
            <a:ext cx="4220308" cy="4114800"/>
          </a:xfrm>
          <a:custGeom>
            <a:avLst/>
            <a:gdLst/>
            <a:ahLst/>
            <a:cxnLst/>
            <a:rect l="l" t="t" r="r" b="b"/>
            <a:pathLst>
              <a:path w="4220308" h="4114800">
                <a:moveTo>
                  <a:pt x="0" y="0"/>
                </a:moveTo>
                <a:lnTo>
                  <a:pt x="4220308" y="0"/>
                </a:lnTo>
                <a:lnTo>
                  <a:pt x="42203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4777" y="474811"/>
            <a:ext cx="10162913" cy="32250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998" y="7048500"/>
            <a:ext cx="4228923" cy="31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4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705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V="1">
            <a:off x="380998" y="-234598"/>
            <a:ext cx="17989706" cy="10521597"/>
          </a:xfrm>
          <a:custGeom>
            <a:avLst/>
            <a:gdLst/>
            <a:ahLst/>
            <a:cxnLst/>
            <a:rect l="l" t="t" r="r" b="b"/>
            <a:pathLst>
              <a:path w="11784232" h="7861243">
                <a:moveTo>
                  <a:pt x="0" y="7861243"/>
                </a:moveTo>
                <a:lnTo>
                  <a:pt x="11784232" y="7861243"/>
                </a:lnTo>
                <a:lnTo>
                  <a:pt x="11784232" y="0"/>
                </a:lnTo>
                <a:lnTo>
                  <a:pt x="0" y="0"/>
                </a:lnTo>
                <a:lnTo>
                  <a:pt x="0" y="786124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5264">
            <a:off x="13255081" y="8556647"/>
            <a:ext cx="3539486" cy="929115"/>
          </a:xfrm>
          <a:custGeom>
            <a:avLst/>
            <a:gdLst/>
            <a:ahLst/>
            <a:cxnLst/>
            <a:rect l="l" t="t" r="r" b="b"/>
            <a:pathLst>
              <a:path w="3539486" h="929115">
                <a:moveTo>
                  <a:pt x="0" y="0"/>
                </a:moveTo>
                <a:lnTo>
                  <a:pt x="3539486" y="0"/>
                </a:lnTo>
                <a:lnTo>
                  <a:pt x="3539486" y="929115"/>
                </a:lnTo>
                <a:lnTo>
                  <a:pt x="0" y="929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464855">
            <a:off x="15066177" y="559177"/>
            <a:ext cx="4501837" cy="1212497"/>
          </a:xfrm>
          <a:custGeom>
            <a:avLst/>
            <a:gdLst/>
            <a:ahLst/>
            <a:cxnLst/>
            <a:rect l="l" t="t" r="r" b="b"/>
            <a:pathLst>
              <a:path w="4501837" h="1212497">
                <a:moveTo>
                  <a:pt x="0" y="0"/>
                </a:moveTo>
                <a:lnTo>
                  <a:pt x="4501837" y="0"/>
                </a:lnTo>
                <a:lnTo>
                  <a:pt x="4501837" y="1212497"/>
                </a:lnTo>
                <a:lnTo>
                  <a:pt x="0" y="12124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38119"/>
            </a:stretch>
          </a:blipFill>
        </p:spPr>
      </p:sp>
      <p:sp>
        <p:nvSpPr>
          <p:cNvPr id="12" name="Freeform 12"/>
          <p:cNvSpPr/>
          <p:nvPr/>
        </p:nvSpPr>
        <p:spPr>
          <a:xfrm rot="-4376618">
            <a:off x="-804131" y="-877951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8" y="0"/>
                </a:lnTo>
                <a:lnTo>
                  <a:pt x="1472888" y="3813302"/>
                </a:lnTo>
                <a:lnTo>
                  <a:pt x="0" y="38133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8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11410">
            <a:off x="-722429" y="9445535"/>
            <a:ext cx="3502258" cy="1322479"/>
          </a:xfrm>
          <a:custGeom>
            <a:avLst/>
            <a:gdLst/>
            <a:ahLst/>
            <a:cxnLst/>
            <a:rect l="l" t="t" r="r" b="b"/>
            <a:pathLst>
              <a:path w="3502258" h="1322479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93644"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8596" y="-447107"/>
            <a:ext cx="10162913" cy="3225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9196" y="1860405"/>
            <a:ext cx="11735025" cy="3434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043715" y="6668534"/>
            <a:ext cx="142279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Nam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Duyên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hải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4800" i="1" dirty="0">
              <a:solidFill>
                <a:srgbClr val="402B2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km²) 1431  554  212  139  109 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6103" y="5608747"/>
            <a:ext cx="141663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thấp</a:t>
            </a:r>
            <a:endParaRPr lang="en-US" sz="4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V="1">
            <a:off x="0" y="-61936"/>
            <a:ext cx="18287999" cy="10082237"/>
          </a:xfrm>
          <a:custGeom>
            <a:avLst/>
            <a:gdLst/>
            <a:ahLst/>
            <a:cxnLst/>
            <a:rect l="l" t="t" r="r" b="b"/>
            <a:pathLst>
              <a:path w="11784232" h="7861243">
                <a:moveTo>
                  <a:pt x="0" y="7861243"/>
                </a:moveTo>
                <a:lnTo>
                  <a:pt x="11784232" y="7861243"/>
                </a:lnTo>
                <a:lnTo>
                  <a:pt x="11784232" y="0"/>
                </a:lnTo>
                <a:lnTo>
                  <a:pt x="0" y="0"/>
                </a:lnTo>
                <a:lnTo>
                  <a:pt x="0" y="786124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5264">
            <a:off x="13255081" y="8556647"/>
            <a:ext cx="3539486" cy="929115"/>
          </a:xfrm>
          <a:custGeom>
            <a:avLst/>
            <a:gdLst/>
            <a:ahLst/>
            <a:cxnLst/>
            <a:rect l="l" t="t" r="r" b="b"/>
            <a:pathLst>
              <a:path w="3539486" h="929115">
                <a:moveTo>
                  <a:pt x="0" y="0"/>
                </a:moveTo>
                <a:lnTo>
                  <a:pt x="3539486" y="0"/>
                </a:lnTo>
                <a:lnTo>
                  <a:pt x="3539486" y="929115"/>
                </a:lnTo>
                <a:lnTo>
                  <a:pt x="0" y="929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11410">
            <a:off x="-722429" y="9445535"/>
            <a:ext cx="3502258" cy="1322479"/>
          </a:xfrm>
          <a:custGeom>
            <a:avLst/>
            <a:gdLst/>
            <a:ahLst/>
            <a:cxnLst/>
            <a:rect l="l" t="t" r="r" b="b"/>
            <a:pathLst>
              <a:path w="3502258" h="1322479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93644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6132" y="5855427"/>
            <a:ext cx="3408782" cy="4367236"/>
          </a:xfrm>
          <a:custGeom>
            <a:avLst/>
            <a:gdLst/>
            <a:ahLst/>
            <a:cxnLst/>
            <a:rect l="l" t="t" r="r" b="b"/>
            <a:pathLst>
              <a:path w="3091243" h="4114800">
                <a:moveTo>
                  <a:pt x="0" y="0"/>
                </a:moveTo>
                <a:lnTo>
                  <a:pt x="3091244" y="0"/>
                </a:lnTo>
                <a:lnTo>
                  <a:pt x="30912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906447" y="564271"/>
            <a:ext cx="9493939" cy="3016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6504" y="1218448"/>
            <a:ext cx="14478000" cy="128636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357383"/>
              </p:ext>
            </p:extLst>
          </p:nvPr>
        </p:nvGraphicFramePr>
        <p:xfrm>
          <a:off x="3459864" y="2623760"/>
          <a:ext cx="1405128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667771095"/>
                    </a:ext>
                  </a:extLst>
                </a:gridCol>
                <a:gridCol w="7955280">
                  <a:extLst>
                    <a:ext uri="{9D8B030D-6E8A-4147-A177-3AD203B41FA5}">
                      <a16:colId xmlns:a16="http://schemas.microsoft.com/office/drawing/2014/main" xmlns="" val="1209358542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3446377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1. </a:t>
                      </a:r>
                      <a:r>
                        <a:rPr lang="en-US" sz="4000" dirty="0" err="1"/>
                        <a:t>Các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cây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công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nghiệp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được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trồng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nhiều</a:t>
                      </a:r>
                      <a:r>
                        <a:rPr lang="en-US" sz="4000" baseline="0" dirty="0"/>
                        <a:t> ở </a:t>
                      </a:r>
                      <a:r>
                        <a:rPr lang="en-US" sz="4000" baseline="0" dirty="0" err="1"/>
                        <a:t>Tây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Nguyên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là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a)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được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phát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triển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mạnh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nhờ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có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đồng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cỏ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tự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nhiên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và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khí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hậu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thuận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lợi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3108978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2. </a:t>
                      </a:r>
                      <a:r>
                        <a:rPr lang="en-US" sz="4000" dirty="0" err="1"/>
                        <a:t>Chăn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nuôi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trâu</a:t>
                      </a:r>
                      <a:r>
                        <a:rPr lang="en-US" sz="4000" baseline="0" dirty="0"/>
                        <a:t>, </a:t>
                      </a:r>
                      <a:r>
                        <a:rPr lang="en-US" sz="4000" baseline="0" dirty="0" err="1"/>
                        <a:t>bò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b) </a:t>
                      </a:r>
                      <a:r>
                        <a:rPr lang="en-US" sz="4000" dirty="0" err="1"/>
                        <a:t>được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xây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dựng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trên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các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sông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Krông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Pô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Kô</a:t>
                      </a:r>
                      <a:r>
                        <a:rPr lang="en-US" sz="4000" baseline="0" dirty="0"/>
                        <a:t>, </a:t>
                      </a:r>
                      <a:r>
                        <a:rPr lang="en-US" sz="4000" baseline="0" dirty="0" err="1"/>
                        <a:t>Đắk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Krông</a:t>
                      </a:r>
                      <a:r>
                        <a:rPr lang="en-US" sz="4000" baseline="0" dirty="0"/>
                        <a:t>, </a:t>
                      </a:r>
                      <a:r>
                        <a:rPr lang="en-US" sz="4000" baseline="0" dirty="0" err="1"/>
                        <a:t>Đồng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Nai</a:t>
                      </a:r>
                      <a:r>
                        <a:rPr lang="en-US" sz="4000" baseline="0" dirty="0"/>
                        <a:t>,…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8670935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3. </a:t>
                      </a:r>
                      <a:r>
                        <a:rPr lang="en-US" sz="4000" dirty="0" err="1"/>
                        <a:t>Các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nhà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máy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thủy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điện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c) </a:t>
                      </a:r>
                      <a:r>
                        <a:rPr lang="en-US" sz="4000" dirty="0" err="1"/>
                        <a:t>cà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phê</a:t>
                      </a:r>
                      <a:r>
                        <a:rPr lang="en-US" sz="4000" baseline="0" dirty="0"/>
                        <a:t>, </a:t>
                      </a:r>
                      <a:r>
                        <a:rPr lang="en-US" sz="4000" baseline="0" dirty="0" err="1"/>
                        <a:t>hồ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tiêu</a:t>
                      </a:r>
                      <a:r>
                        <a:rPr lang="en-US" sz="4000" baseline="0" dirty="0"/>
                        <a:t>, </a:t>
                      </a:r>
                      <a:r>
                        <a:rPr lang="en-US" sz="4000" baseline="0" dirty="0" err="1"/>
                        <a:t>cao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su</a:t>
                      </a:r>
                      <a:r>
                        <a:rPr lang="en-US" sz="4000" baseline="0" dirty="0"/>
                        <a:t>,…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4632697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6034865" y="8134400"/>
            <a:ext cx="7741223" cy="1259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9125"/>
              </a:lnSpc>
              <a:spcBef>
                <a:spcPct val="0"/>
              </a:spcBef>
            </a:pPr>
            <a:r>
              <a:rPr lang="en-US" sz="8800" dirty="0" err="1">
                <a:solidFill>
                  <a:srgbClr val="402B2B"/>
                </a:solidFill>
                <a:latin typeface="Sugo Display"/>
              </a:rPr>
              <a:t>Đáp</a:t>
            </a:r>
            <a:r>
              <a:rPr lang="en-US" sz="8800" dirty="0">
                <a:solidFill>
                  <a:srgbClr val="402B2B"/>
                </a:solidFill>
                <a:latin typeface="Sugo Display"/>
              </a:rPr>
              <a:t> </a:t>
            </a:r>
            <a:r>
              <a:rPr lang="en-US" sz="8800" dirty="0" err="1">
                <a:solidFill>
                  <a:srgbClr val="402B2B"/>
                </a:solidFill>
                <a:latin typeface="Sugo Display"/>
              </a:rPr>
              <a:t>án</a:t>
            </a:r>
            <a:r>
              <a:rPr lang="en-US" sz="8800" dirty="0">
                <a:solidFill>
                  <a:srgbClr val="402B2B"/>
                </a:solidFill>
                <a:latin typeface="Sugo Display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Sugo Display"/>
              </a:rPr>
              <a:t>1 -c, 2-a, 3-b</a:t>
            </a:r>
          </a:p>
        </p:txBody>
      </p:sp>
    </p:spTree>
    <p:extLst>
      <p:ext uri="{BB962C8B-B14F-4D97-AF65-F5344CB8AC3E}">
        <p14:creationId xmlns:p14="http://schemas.microsoft.com/office/powerpoint/2010/main" val="379429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4278" y="382718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68087">
            <a:off x="8719760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80" y="0"/>
                </a:lnTo>
                <a:lnTo>
                  <a:pt x="848480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58881" y="1495924"/>
            <a:ext cx="5321916" cy="7295151"/>
          </a:xfrm>
          <a:custGeom>
            <a:avLst/>
            <a:gdLst/>
            <a:ahLst/>
            <a:cxnLst/>
            <a:rect l="l" t="t" r="r" b="b"/>
            <a:pathLst>
              <a:path w="5321916" h="7295151">
                <a:moveTo>
                  <a:pt x="0" y="0"/>
                </a:moveTo>
                <a:lnTo>
                  <a:pt x="5321916" y="0"/>
                </a:lnTo>
                <a:lnTo>
                  <a:pt x="5321916" y="7295152"/>
                </a:lnTo>
                <a:lnTo>
                  <a:pt x="0" y="7295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143" y="2899014"/>
            <a:ext cx="10095851" cy="4529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9" name="Freeform 9"/>
          <p:cNvSpPr/>
          <p:nvPr/>
        </p:nvSpPr>
        <p:spPr>
          <a:xfrm rot="-10800000" flipV="1">
            <a:off x="1910633" y="646023"/>
            <a:ext cx="12910054" cy="8612277"/>
          </a:xfrm>
          <a:custGeom>
            <a:avLst/>
            <a:gdLst/>
            <a:ahLst/>
            <a:cxnLst/>
            <a:rect l="l" t="t" r="r" b="b"/>
            <a:pathLst>
              <a:path w="12910054" h="8612277">
                <a:moveTo>
                  <a:pt x="0" y="8612277"/>
                </a:moveTo>
                <a:lnTo>
                  <a:pt x="12910054" y="8612277"/>
                </a:lnTo>
                <a:lnTo>
                  <a:pt x="12910054" y="0"/>
                </a:lnTo>
                <a:lnTo>
                  <a:pt x="0" y="0"/>
                </a:lnTo>
                <a:lnTo>
                  <a:pt x="0" y="861227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5264">
            <a:off x="13255081" y="8556647"/>
            <a:ext cx="3539486" cy="929115"/>
          </a:xfrm>
          <a:custGeom>
            <a:avLst/>
            <a:gdLst/>
            <a:ahLst/>
            <a:cxnLst/>
            <a:rect l="l" t="t" r="r" b="b"/>
            <a:pathLst>
              <a:path w="3539486" h="929115">
                <a:moveTo>
                  <a:pt x="0" y="0"/>
                </a:moveTo>
                <a:lnTo>
                  <a:pt x="3539486" y="0"/>
                </a:lnTo>
                <a:lnTo>
                  <a:pt x="3539486" y="929115"/>
                </a:lnTo>
                <a:lnTo>
                  <a:pt x="0" y="929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966906" y="2111093"/>
            <a:ext cx="10287379" cy="4667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25"/>
              </a:lnSpc>
              <a:spcBef>
                <a:spcPct val="0"/>
              </a:spcBef>
            </a:pPr>
            <a:r>
              <a:rPr lang="en-US" sz="6517" dirty="0" err="1">
                <a:solidFill>
                  <a:srgbClr val="000000"/>
                </a:solidFill>
                <a:latin typeface="+mj-lt"/>
              </a:rPr>
              <a:t>Sưu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tầm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thông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tin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hình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ảnh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về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sản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phẩm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của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cây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công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nghiệp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nổi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tiếng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chia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sẻ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với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bạn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9" name="Freeform 9"/>
          <p:cNvSpPr/>
          <p:nvPr/>
        </p:nvSpPr>
        <p:spPr>
          <a:xfrm rot="-10800000" flipH="1" flipV="1">
            <a:off x="1461463" y="151030"/>
            <a:ext cx="15194115" cy="10135970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15194115" y="10135970"/>
                </a:moveTo>
                <a:lnTo>
                  <a:pt x="0" y="10135970"/>
                </a:lnTo>
                <a:lnTo>
                  <a:pt x="0" y="0"/>
                </a:lnTo>
                <a:lnTo>
                  <a:pt x="15194115" y="0"/>
                </a:lnTo>
                <a:lnTo>
                  <a:pt x="15194115" y="1013597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8087">
            <a:off x="8817133" y="787786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3" y="0"/>
                </a:lnTo>
                <a:lnTo>
                  <a:pt x="706673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131304" y="2762161"/>
            <a:ext cx="10025391" cy="193081"/>
            <a:chOff x="0" y="0"/>
            <a:chExt cx="13367188" cy="2574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255533" cy="197665"/>
            </a:xfrm>
            <a:custGeom>
              <a:avLst/>
              <a:gdLst/>
              <a:ahLst/>
              <a:cxnLst/>
              <a:rect l="l" t="t" r="r" b="b"/>
              <a:pathLst>
                <a:path w="5255533" h="197665">
                  <a:moveTo>
                    <a:pt x="0" y="0"/>
                  </a:moveTo>
                  <a:lnTo>
                    <a:pt x="5255533" y="0"/>
                  </a:lnTo>
                  <a:lnTo>
                    <a:pt x="5255533" y="197665"/>
                  </a:lnTo>
                  <a:lnTo>
                    <a:pt x="0" y="19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l="-21682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5026933" y="29888"/>
              <a:ext cx="6395056" cy="197665"/>
            </a:xfrm>
            <a:custGeom>
              <a:avLst/>
              <a:gdLst/>
              <a:ahLst/>
              <a:cxnLst/>
              <a:rect l="l" t="t" r="r" b="b"/>
              <a:pathLst>
                <a:path w="6395056" h="197665">
                  <a:moveTo>
                    <a:pt x="0" y="0"/>
                  </a:moveTo>
                  <a:lnTo>
                    <a:pt x="6395057" y="0"/>
                  </a:lnTo>
                  <a:lnTo>
                    <a:pt x="6395057" y="197665"/>
                  </a:lnTo>
                  <a:lnTo>
                    <a:pt x="0" y="19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1193390" y="59776"/>
              <a:ext cx="2173799" cy="197665"/>
            </a:xfrm>
            <a:custGeom>
              <a:avLst/>
              <a:gdLst/>
              <a:ahLst/>
              <a:cxnLst/>
              <a:rect l="l" t="t" r="r" b="b"/>
              <a:pathLst>
                <a:path w="2173799" h="197665">
                  <a:moveTo>
                    <a:pt x="0" y="0"/>
                  </a:moveTo>
                  <a:lnTo>
                    <a:pt x="2173798" y="0"/>
                  </a:lnTo>
                  <a:lnTo>
                    <a:pt x="2173798" y="197665"/>
                  </a:lnTo>
                  <a:lnTo>
                    <a:pt x="0" y="19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r="-194188"/>
              </a:stretch>
            </a:blipFill>
          </p:spPr>
        </p:sp>
      </p:grpSp>
      <p:sp>
        <p:nvSpPr>
          <p:cNvPr id="36" name="TextBox 36"/>
          <p:cNvSpPr txBox="1"/>
          <p:nvPr/>
        </p:nvSpPr>
        <p:spPr>
          <a:xfrm>
            <a:off x="2980661" y="3333937"/>
            <a:ext cx="11922012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400" b="1" dirty="0">
                <a:solidFill>
                  <a:srgbClr val="402B2B"/>
                </a:solidFill>
              </a:rPr>
              <a:t>* </a:t>
            </a:r>
            <a:r>
              <a:rPr lang="en-US" sz="4400" b="1" dirty="0" err="1">
                <a:solidFill>
                  <a:srgbClr val="402B2B"/>
                </a:solidFill>
              </a:rPr>
              <a:t>Năng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lực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đặc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thù</a:t>
            </a:r>
            <a:r>
              <a:rPr lang="en-US" sz="4400" b="1" dirty="0">
                <a:solidFill>
                  <a:srgbClr val="402B2B"/>
                </a:solidFill>
              </a:rPr>
              <a:t>:</a:t>
            </a:r>
          </a:p>
          <a:p>
            <a:pPr algn="just"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- </a:t>
            </a:r>
            <a:r>
              <a:rPr lang="en-US" sz="4400" dirty="0" err="1">
                <a:solidFill>
                  <a:srgbClr val="402B2B"/>
                </a:solidFill>
              </a:rPr>
              <a:t>Trình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bày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được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một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số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hoạt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động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kinh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tế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chủ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yếu</a:t>
            </a:r>
            <a:r>
              <a:rPr lang="en-US" sz="4400" dirty="0">
                <a:solidFill>
                  <a:srgbClr val="402B2B"/>
                </a:solidFill>
              </a:rPr>
              <a:t> ở </a:t>
            </a:r>
            <a:r>
              <a:rPr lang="en-US" sz="4400" dirty="0" err="1">
                <a:solidFill>
                  <a:srgbClr val="402B2B"/>
                </a:solidFill>
              </a:rPr>
              <a:t>vùng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Tây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Nguyên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chăn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súc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phát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triển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thủy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điện</a:t>
            </a:r>
            <a:r>
              <a:rPr lang="en-US" sz="4400" dirty="0">
                <a:solidFill>
                  <a:srgbClr val="402B2B"/>
                </a:solidFill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4400" b="1" dirty="0">
                <a:solidFill>
                  <a:srgbClr val="402B2B"/>
                </a:solidFill>
              </a:rPr>
              <a:t>* </a:t>
            </a:r>
            <a:r>
              <a:rPr lang="en-US" sz="4400" b="1" dirty="0" err="1">
                <a:solidFill>
                  <a:srgbClr val="402B2B"/>
                </a:solidFill>
              </a:rPr>
              <a:t>Năng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lực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chung</a:t>
            </a:r>
            <a:r>
              <a:rPr lang="en-US" sz="4400" b="1" dirty="0">
                <a:solidFill>
                  <a:srgbClr val="402B2B"/>
                </a:solidFill>
              </a:rPr>
              <a:t>: </a:t>
            </a:r>
          </a:p>
          <a:p>
            <a:pPr algn="just"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- </a:t>
            </a:r>
            <a:r>
              <a:rPr lang="en-US" sz="4400" dirty="0" err="1">
                <a:solidFill>
                  <a:srgbClr val="402B2B"/>
                </a:solidFill>
              </a:rPr>
              <a:t>Giao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tiếp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hợp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tác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giải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quyết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vấn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đề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và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sáng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tạo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tự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chủ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tự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học</a:t>
            </a:r>
            <a:endParaRPr lang="en-US" sz="4400" dirty="0">
              <a:solidFill>
                <a:srgbClr val="402B2B"/>
              </a:solidFill>
            </a:endParaRPr>
          </a:p>
          <a:p>
            <a:pPr algn="just">
              <a:spcBef>
                <a:spcPct val="0"/>
              </a:spcBef>
            </a:pPr>
            <a:r>
              <a:rPr lang="en-US" sz="4400" b="1" dirty="0">
                <a:solidFill>
                  <a:srgbClr val="402B2B"/>
                </a:solidFill>
              </a:rPr>
              <a:t>* </a:t>
            </a:r>
            <a:r>
              <a:rPr lang="en-US" sz="4400" b="1" dirty="0" err="1">
                <a:solidFill>
                  <a:srgbClr val="402B2B"/>
                </a:solidFill>
              </a:rPr>
              <a:t>Phẩm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chất</a:t>
            </a:r>
            <a:r>
              <a:rPr lang="en-US" sz="4400" b="1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yêu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nước</a:t>
            </a:r>
            <a:endParaRPr lang="en-US" sz="4400" dirty="0">
              <a:solidFill>
                <a:srgbClr val="402B2B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569" y="1558413"/>
            <a:ext cx="5944115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36360"/>
            <a:ext cx="20153196" cy="9950640"/>
          </a:xfrm>
          <a:custGeom>
            <a:avLst/>
            <a:gdLst/>
            <a:ahLst/>
            <a:cxnLst/>
            <a:rect l="l" t="t" r="r" b="b"/>
            <a:pathLst>
              <a:path w="20153196" h="9950640">
                <a:moveTo>
                  <a:pt x="0" y="0"/>
                </a:moveTo>
                <a:lnTo>
                  <a:pt x="20153196" y="0"/>
                </a:lnTo>
                <a:lnTo>
                  <a:pt x="20153196" y="9950640"/>
                </a:lnTo>
                <a:lnTo>
                  <a:pt x="0" y="9950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978804" y="3333537"/>
            <a:ext cx="8280496" cy="182207"/>
            <a:chOff x="0" y="0"/>
            <a:chExt cx="11040661" cy="2429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7166" cy="211034"/>
            </a:xfrm>
            <a:custGeom>
              <a:avLst/>
              <a:gdLst/>
              <a:ahLst/>
              <a:cxnLst/>
              <a:rect l="l" t="t" r="r" b="b"/>
              <a:pathLst>
                <a:path w="4457166" h="211034">
                  <a:moveTo>
                    <a:pt x="0" y="0"/>
                  </a:moveTo>
                  <a:lnTo>
                    <a:pt x="4457166" y="0"/>
                  </a:lnTo>
                  <a:lnTo>
                    <a:pt x="4457166" y="211034"/>
                  </a:lnTo>
                  <a:lnTo>
                    <a:pt x="0" y="211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l="-5318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213105" y="31909"/>
              <a:ext cx="6827555" cy="211034"/>
            </a:xfrm>
            <a:custGeom>
              <a:avLst/>
              <a:gdLst/>
              <a:ahLst/>
              <a:cxnLst/>
              <a:rect l="l" t="t" r="r" b="b"/>
              <a:pathLst>
                <a:path w="6827555" h="211034">
                  <a:moveTo>
                    <a:pt x="0" y="0"/>
                  </a:moveTo>
                  <a:lnTo>
                    <a:pt x="6827556" y="0"/>
                  </a:lnTo>
                  <a:lnTo>
                    <a:pt x="6827556" y="211034"/>
                  </a:lnTo>
                  <a:lnTo>
                    <a:pt x="0" y="211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0200" y="1060317"/>
            <a:ext cx="8760711" cy="295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054" t="-25938" r="-6980" b="-8116"/>
            </a:stretch>
          </a:blipFill>
        </p:spPr>
      </p:sp>
      <p:sp>
        <p:nvSpPr>
          <p:cNvPr id="6" name="Freeform 6"/>
          <p:cNvSpPr/>
          <p:nvPr/>
        </p:nvSpPr>
        <p:spPr>
          <a:xfrm rot="-4335944">
            <a:off x="2052974" y="-95786"/>
            <a:ext cx="1157000" cy="2995469"/>
          </a:xfrm>
          <a:custGeom>
            <a:avLst/>
            <a:gdLst/>
            <a:ahLst/>
            <a:cxnLst/>
            <a:rect l="l" t="t" r="r" b="b"/>
            <a:pathLst>
              <a:path w="1157000" h="2995469">
                <a:moveTo>
                  <a:pt x="0" y="0"/>
                </a:moveTo>
                <a:lnTo>
                  <a:pt x="1157000" y="0"/>
                </a:lnTo>
                <a:lnTo>
                  <a:pt x="1157000" y="2995470"/>
                </a:lnTo>
                <a:lnTo>
                  <a:pt x="0" y="2995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8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696648">
            <a:off x="16315658" y="8953369"/>
            <a:ext cx="2769237" cy="1883102"/>
          </a:xfrm>
          <a:custGeom>
            <a:avLst/>
            <a:gdLst/>
            <a:ahLst/>
            <a:cxnLst/>
            <a:rect l="l" t="t" r="r" b="b"/>
            <a:pathLst>
              <a:path w="2769237" h="1883102">
                <a:moveTo>
                  <a:pt x="0" y="0"/>
                </a:moveTo>
                <a:lnTo>
                  <a:pt x="2769237" y="0"/>
                </a:lnTo>
                <a:lnTo>
                  <a:pt x="2769237" y="1883101"/>
                </a:lnTo>
                <a:lnTo>
                  <a:pt x="0" y="18831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 l="-24872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268728" y="1244300"/>
            <a:ext cx="11313179" cy="7020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517" dirty="0">
                <a:solidFill>
                  <a:srgbClr val="000000"/>
                </a:solidFill>
              </a:rPr>
              <a:t>+ </a:t>
            </a:r>
            <a:r>
              <a:rPr lang="en-US" sz="6517" dirty="0" err="1">
                <a:solidFill>
                  <a:srgbClr val="000000"/>
                </a:solidFill>
              </a:rPr>
              <a:t>Kể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tên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một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số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dân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tộc</a:t>
            </a:r>
            <a:r>
              <a:rPr lang="en-US" sz="6517" dirty="0">
                <a:solidFill>
                  <a:srgbClr val="000000"/>
                </a:solidFill>
              </a:rPr>
              <a:t> ở </a:t>
            </a:r>
            <a:r>
              <a:rPr lang="en-US" sz="6517" dirty="0" err="1">
                <a:solidFill>
                  <a:srgbClr val="000000"/>
                </a:solidFill>
              </a:rPr>
              <a:t>Tây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Nguyên</a:t>
            </a:r>
            <a:endParaRPr lang="en-US" sz="6517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</a:pPr>
            <a:r>
              <a:rPr lang="en-US" sz="6517" dirty="0">
                <a:solidFill>
                  <a:srgbClr val="000000"/>
                </a:solidFill>
              </a:rPr>
              <a:t>+ </a:t>
            </a:r>
            <a:r>
              <a:rPr lang="en-US" sz="6517" dirty="0" err="1">
                <a:solidFill>
                  <a:srgbClr val="000000"/>
                </a:solidFill>
              </a:rPr>
              <a:t>Đặc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điểm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dân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cư</a:t>
            </a:r>
            <a:r>
              <a:rPr lang="en-US" sz="6517" dirty="0">
                <a:solidFill>
                  <a:srgbClr val="000000"/>
                </a:solidFill>
              </a:rPr>
              <a:t> ở </a:t>
            </a:r>
            <a:r>
              <a:rPr lang="en-US" sz="6517" dirty="0" err="1">
                <a:solidFill>
                  <a:srgbClr val="000000"/>
                </a:solidFill>
              </a:rPr>
              <a:t>Tây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Nguyên</a:t>
            </a:r>
            <a:endParaRPr lang="en-US" sz="6517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</a:pPr>
            <a:r>
              <a:rPr lang="en-US" sz="6517" dirty="0">
                <a:solidFill>
                  <a:srgbClr val="000000"/>
                </a:solidFill>
              </a:rPr>
              <a:t>+ </a:t>
            </a:r>
            <a:r>
              <a:rPr lang="en-US" sz="6517" dirty="0" err="1">
                <a:solidFill>
                  <a:srgbClr val="000000"/>
                </a:solidFill>
              </a:rPr>
              <a:t>Kể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tên</a:t>
            </a:r>
            <a:r>
              <a:rPr lang="en-US" sz="6517" dirty="0">
                <a:solidFill>
                  <a:srgbClr val="000000"/>
                </a:solidFill>
              </a:rPr>
              <a:t>  </a:t>
            </a:r>
            <a:r>
              <a:rPr lang="en-US" sz="6517" dirty="0" err="1">
                <a:solidFill>
                  <a:srgbClr val="000000"/>
                </a:solidFill>
              </a:rPr>
              <a:t>các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loại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cây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công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nghiệp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Tây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Nguyên</a:t>
            </a:r>
            <a:endParaRPr lang="en-US" sz="6517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</a:pPr>
            <a:r>
              <a:rPr lang="en-US" sz="6517" dirty="0">
                <a:solidFill>
                  <a:srgbClr val="000000"/>
                </a:solidFill>
              </a:rPr>
              <a:t>+ </a:t>
            </a:r>
            <a:r>
              <a:rPr lang="en-US" sz="6517" dirty="0" err="1">
                <a:solidFill>
                  <a:srgbClr val="000000"/>
                </a:solidFill>
              </a:rPr>
              <a:t>Phân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bố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các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loại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cây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công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nghiệp</a:t>
            </a:r>
            <a:endParaRPr lang="en-US" sz="6517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5544982" flipH="1" flipV="1">
            <a:off x="1269891" y="647493"/>
            <a:ext cx="7187018" cy="8265535"/>
          </a:xfrm>
          <a:custGeom>
            <a:avLst/>
            <a:gdLst/>
            <a:ahLst/>
            <a:cxnLst/>
            <a:rect l="l" t="t" r="r" b="b"/>
            <a:pathLst>
              <a:path w="7187018" h="8265535">
                <a:moveTo>
                  <a:pt x="7187018" y="8265536"/>
                </a:moveTo>
                <a:lnTo>
                  <a:pt x="0" y="8265536"/>
                </a:lnTo>
                <a:lnTo>
                  <a:pt x="0" y="0"/>
                </a:lnTo>
                <a:lnTo>
                  <a:pt x="7187018" y="0"/>
                </a:lnTo>
                <a:lnTo>
                  <a:pt x="7187018" y="8265536"/>
                </a:lnTo>
                <a:close/>
              </a:path>
            </a:pathLst>
          </a:custGeom>
          <a:blipFill>
            <a:blip r:embed="rId3"/>
            <a:stretch>
              <a:fillRect l="-36199" r="-36199"/>
            </a:stretch>
          </a:blipFill>
        </p:spPr>
      </p:sp>
      <p:sp>
        <p:nvSpPr>
          <p:cNvPr id="4" name="Freeform 4"/>
          <p:cNvSpPr/>
          <p:nvPr/>
        </p:nvSpPr>
        <p:spPr>
          <a:xfrm rot="-213070">
            <a:off x="2730752" y="1192003"/>
            <a:ext cx="512387" cy="522178"/>
          </a:xfrm>
          <a:custGeom>
            <a:avLst/>
            <a:gdLst/>
            <a:ahLst/>
            <a:cxnLst/>
            <a:rect l="l" t="t" r="r" b="b"/>
            <a:pathLst>
              <a:path w="512387" h="522178">
                <a:moveTo>
                  <a:pt x="0" y="0"/>
                </a:moveTo>
                <a:lnTo>
                  <a:pt x="512387" y="0"/>
                </a:lnTo>
                <a:lnTo>
                  <a:pt x="512387" y="522178"/>
                </a:lnTo>
                <a:lnTo>
                  <a:pt x="0" y="5221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 flipV="1">
            <a:off x="6538551" y="647077"/>
            <a:ext cx="15194115" cy="10135970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0" y="10135970"/>
                </a:moveTo>
                <a:lnTo>
                  <a:pt x="15194114" y="10135970"/>
                </a:lnTo>
                <a:lnTo>
                  <a:pt x="15194114" y="0"/>
                </a:lnTo>
                <a:lnTo>
                  <a:pt x="0" y="0"/>
                </a:lnTo>
                <a:lnTo>
                  <a:pt x="0" y="1013597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202858">
            <a:off x="488020" y="7153150"/>
            <a:ext cx="1524767" cy="1718794"/>
            <a:chOff x="0" y="0"/>
            <a:chExt cx="2033023" cy="2291725"/>
          </a:xfrm>
        </p:grpSpPr>
        <p:sp>
          <p:nvSpPr>
            <p:cNvPr id="8" name="Freeform 8"/>
            <p:cNvSpPr/>
            <p:nvPr/>
          </p:nvSpPr>
          <p:spPr>
            <a:xfrm rot="-10800000">
              <a:off x="0" y="1598721"/>
              <a:ext cx="2033023" cy="693004"/>
            </a:xfrm>
            <a:custGeom>
              <a:avLst/>
              <a:gdLst/>
              <a:ahLst/>
              <a:cxnLst/>
              <a:rect l="l" t="t" r="r" b="b"/>
              <a:pathLst>
                <a:path w="2033023" h="693004">
                  <a:moveTo>
                    <a:pt x="0" y="0"/>
                  </a:moveTo>
                  <a:lnTo>
                    <a:pt x="2033023" y="0"/>
                  </a:lnTo>
                  <a:lnTo>
                    <a:pt x="2033023" y="693004"/>
                  </a:lnTo>
                  <a:lnTo>
                    <a:pt x="0" y="69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r="-7480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485466">
              <a:off x="-393427" y="579453"/>
              <a:ext cx="1835250" cy="693004"/>
            </a:xfrm>
            <a:custGeom>
              <a:avLst/>
              <a:gdLst/>
              <a:ahLst/>
              <a:cxnLst/>
              <a:rect l="l" t="t" r="r" b="b"/>
              <a:pathLst>
                <a:path w="1835250" h="693004">
                  <a:moveTo>
                    <a:pt x="0" y="0"/>
                  </a:moveTo>
                  <a:lnTo>
                    <a:pt x="1835250" y="0"/>
                  </a:lnTo>
                  <a:lnTo>
                    <a:pt x="1835250" y="693004"/>
                  </a:lnTo>
                  <a:lnTo>
                    <a:pt x="0" y="69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-93644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5912487">
            <a:off x="9662976" y="-454488"/>
            <a:ext cx="2977170" cy="1124202"/>
          </a:xfrm>
          <a:custGeom>
            <a:avLst/>
            <a:gdLst/>
            <a:ahLst/>
            <a:cxnLst/>
            <a:rect l="l" t="t" r="r" b="b"/>
            <a:pathLst>
              <a:path w="2977170" h="1124202">
                <a:moveTo>
                  <a:pt x="0" y="0"/>
                </a:moveTo>
                <a:lnTo>
                  <a:pt x="2977170" y="0"/>
                </a:lnTo>
                <a:lnTo>
                  <a:pt x="2977170" y="1124202"/>
                </a:lnTo>
                <a:lnTo>
                  <a:pt x="0" y="1124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 l="-9364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71452" y="-1914234"/>
            <a:ext cx="4569612" cy="4209589"/>
          </a:xfrm>
          <a:custGeom>
            <a:avLst/>
            <a:gdLst/>
            <a:ahLst/>
            <a:cxnLst/>
            <a:rect l="l" t="t" r="r" b="b"/>
            <a:pathLst>
              <a:path w="4569612" h="4209589">
                <a:moveTo>
                  <a:pt x="0" y="0"/>
                </a:moveTo>
                <a:lnTo>
                  <a:pt x="4569612" y="0"/>
                </a:lnTo>
                <a:lnTo>
                  <a:pt x="4569612" y="4209589"/>
                </a:lnTo>
                <a:lnTo>
                  <a:pt x="0" y="4209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7906"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-9182015">
            <a:off x="6496762" y="9130877"/>
            <a:ext cx="8587908" cy="5947921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7"/>
              <a:stretch>
                <a:fillRect t="-50618" b="-5061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8"/>
              <a:stretch>
                <a:fillRect l="-2902" t="-10996" r="-2492" b="-11124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61389">
            <a:off x="7790057" y="2868305"/>
            <a:ext cx="463616" cy="472475"/>
          </a:xfrm>
          <a:custGeom>
            <a:avLst/>
            <a:gdLst/>
            <a:ahLst/>
            <a:cxnLst/>
            <a:rect l="l" t="t" r="r" b="b"/>
            <a:pathLst>
              <a:path w="463616" h="472475">
                <a:moveTo>
                  <a:pt x="0" y="0"/>
                </a:moveTo>
                <a:lnTo>
                  <a:pt x="463616" y="0"/>
                </a:lnTo>
                <a:lnTo>
                  <a:pt x="463616" y="472475"/>
                </a:lnTo>
                <a:lnTo>
                  <a:pt x="0" y="4724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687178">
            <a:off x="-1071836" y="-1486917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8000"/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50404" y="1944430"/>
            <a:ext cx="7817220" cy="6068117"/>
          </a:xfrm>
          <a:custGeom>
            <a:avLst/>
            <a:gdLst/>
            <a:ahLst/>
            <a:cxnLst/>
            <a:rect l="l" t="t" r="r" b="b"/>
            <a:pathLst>
              <a:path w="7817220" h="6068117">
                <a:moveTo>
                  <a:pt x="0" y="0"/>
                </a:moveTo>
                <a:lnTo>
                  <a:pt x="7817219" y="0"/>
                </a:lnTo>
                <a:lnTo>
                  <a:pt x="7817219" y="6068117"/>
                </a:lnTo>
                <a:lnTo>
                  <a:pt x="0" y="60681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2894" y="2453021"/>
            <a:ext cx="8205927" cy="2865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9" name="Freeform 9"/>
          <p:cNvSpPr/>
          <p:nvPr/>
        </p:nvSpPr>
        <p:spPr>
          <a:xfrm rot="-5385030" flipH="1" flipV="1">
            <a:off x="-1199082" y="6229023"/>
            <a:ext cx="12025319" cy="8022072"/>
          </a:xfrm>
          <a:custGeom>
            <a:avLst/>
            <a:gdLst/>
            <a:ahLst/>
            <a:cxnLst/>
            <a:rect l="l" t="t" r="r" b="b"/>
            <a:pathLst>
              <a:path w="12025319" h="8022072">
                <a:moveTo>
                  <a:pt x="12025319" y="8022072"/>
                </a:moveTo>
                <a:lnTo>
                  <a:pt x="0" y="8022072"/>
                </a:lnTo>
                <a:lnTo>
                  <a:pt x="0" y="0"/>
                </a:lnTo>
                <a:lnTo>
                  <a:pt x="12025319" y="0"/>
                </a:lnTo>
                <a:lnTo>
                  <a:pt x="12025319" y="802207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 flipH="1" flipV="1">
            <a:off x="7004204" y="6229023"/>
            <a:ext cx="12025319" cy="8022072"/>
          </a:xfrm>
          <a:custGeom>
            <a:avLst/>
            <a:gdLst/>
            <a:ahLst/>
            <a:cxnLst/>
            <a:rect l="l" t="t" r="r" b="b"/>
            <a:pathLst>
              <a:path w="12025319" h="8022072">
                <a:moveTo>
                  <a:pt x="12025319" y="8022072"/>
                </a:moveTo>
                <a:lnTo>
                  <a:pt x="0" y="8022072"/>
                </a:lnTo>
                <a:lnTo>
                  <a:pt x="0" y="0"/>
                </a:lnTo>
                <a:lnTo>
                  <a:pt x="12025319" y="0"/>
                </a:lnTo>
                <a:lnTo>
                  <a:pt x="12025319" y="802207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9622">
            <a:off x="7634974" y="4855614"/>
            <a:ext cx="447385" cy="455933"/>
          </a:xfrm>
          <a:custGeom>
            <a:avLst/>
            <a:gdLst/>
            <a:ahLst/>
            <a:cxnLst/>
            <a:rect l="l" t="t" r="r" b="b"/>
            <a:pathLst>
              <a:path w="447385" h="455933">
                <a:moveTo>
                  <a:pt x="0" y="0"/>
                </a:moveTo>
                <a:lnTo>
                  <a:pt x="447385" y="0"/>
                </a:lnTo>
                <a:lnTo>
                  <a:pt x="447385" y="455934"/>
                </a:lnTo>
                <a:lnTo>
                  <a:pt x="0" y="455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68087">
            <a:off x="15709688" y="4482068"/>
            <a:ext cx="457404" cy="466145"/>
          </a:xfrm>
          <a:custGeom>
            <a:avLst/>
            <a:gdLst/>
            <a:ahLst/>
            <a:cxnLst/>
            <a:rect l="l" t="t" r="r" b="b"/>
            <a:pathLst>
              <a:path w="457404" h="466145">
                <a:moveTo>
                  <a:pt x="0" y="0"/>
                </a:moveTo>
                <a:lnTo>
                  <a:pt x="457405" y="0"/>
                </a:lnTo>
                <a:lnTo>
                  <a:pt x="457405" y="466145"/>
                </a:lnTo>
                <a:lnTo>
                  <a:pt x="0" y="4661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97746" y="2933255"/>
            <a:ext cx="7099024" cy="219424"/>
          </a:xfrm>
          <a:custGeom>
            <a:avLst/>
            <a:gdLst/>
            <a:ahLst/>
            <a:cxnLst/>
            <a:rect l="l" t="t" r="r" b="b"/>
            <a:pathLst>
              <a:path w="7099024" h="219424">
                <a:moveTo>
                  <a:pt x="0" y="0"/>
                </a:moveTo>
                <a:lnTo>
                  <a:pt x="7099024" y="0"/>
                </a:lnTo>
                <a:lnTo>
                  <a:pt x="7099024" y="219424"/>
                </a:lnTo>
                <a:lnTo>
                  <a:pt x="0" y="2194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921256" y="4779655"/>
            <a:ext cx="1923391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494"/>
              </a:lnSpc>
            </a:pPr>
            <a:r>
              <a:rPr lang="en-US" sz="8210" spc="533" dirty="0">
                <a:solidFill>
                  <a:srgbClr val="402B2B"/>
                </a:solidFill>
              </a:rPr>
              <a:t>01.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58742" y="6254418"/>
            <a:ext cx="4594426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4"/>
              </a:lnSpc>
            </a:pPr>
            <a:r>
              <a:rPr lang="en-US" sz="5400" dirty="0" err="1">
                <a:solidFill>
                  <a:srgbClr val="402B2B"/>
                </a:solidFill>
              </a:rPr>
              <a:t>Tìm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hiểu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về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hoạt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động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chăn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nuôi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gia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súc</a:t>
            </a:r>
            <a:endParaRPr lang="en-US" sz="5400" dirty="0">
              <a:solidFill>
                <a:srgbClr val="402B2B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 rot="27714">
            <a:off x="12160521" y="5567633"/>
            <a:ext cx="1923105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494"/>
              </a:lnSpc>
            </a:pPr>
            <a:r>
              <a:rPr lang="en-US" sz="8210" spc="533" dirty="0">
                <a:solidFill>
                  <a:srgbClr val="402B2B"/>
                </a:solidFill>
              </a:rPr>
              <a:t>02.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963321" y="6946467"/>
            <a:ext cx="4594426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4"/>
              </a:lnSpc>
            </a:pPr>
            <a:r>
              <a:rPr lang="en-US" sz="5400" dirty="0" err="1">
                <a:solidFill>
                  <a:srgbClr val="402B2B"/>
                </a:solidFill>
              </a:rPr>
              <a:t>Tìm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hiểu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về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hoạt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động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phát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triển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thủy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điện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</a:p>
        </p:txBody>
      </p:sp>
      <p:sp>
        <p:nvSpPr>
          <p:cNvPr id="22" name="Freeform 22"/>
          <p:cNvSpPr/>
          <p:nvPr/>
        </p:nvSpPr>
        <p:spPr>
          <a:xfrm rot="-8281520">
            <a:off x="-219275" y="7386676"/>
            <a:ext cx="1142139" cy="2956995"/>
          </a:xfrm>
          <a:custGeom>
            <a:avLst/>
            <a:gdLst/>
            <a:ahLst/>
            <a:cxnLst/>
            <a:rect l="l" t="t" r="r" b="b"/>
            <a:pathLst>
              <a:path w="1142139" h="2956995">
                <a:moveTo>
                  <a:pt x="0" y="0"/>
                </a:moveTo>
                <a:lnTo>
                  <a:pt x="1142140" y="0"/>
                </a:lnTo>
                <a:lnTo>
                  <a:pt x="1142140" y="2956995"/>
                </a:lnTo>
                <a:lnTo>
                  <a:pt x="0" y="29569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8000"/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9815928">
            <a:off x="9276132" y="-560334"/>
            <a:ext cx="1078271" cy="2791640"/>
          </a:xfrm>
          <a:custGeom>
            <a:avLst/>
            <a:gdLst/>
            <a:ahLst/>
            <a:cxnLst/>
            <a:rect l="l" t="t" r="r" b="b"/>
            <a:pathLst>
              <a:path w="1078271" h="2791640">
                <a:moveTo>
                  <a:pt x="0" y="0"/>
                </a:moveTo>
                <a:lnTo>
                  <a:pt x="1078271" y="0"/>
                </a:lnTo>
                <a:lnTo>
                  <a:pt x="1078271" y="2791640"/>
                </a:lnTo>
                <a:lnTo>
                  <a:pt x="0" y="2791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8000"/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3265068">
            <a:off x="-662749" y="9466722"/>
            <a:ext cx="2274498" cy="1546675"/>
          </a:xfrm>
          <a:custGeom>
            <a:avLst/>
            <a:gdLst/>
            <a:ahLst/>
            <a:cxnLst/>
            <a:rect l="l" t="t" r="r" b="b"/>
            <a:pathLst>
              <a:path w="2274498" h="1546675">
                <a:moveTo>
                  <a:pt x="0" y="0"/>
                </a:moveTo>
                <a:lnTo>
                  <a:pt x="2274499" y="0"/>
                </a:lnTo>
                <a:lnTo>
                  <a:pt x="2274499" y="1546675"/>
                </a:lnTo>
                <a:lnTo>
                  <a:pt x="0" y="15466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0000"/>
            </a:blip>
            <a:stretch>
              <a:fillRect l="-248721"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89401" y="929710"/>
            <a:ext cx="10973751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0" y="-908919"/>
            <a:ext cx="18592800" cy="12104837"/>
          </a:xfrm>
          <a:custGeom>
            <a:avLst/>
            <a:gdLst/>
            <a:ahLst/>
            <a:cxnLst/>
            <a:rect l="l" t="t" r="r" b="b"/>
            <a:pathLst>
              <a:path w="18145504" h="12104837">
                <a:moveTo>
                  <a:pt x="0" y="12104838"/>
                </a:moveTo>
                <a:lnTo>
                  <a:pt x="18145504" y="12104838"/>
                </a:lnTo>
                <a:lnTo>
                  <a:pt x="18145504" y="0"/>
                </a:lnTo>
                <a:lnTo>
                  <a:pt x="0" y="0"/>
                </a:lnTo>
                <a:lnTo>
                  <a:pt x="0" y="121048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8087">
            <a:off x="765661" y="8696463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4" y="0"/>
                </a:lnTo>
                <a:lnTo>
                  <a:pt x="706674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6780" y="1441241"/>
            <a:ext cx="6636710" cy="8668690"/>
          </a:xfrm>
          <a:custGeom>
            <a:avLst/>
            <a:gdLst/>
            <a:ahLst/>
            <a:cxnLst/>
            <a:rect l="l" t="t" r="r" b="b"/>
            <a:pathLst>
              <a:path w="6636710" h="8668690">
                <a:moveTo>
                  <a:pt x="0" y="0"/>
                </a:moveTo>
                <a:lnTo>
                  <a:pt x="6636709" y="0"/>
                </a:lnTo>
                <a:lnTo>
                  <a:pt x="6636709" y="8668691"/>
                </a:lnTo>
                <a:lnTo>
                  <a:pt x="0" y="86686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221" y="249474"/>
            <a:ext cx="17161727" cy="1341236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8358048" y="3495977"/>
            <a:ext cx="9244151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+ </a:t>
            </a:r>
            <a:r>
              <a:rPr lang="en-US" sz="4400" dirty="0" err="1">
                <a:solidFill>
                  <a:srgbClr val="402B2B"/>
                </a:solidFill>
              </a:rPr>
              <a:t>Địa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phương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nhiều</a:t>
            </a:r>
            <a:r>
              <a:rPr lang="en-US" sz="4400" b="1" i="1" dirty="0">
                <a:solidFill>
                  <a:srgbClr val="402B2B"/>
                </a:solidFill>
              </a:rPr>
              <a:t> </a:t>
            </a:r>
            <a:r>
              <a:rPr lang="en-US" sz="4400" b="1" i="1" dirty="0" err="1">
                <a:solidFill>
                  <a:srgbClr val="402B2B"/>
                </a:solidFill>
              </a:rPr>
              <a:t>trâu</a:t>
            </a:r>
            <a:r>
              <a:rPr lang="en-US" sz="4400" b="1" i="1" dirty="0">
                <a:solidFill>
                  <a:srgbClr val="402B2B"/>
                </a:solidFill>
              </a:rPr>
              <a:t>, </a:t>
            </a:r>
            <a:r>
              <a:rPr lang="en-US" sz="4400" b="1" i="1" dirty="0" err="1">
                <a:solidFill>
                  <a:srgbClr val="402B2B"/>
                </a:solidFill>
              </a:rPr>
              <a:t>bò</a:t>
            </a:r>
            <a:r>
              <a:rPr lang="en-US" sz="4400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Lai, </a:t>
            </a:r>
            <a:r>
              <a:rPr lang="en-US" sz="4400" dirty="0" err="1">
                <a:solidFill>
                  <a:srgbClr val="402B2B"/>
                </a:solidFill>
              </a:rPr>
              <a:t>Đắk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Lắk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Kon</a:t>
            </a:r>
            <a:r>
              <a:rPr lang="en-US" sz="4400" dirty="0">
                <a:solidFill>
                  <a:srgbClr val="402B2B"/>
                </a:solidFill>
              </a:rPr>
              <a:t> Tum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+ </a:t>
            </a:r>
            <a:r>
              <a:rPr lang="en-US" sz="4400" dirty="0" err="1">
                <a:solidFill>
                  <a:srgbClr val="402B2B"/>
                </a:solidFill>
              </a:rPr>
              <a:t>Địa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phương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nhiều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b="1" i="1" dirty="0" err="1">
                <a:solidFill>
                  <a:srgbClr val="402B2B"/>
                </a:solidFill>
              </a:rPr>
              <a:t>bò</a:t>
            </a:r>
            <a:r>
              <a:rPr lang="en-US" sz="4400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Đắk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Lắk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Lai, </a:t>
            </a:r>
            <a:r>
              <a:rPr lang="en-US" sz="4400" dirty="0" err="1">
                <a:solidFill>
                  <a:srgbClr val="402B2B"/>
                </a:solidFill>
              </a:rPr>
              <a:t>Kon</a:t>
            </a:r>
            <a:r>
              <a:rPr lang="en-US" sz="4400" dirty="0">
                <a:solidFill>
                  <a:srgbClr val="402B2B"/>
                </a:solidFill>
              </a:rPr>
              <a:t> Tum, </a:t>
            </a:r>
            <a:r>
              <a:rPr lang="en-US" sz="4400" dirty="0" err="1">
                <a:solidFill>
                  <a:srgbClr val="402B2B"/>
                </a:solidFill>
              </a:rPr>
              <a:t>Lâm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Đồng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+ </a:t>
            </a:r>
            <a:r>
              <a:rPr lang="en-US" sz="4400" dirty="0" err="1">
                <a:solidFill>
                  <a:srgbClr val="402B2B"/>
                </a:solidFill>
              </a:rPr>
              <a:t>Địa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phương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nhiều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b="1" i="1" dirty="0" err="1">
                <a:solidFill>
                  <a:srgbClr val="402B2B"/>
                </a:solidFill>
              </a:rPr>
              <a:t>lợn</a:t>
            </a:r>
            <a:r>
              <a:rPr lang="en-US" sz="4400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Đắk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Lắk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Lai, </a:t>
            </a:r>
            <a:r>
              <a:rPr lang="en-US" sz="4400" dirty="0" err="1">
                <a:solidFill>
                  <a:srgbClr val="402B2B"/>
                </a:solidFill>
              </a:rPr>
              <a:t>Lâm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Đồng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8229600" y="1862306"/>
            <a:ext cx="9725877" cy="13620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i="1" dirty="0" err="1">
                <a:solidFill>
                  <a:schemeClr val="bg1"/>
                </a:solidFill>
              </a:rPr>
              <a:t>Xác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định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trên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lược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đồ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những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địa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phương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nuôi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nhiều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trâu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bò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và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lợn</a:t>
            </a:r>
            <a:r>
              <a:rPr lang="en-US" sz="4000" i="1" dirty="0">
                <a:solidFill>
                  <a:schemeClr val="bg1"/>
                </a:solidFill>
              </a:rPr>
              <a:t> ở </a:t>
            </a:r>
            <a:r>
              <a:rPr lang="en-US" sz="4000" i="1" dirty="0" err="1">
                <a:solidFill>
                  <a:schemeClr val="bg1"/>
                </a:solidFill>
              </a:rPr>
              <a:t>vùng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Tây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Nguyên</a:t>
            </a:r>
            <a:r>
              <a:rPr lang="en-US" sz="4000" i="1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920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533398" y="0"/>
            <a:ext cx="17754601" cy="10287000"/>
          </a:xfrm>
          <a:custGeom>
            <a:avLst/>
            <a:gdLst/>
            <a:ahLst/>
            <a:cxnLst/>
            <a:rect l="l" t="t" r="r" b="b"/>
            <a:pathLst>
              <a:path w="15420513" h="10287000">
                <a:moveTo>
                  <a:pt x="0" y="10287000"/>
                </a:moveTo>
                <a:lnTo>
                  <a:pt x="15420512" y="10287000"/>
                </a:lnTo>
                <a:lnTo>
                  <a:pt x="15420512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83571">
            <a:off x="409566" y="4926258"/>
            <a:ext cx="6208562" cy="4183019"/>
          </a:xfrm>
          <a:custGeom>
            <a:avLst/>
            <a:gdLst/>
            <a:ahLst/>
            <a:cxnLst/>
            <a:rect l="l" t="t" r="r" b="b"/>
            <a:pathLst>
              <a:path w="6208562" h="4183019">
                <a:moveTo>
                  <a:pt x="0" y="0"/>
                </a:moveTo>
                <a:lnTo>
                  <a:pt x="6208562" y="0"/>
                </a:lnTo>
                <a:lnTo>
                  <a:pt x="6208562" y="4183019"/>
                </a:lnTo>
                <a:lnTo>
                  <a:pt x="0" y="418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88014" y="7017767"/>
            <a:ext cx="6545985" cy="2932056"/>
          </a:xfrm>
          <a:custGeom>
            <a:avLst/>
            <a:gdLst/>
            <a:ahLst/>
            <a:cxnLst/>
            <a:rect l="l" t="t" r="r" b="b"/>
            <a:pathLst>
              <a:path w="6545985" h="2932056">
                <a:moveTo>
                  <a:pt x="0" y="0"/>
                </a:moveTo>
                <a:lnTo>
                  <a:pt x="6545985" y="0"/>
                </a:lnTo>
                <a:lnTo>
                  <a:pt x="6545985" y="2932056"/>
                </a:lnTo>
                <a:lnTo>
                  <a:pt x="0" y="29320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00714" y="4988252"/>
            <a:ext cx="5987286" cy="5298748"/>
          </a:xfrm>
          <a:custGeom>
            <a:avLst/>
            <a:gdLst/>
            <a:ahLst/>
            <a:cxnLst/>
            <a:rect l="l" t="t" r="r" b="b"/>
            <a:pathLst>
              <a:path w="5987286" h="5298748">
                <a:moveTo>
                  <a:pt x="0" y="0"/>
                </a:moveTo>
                <a:lnTo>
                  <a:pt x="5987286" y="0"/>
                </a:lnTo>
                <a:lnTo>
                  <a:pt x="5987286" y="5298748"/>
                </a:lnTo>
                <a:lnTo>
                  <a:pt x="0" y="52987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33744" y="2395224"/>
            <a:ext cx="16230600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</a:rPr>
              <a:t>Do </a:t>
            </a:r>
            <a:r>
              <a:rPr lang="en-US" sz="5400" dirty="0" err="1">
                <a:solidFill>
                  <a:srgbClr val="000000"/>
                </a:solidFill>
              </a:rPr>
              <a:t>có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nhiều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đồng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cỏ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tự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nhiên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và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khí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hậu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thuận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lợ</a:t>
            </a:r>
            <a:r>
              <a:rPr lang="en-US" sz="5400" dirty="0" err="1">
                <a:solidFill>
                  <a:srgbClr val="000000"/>
                </a:solidFill>
              </a:rPr>
              <a:t>i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nên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vùng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Tây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Nguyên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có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thế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mạnh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về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chăn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nuôi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trâu</a:t>
            </a:r>
            <a:r>
              <a:rPr lang="en-US" sz="5400" dirty="0">
                <a:solidFill>
                  <a:srgbClr val="000000"/>
                </a:solidFill>
              </a:rPr>
              <a:t>, </a:t>
            </a:r>
            <a:r>
              <a:rPr lang="en-US" sz="5400" dirty="0" err="1">
                <a:solidFill>
                  <a:srgbClr val="000000"/>
                </a:solidFill>
              </a:rPr>
              <a:t>bò</a:t>
            </a:r>
            <a:r>
              <a:rPr lang="en-US" sz="54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773" y="1146793"/>
            <a:ext cx="16204572" cy="1347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-2786086" y="2346175"/>
            <a:ext cx="18332969" cy="12229895"/>
          </a:xfrm>
          <a:custGeom>
            <a:avLst/>
            <a:gdLst/>
            <a:ahLst/>
            <a:cxnLst/>
            <a:rect l="l" t="t" r="r" b="b"/>
            <a:pathLst>
              <a:path w="18332969" h="12229895">
                <a:moveTo>
                  <a:pt x="18332969" y="12229895"/>
                </a:moveTo>
                <a:lnTo>
                  <a:pt x="0" y="12229895"/>
                </a:lnTo>
                <a:lnTo>
                  <a:pt x="0" y="0"/>
                </a:lnTo>
                <a:lnTo>
                  <a:pt x="18332969" y="0"/>
                </a:lnTo>
                <a:lnTo>
                  <a:pt x="18332969" y="1222989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464855">
            <a:off x="10393984" y="9915735"/>
            <a:ext cx="4202724" cy="1586980"/>
          </a:xfrm>
          <a:custGeom>
            <a:avLst/>
            <a:gdLst/>
            <a:ahLst/>
            <a:cxnLst/>
            <a:rect l="l" t="t" r="r" b="b"/>
            <a:pathLst>
              <a:path w="4202724" h="1586980">
                <a:moveTo>
                  <a:pt x="0" y="0"/>
                </a:moveTo>
                <a:lnTo>
                  <a:pt x="4202724" y="0"/>
                </a:lnTo>
                <a:lnTo>
                  <a:pt x="4202724" y="1586980"/>
                </a:lnTo>
                <a:lnTo>
                  <a:pt x="0" y="1586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 l="-93644"/>
            </a:stretch>
          </a:blipFill>
        </p:spPr>
      </p:sp>
      <p:sp>
        <p:nvSpPr>
          <p:cNvPr id="7" name="Freeform 7"/>
          <p:cNvSpPr/>
          <p:nvPr/>
        </p:nvSpPr>
        <p:spPr>
          <a:xfrm rot="8944436">
            <a:off x="17586120" y="-5801"/>
            <a:ext cx="1403759" cy="3425788"/>
          </a:xfrm>
          <a:custGeom>
            <a:avLst/>
            <a:gdLst/>
            <a:ahLst/>
            <a:cxnLst/>
            <a:rect l="l" t="t" r="r" b="b"/>
            <a:pathLst>
              <a:path w="1403759" h="3425788">
                <a:moveTo>
                  <a:pt x="0" y="0"/>
                </a:moveTo>
                <a:lnTo>
                  <a:pt x="1403760" y="0"/>
                </a:lnTo>
                <a:lnTo>
                  <a:pt x="1403760" y="3425788"/>
                </a:lnTo>
                <a:lnTo>
                  <a:pt x="0" y="3425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687178">
            <a:off x="-1262017" y="1636227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8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53676" y="4359074"/>
            <a:ext cx="9028689" cy="6579657"/>
          </a:xfrm>
          <a:custGeom>
            <a:avLst/>
            <a:gdLst/>
            <a:ahLst/>
            <a:cxnLst/>
            <a:rect l="l" t="t" r="r" b="b"/>
            <a:pathLst>
              <a:path w="9028689" h="6579657">
                <a:moveTo>
                  <a:pt x="0" y="0"/>
                </a:moveTo>
                <a:lnTo>
                  <a:pt x="9028689" y="0"/>
                </a:lnTo>
                <a:lnTo>
                  <a:pt x="9028689" y="6579657"/>
                </a:lnTo>
                <a:lnTo>
                  <a:pt x="0" y="6579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259561"/>
            <a:ext cx="12022354" cy="53771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585</Words>
  <Application>Microsoft Office PowerPoint</Application>
  <PresentationFormat>Custom</PresentationFormat>
  <Paragraphs>43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Sugo Display</vt:lpstr>
      <vt:lpstr>Calibri</vt:lpstr>
      <vt:lpstr>SVN-Newton</vt:lpstr>
      <vt:lpstr>#9Slide05 Dancing Script</vt:lpstr>
      <vt:lpstr>#9Slide07 HoneyCream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T26_DanCuVaHDSXVungTayNguyen(T2)_MNT</dc:title>
  <dc:creator>ADMIN</dc:creator>
  <cp:lastModifiedBy>ADMIN</cp:lastModifiedBy>
  <cp:revision>16</cp:revision>
  <dcterms:created xsi:type="dcterms:W3CDTF">2006-08-16T00:00:00Z</dcterms:created>
  <dcterms:modified xsi:type="dcterms:W3CDTF">2024-03-24T07:18:49Z</dcterms:modified>
  <dc:identifier>DAF8fnemn2o</dc:identifier>
</cp:coreProperties>
</file>