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60" r:id="rId4"/>
    <p:sldId id="266" r:id="rId5"/>
    <p:sldId id="259" r:id="rId6"/>
    <p:sldId id="263" r:id="rId7"/>
    <p:sldId id="262" r:id="rId8"/>
    <p:sldId id="264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6" r:id="rId17"/>
    <p:sldId id="275" r:id="rId18"/>
    <p:sldId id="277" r:id="rId19"/>
    <p:sldId id="278" r:id="rId20"/>
    <p:sldId id="274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33CC"/>
    <a:srgbClr val="81DEFF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1F8B-6885-44E0-8089-EDE842165001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06EAD-9C54-448E-BAED-E7EDC51C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0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6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</a:t>
            </a:r>
            <a:r>
              <a:rPr lang="en-US" baseline="0" dirty="0"/>
              <a:t> NAY SINH NHẬT 2 ANH EM HỔ SINH ĐÔI. HỔ ANH VÀ HỔ EM.</a:t>
            </a:r>
          </a:p>
          <a:p>
            <a:r>
              <a:rPr lang="en-US" baseline="0" dirty="0"/>
              <a:t>MẸ CỦA HAI BẠN ĐÃ LÀM MỘT CHIẾC BÁNH PIZZA HẢI SẢN THƠM LỪNG.</a:t>
            </a:r>
          </a:p>
          <a:p>
            <a:r>
              <a:rPr lang="en-US" baseline="0" dirty="0"/>
              <a:t>VÌ CÓ HAI ANH EM, NÊN MẸ ĐÃ CHIA CHIẾC BÁNH THÀNH BAO NHIÊU PHẦN, CÙNG NHÌN ĐI?</a:t>
            </a:r>
          </a:p>
          <a:p>
            <a:r>
              <a:rPr lang="en-US" baseline="0" dirty="0"/>
              <a:t>VIẾT PHÂN SỐ CHỈ SỐ PHẦN BÁNH PIZZA MÀ HỔ ANH ĐÃ ĂN?</a:t>
            </a:r>
          </a:p>
          <a:p>
            <a:r>
              <a:rPr lang="en-US" baseline="0" dirty="0"/>
              <a:t>PHẦN CÒN LẠI HỔ ANH NHƯỜNG HỔ EM. VIẾT PHÂN SỐ THỂ HIỆN SỐ PHẦN BÁNH PIZZA CÒN LẠI? </a:t>
            </a:r>
          </a:p>
          <a:p>
            <a:r>
              <a:rPr lang="en-US" baseline="0" dirty="0"/>
              <a:t>VẬY AI ĐÃ ĂN NHIỀU SỐ PHẦN BÁNH PIZZA HƠN? VÌ SAO BIẾT? DÔ PHẦN BÀI MỚI ĐI.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18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2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05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9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897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8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3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>
                <a:gd name="adj" fmla="val 16929"/>
              </a:avLst>
            </a:prstGeom>
            <a:solidFill>
              <a:schemeClr val="bg1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5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7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2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2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142999"/>
            <a:ext cx="10683136" cy="5195822"/>
            <a:chOff x="1053266" y="1122862"/>
            <a:chExt cx="10111590" cy="491784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6" y="1122862"/>
              <a:ext cx="7753700" cy="4917846"/>
              <a:chOff x="676403" y="798491"/>
              <a:chExt cx="8341056" cy="4235049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3" y="798491"/>
                <a:ext cx="8341056" cy="4235049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7" y="922711"/>
                <a:ext cx="7905635" cy="394840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grpSp>
        <p:nvGrpSpPr>
          <p:cNvPr id="15" name="组合 10"/>
          <p:cNvGrpSpPr/>
          <p:nvPr userDrawn="1"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2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9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3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70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8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0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9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70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21.png"/><Relationship Id="rId17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openxmlformats.org/officeDocument/2006/relationships/image" Target="../media/image17.png"/><Relationship Id="rId15" Type="http://schemas.microsoft.com/office/2007/relationships/hdphoto" Target="../media/hdphoto8.wdp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microsoft.com/office/2007/relationships/hdphoto" Target="../media/hdphoto5.wdp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0.png"/><Relationship Id="rId7" Type="http://schemas.openxmlformats.org/officeDocument/2006/relationships/image" Target="../media/image76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0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jpg"/><Relationship Id="rId7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0.wdp"/><Relationship Id="rId3" Type="http://schemas.openxmlformats.org/officeDocument/2006/relationships/image" Target="../media/image16.jp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10.png"/><Relationship Id="rId5" Type="http://schemas.openxmlformats.org/officeDocument/2006/relationships/image" Target="../media/image25.png"/><Relationship Id="rId10" Type="http://schemas.openxmlformats.org/officeDocument/2006/relationships/image" Target="../media/image20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microsoft.com/office/2007/relationships/hdphoto" Target="../media/hdphoto8.wdp"/><Relationship Id="rId2" Type="http://schemas.openxmlformats.org/officeDocument/2006/relationships/image" Target="../media/image7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7949" y="2372624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2942" y="102210"/>
            <a:ext cx="2517866" cy="167044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164913" y="541579"/>
            <a:ext cx="9490178" cy="3314806"/>
            <a:chOff x="1164913" y="541579"/>
            <a:chExt cx="9490178" cy="33148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04160" y="541579"/>
              <a:ext cx="3011685" cy="166435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64913" y="1751655"/>
              <a:ext cx="9490178" cy="127448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25256" y="2996774"/>
              <a:ext cx="2822693" cy="859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0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2" y="1567543"/>
            <a:ext cx="7707508" cy="27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79" y="1746297"/>
            <a:ext cx="8833278" cy="43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6" y="1573013"/>
            <a:ext cx="6560922" cy="355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78504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6687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94" y="1492441"/>
            <a:ext cx="7620957" cy="363853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91233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8816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18" y="1508845"/>
            <a:ext cx="7032725" cy="397401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46815" y="4285612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652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33831" y="2138772"/>
            <a:ext cx="4688647" cy="3843053"/>
          </a:xfrm>
          <a:prstGeom prst="rect">
            <a:avLst/>
          </a:prstGeom>
          <a:solidFill>
            <a:srgbClr val="81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&gt;;&lt;;=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15" y="1492441"/>
            <a:ext cx="574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9603" y="2247368"/>
            <a:ext cx="1643744" cy="1170173"/>
            <a:chOff x="995081" y="1358153"/>
            <a:chExt cx="1643744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2177575" y="246751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67532" y="2247368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3" y="3655908"/>
            <a:ext cx="1643744" cy="1182420"/>
            <a:chOff x="995081" y="1358153"/>
            <a:chExt cx="1643744" cy="11824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993366" y="1371599"/>
                  <a:ext cx="645459" cy="11689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689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/>
          <p:cNvSpPr txBox="1"/>
          <p:nvPr/>
        </p:nvSpPr>
        <p:spPr>
          <a:xfrm>
            <a:off x="2177575" y="387605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67532" y="3655908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3831" y="5132466"/>
            <a:ext cx="2274161" cy="715982"/>
            <a:chOff x="995081" y="1342663"/>
            <a:chExt cx="1524354" cy="715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95081" y="1358153"/>
                  <a:ext cx="998285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998285" cy="6155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1866318" y="1350759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106181" y="1342663"/>
                  <a:ext cx="413254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6181" y="1342663"/>
                  <a:ext cx="413254" cy="6155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2767167" y="510618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712991" y="4812594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/>
            <p:cNvSpPr txBox="1"/>
            <p:nvPr/>
          </p:nvSpPr>
          <p:spPr>
            <a:xfrm>
              <a:off x="1555809" y="162097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=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400614" y="739404"/>
            <a:ext cx="6125028" cy="5500052"/>
            <a:chOff x="5400614" y="739404"/>
            <a:chExt cx="6125028" cy="5500052"/>
          </a:xfrm>
        </p:grpSpPr>
        <p:grpSp>
          <p:nvGrpSpPr>
            <p:cNvPr id="35" name="Group 34"/>
            <p:cNvGrpSpPr/>
            <p:nvPr/>
          </p:nvGrpSpPr>
          <p:grpSpPr>
            <a:xfrm rot="16200000">
              <a:off x="5719516" y="420502"/>
              <a:ext cx="5487224" cy="6125028"/>
              <a:chOff x="130628" y="191715"/>
              <a:chExt cx="11742058" cy="6579199"/>
            </a:xfrm>
          </p:grpSpPr>
          <p:sp>
            <p:nvSpPr>
              <p:cNvPr id="36" name="Rounded Rectangular Callout 2"/>
              <p:cNvSpPr/>
              <p:nvPr/>
            </p:nvSpPr>
            <p:spPr>
              <a:xfrm flipV="1">
                <a:off x="130628" y="191715"/>
                <a:ext cx="11742058" cy="6579199"/>
              </a:xfrm>
              <a:custGeom>
                <a:avLst/>
                <a:gdLst>
                  <a:gd name="connsiteX0" fmla="*/ 0 w 11742058"/>
                  <a:gd name="connsiteY0" fmla="*/ 991829 h 5950857"/>
                  <a:gd name="connsiteX1" fmla="*/ 991829 w 11742058"/>
                  <a:gd name="connsiteY1" fmla="*/ 0 h 5950857"/>
                  <a:gd name="connsiteX2" fmla="*/ 1957010 w 11742058"/>
                  <a:gd name="connsiteY2" fmla="*/ 0 h 5950857"/>
                  <a:gd name="connsiteX3" fmla="*/ 1957010 w 11742058"/>
                  <a:gd name="connsiteY3" fmla="*/ 0 h 5950857"/>
                  <a:gd name="connsiteX4" fmla="*/ 4892524 w 11742058"/>
                  <a:gd name="connsiteY4" fmla="*/ 0 h 5950857"/>
                  <a:gd name="connsiteX5" fmla="*/ 10750229 w 11742058"/>
                  <a:gd name="connsiteY5" fmla="*/ 0 h 5950857"/>
                  <a:gd name="connsiteX6" fmla="*/ 11742058 w 11742058"/>
                  <a:gd name="connsiteY6" fmla="*/ 991829 h 5950857"/>
                  <a:gd name="connsiteX7" fmla="*/ 11742058 w 11742058"/>
                  <a:gd name="connsiteY7" fmla="*/ 3471333 h 5950857"/>
                  <a:gd name="connsiteX8" fmla="*/ 11742058 w 11742058"/>
                  <a:gd name="connsiteY8" fmla="*/ 3471333 h 5950857"/>
                  <a:gd name="connsiteX9" fmla="*/ 11742058 w 11742058"/>
                  <a:gd name="connsiteY9" fmla="*/ 4959048 h 5950857"/>
                  <a:gd name="connsiteX10" fmla="*/ 11742058 w 11742058"/>
                  <a:gd name="connsiteY10" fmla="*/ 4959028 h 5950857"/>
                  <a:gd name="connsiteX11" fmla="*/ 10750229 w 11742058"/>
                  <a:gd name="connsiteY11" fmla="*/ 5950857 h 5950857"/>
                  <a:gd name="connsiteX12" fmla="*/ 4892524 w 11742058"/>
                  <a:gd name="connsiteY12" fmla="*/ 5950857 h 5950857"/>
                  <a:gd name="connsiteX13" fmla="*/ 595440 w 11742058"/>
                  <a:gd name="connsiteY13" fmla="*/ 6445849 h 5950857"/>
                  <a:gd name="connsiteX14" fmla="*/ 1957010 w 11742058"/>
                  <a:gd name="connsiteY14" fmla="*/ 5950857 h 5950857"/>
                  <a:gd name="connsiteX15" fmla="*/ 991829 w 11742058"/>
                  <a:gd name="connsiteY15" fmla="*/ 5950857 h 5950857"/>
                  <a:gd name="connsiteX16" fmla="*/ 0 w 11742058"/>
                  <a:gd name="connsiteY16" fmla="*/ 4959028 h 5950857"/>
                  <a:gd name="connsiteX17" fmla="*/ 0 w 11742058"/>
                  <a:gd name="connsiteY17" fmla="*/ 4959048 h 5950857"/>
                  <a:gd name="connsiteX18" fmla="*/ 0 w 11742058"/>
                  <a:gd name="connsiteY18" fmla="*/ 3471333 h 5950857"/>
                  <a:gd name="connsiteX19" fmla="*/ 0 w 11742058"/>
                  <a:gd name="connsiteY19" fmla="*/ 3471333 h 5950857"/>
                  <a:gd name="connsiteX20" fmla="*/ 0 w 11742058"/>
                  <a:gd name="connsiteY20" fmla="*/ 991829 h 5950857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742058" h="6579199">
                    <a:moveTo>
                      <a:pt x="0" y="991829"/>
                    </a:moveTo>
                    <a:cubicBezTo>
                      <a:pt x="0" y="444057"/>
                      <a:pt x="444057" y="0"/>
                      <a:pt x="991829" y="0"/>
                    </a:cubicBezTo>
                    <a:lnTo>
                      <a:pt x="1957010" y="0"/>
                    </a:lnTo>
                    <a:lnTo>
                      <a:pt x="1957010" y="0"/>
                    </a:lnTo>
                    <a:lnTo>
                      <a:pt x="4892524" y="0"/>
                    </a:lnTo>
                    <a:lnTo>
                      <a:pt x="10750229" y="0"/>
                    </a:lnTo>
                    <a:cubicBezTo>
                      <a:pt x="11298001" y="0"/>
                      <a:pt x="11742058" y="444057"/>
                      <a:pt x="11742058" y="991829"/>
                    </a:cubicBezTo>
                    <a:lnTo>
                      <a:pt x="11742058" y="3471333"/>
                    </a:lnTo>
                    <a:lnTo>
                      <a:pt x="11742058" y="3471333"/>
                    </a:lnTo>
                    <a:lnTo>
                      <a:pt x="11742058" y="4959048"/>
                    </a:lnTo>
                    <a:lnTo>
                      <a:pt x="11742058" y="4959028"/>
                    </a:lnTo>
                    <a:cubicBezTo>
                      <a:pt x="11742058" y="5506800"/>
                      <a:pt x="11298001" y="5950857"/>
                      <a:pt x="10750229" y="5950857"/>
                    </a:cubicBezTo>
                    <a:lnTo>
                      <a:pt x="4892524" y="5950857"/>
                    </a:lnTo>
                    <a:cubicBezTo>
                      <a:pt x="3637963" y="6160304"/>
                      <a:pt x="2421501" y="6560252"/>
                      <a:pt x="1128840" y="6579199"/>
                    </a:cubicBezTo>
                    <a:cubicBezTo>
                      <a:pt x="1157247" y="6103052"/>
                      <a:pt x="1680953" y="6160304"/>
                      <a:pt x="1957010" y="5950857"/>
                    </a:cubicBezTo>
                    <a:lnTo>
                      <a:pt x="991829" y="5950857"/>
                    </a:lnTo>
                    <a:cubicBezTo>
                      <a:pt x="444057" y="5950857"/>
                      <a:pt x="0" y="5506800"/>
                      <a:pt x="0" y="4959028"/>
                    </a:cubicBezTo>
                    <a:lnTo>
                      <a:pt x="0" y="4959048"/>
                    </a:lnTo>
                    <a:lnTo>
                      <a:pt x="0" y="3471333"/>
                    </a:lnTo>
                    <a:lnTo>
                      <a:pt x="0" y="3471333"/>
                    </a:lnTo>
                    <a:lnTo>
                      <a:pt x="0" y="991829"/>
                    </a:ln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4631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ounded Rectangular Callout 2"/>
              <p:cNvSpPr/>
              <p:nvPr/>
            </p:nvSpPr>
            <p:spPr>
              <a:xfrm>
                <a:off x="421657" y="1060963"/>
                <a:ext cx="11160000" cy="5486400"/>
              </a:xfrm>
              <a:prstGeom prst="roundRect">
                <a:avLst/>
              </a:prstGeom>
              <a:noFill/>
              <a:ln w="38100">
                <a:solidFill>
                  <a:srgbClr val="46313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296535" y="1161143"/>
              <a:ext cx="4937522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mẫu số thì phân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8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1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den>
                      </m:f>
                      <m:r>
                        <a:rPr kumimoji="0" lang="en-US" sz="11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kumimoji="0" lang="en-US" sz="1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23279" y="1140801"/>
                <a:ext cx="6700654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15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279" y="1140801"/>
                <a:ext cx="6700654" cy="31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2354" y="1554019"/>
            <a:ext cx="43673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8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15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86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40794 -0.19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1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99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  <m:r>
                        <a:rPr kumimoji="0" lang="en-US" sz="11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kumimoji="0" lang="en-US" sz="1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65110" y="1687030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8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5717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5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3728" y="373045"/>
            <a:ext cx="7766137" cy="2869865"/>
            <a:chOff x="564437" y="815727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564437" y="815727"/>
              <a:ext cx="7766137" cy="2869865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505" y="1011658"/>
              <a:ext cx="6952199" cy="2554545"/>
              <a:chOff x="1018505" y="1011658"/>
              <a:chExt cx="6952199" cy="255454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0185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127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C29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2217" y="2372625"/>
            <a:ext cx="5355802" cy="5355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blipFill>
                <a:blip r:embed="rId2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blipFill>
                <a:blip r:embed="rId3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blipFill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8511" y="1946257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11" y="4012256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thứ tự từ lớn đến bé: </a:t>
            </a:r>
          </a:p>
        </p:txBody>
      </p:sp>
    </p:spTree>
    <p:extLst>
      <p:ext uri="{BB962C8B-B14F-4D97-AF65-F5344CB8AC3E}">
        <p14:creationId xmlns:p14="http://schemas.microsoft.com/office/powerpoint/2010/main" val="27451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77556E-17 L -0.59713 0.335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57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37539 0.3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21393 0.318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1263 0.32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 xếp các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blipFill>
                <a:blip r:embed="rId2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blipFill>
                <a:blip r:embed="rId3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blipFill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8511" y="1946257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thứ tự từ bé đến lớn: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11" y="4012256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thứ tự từ lớn đến bé: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98815" y="2707588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815" y="2707588"/>
                <a:ext cx="1170654" cy="1080424"/>
              </a:xfrm>
              <a:prstGeom prst="rect">
                <a:avLst/>
              </a:prstGeom>
              <a:blipFill>
                <a:blip r:embed="rId6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90593" y="2720860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93" y="2720860"/>
                <a:ext cx="889820" cy="1067152"/>
              </a:xfrm>
              <a:prstGeom prst="rect">
                <a:avLst/>
              </a:prstGeom>
              <a:blipFill>
                <a:blip r:embed="rId7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64867" y="2732503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67" y="2732503"/>
                <a:ext cx="1170654" cy="1070358"/>
              </a:xfrm>
              <a:prstGeom prst="rect">
                <a:avLst/>
              </a:prstGeom>
              <a:blipFill>
                <a:blip r:embed="rId8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43057" y="2707588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057" y="2707588"/>
                <a:ext cx="1180033" cy="1080424"/>
              </a:xfrm>
              <a:prstGeom prst="rect">
                <a:avLst/>
              </a:prstGeom>
              <a:blipFill>
                <a:blip r:embed="rId9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6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57122 0.6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68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35299 0.6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30157 0.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77556E-17 L -0.32838 0.623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121" y="109953"/>
            <a:ext cx="906553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7093" r="8011" b="10072"/>
          <a:stretch/>
        </p:blipFill>
        <p:spPr>
          <a:xfrm>
            <a:off x="4152447" y="47567"/>
            <a:ext cx="3892486" cy="3839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43" y="28111"/>
            <a:ext cx="5821541" cy="3878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26" y="47475"/>
            <a:ext cx="5877974" cy="3859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703" y="1732692"/>
            <a:ext cx="5681964" cy="5127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325" y="3571402"/>
            <a:ext cx="4755292" cy="3365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0847" y="3565306"/>
            <a:ext cx="4493141" cy="33713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61144" y="588076"/>
            <a:ext cx="1733510" cy="2638425"/>
            <a:chOff x="8462101" y="588076"/>
            <a:chExt cx="1733510" cy="2638425"/>
          </a:xfrm>
        </p:grpSpPr>
        <p:sp>
          <p:nvSpPr>
            <p:cNvPr id="16" name="Rectangle: Rounded Corners 27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902726" y="598329"/>
            <a:ext cx="1733510" cy="2638425"/>
            <a:chOff x="8462101" y="588076"/>
            <a:chExt cx="1733510" cy="2638425"/>
          </a:xfrm>
        </p:grpSpPr>
        <p:sp>
          <p:nvSpPr>
            <p:cNvPr id="19" name="Rectangle: Rounded Corners 31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27" y="204326"/>
            <a:ext cx="3545819" cy="35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49322 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6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04514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1" y="1608689"/>
            <a:ext cx="7155809" cy="27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4233" y="2501485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7063" y="37409"/>
            <a:ext cx="2517866" cy="1670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8137" y="1185799"/>
            <a:ext cx="9039040" cy="19771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57" y="267879"/>
            <a:ext cx="7206214" cy="1508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486" y="1412368"/>
            <a:ext cx="1016013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nắm được cách so sánh hai phân số có cùng mẫu số.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nắm được cách so sánh phân số với 1.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cách so sánh để làm các bài tập liên quan đến so sánh phân số.</a:t>
            </a:r>
          </a:p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26008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623" y="1066800"/>
            <a:ext cx="8280098" cy="5363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927" y="482025"/>
            <a:ext cx="631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Có hai hình tròn như nhau:</a:t>
            </a:r>
          </a:p>
        </p:txBody>
      </p:sp>
    </p:spTree>
    <p:extLst>
      <p:ext uri="{BB962C8B-B14F-4D97-AF65-F5344CB8AC3E}">
        <p14:creationId xmlns:p14="http://schemas.microsoft.com/office/powerpoint/2010/main" val="25841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082" y="605065"/>
            <a:ext cx="4706470" cy="3048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156" y="710626"/>
            <a:ext cx="5763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Mai tô màu nhiều hơn Việt, ta có: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3375" y="3555698"/>
            <a:ext cx="1600202" cy="1170173"/>
            <a:chOff x="995081" y="1358153"/>
            <a:chExt cx="1600202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2393577" y="3817147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Năm phần tám lớn hơn ba phần tám)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72156" y="4844334"/>
            <a:ext cx="1600202" cy="1182677"/>
            <a:chOff x="995081" y="1358153"/>
            <a:chExt cx="1600202" cy="118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2372358" y="5105783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Ba phần tám bé hơn năm phần tám)</a:t>
            </a:r>
          </a:p>
        </p:txBody>
      </p:sp>
    </p:spTree>
    <p:extLst>
      <p:ext uri="{BB962C8B-B14F-4D97-AF65-F5344CB8AC3E}">
        <p14:creationId xmlns:p14="http://schemas.microsoft.com/office/powerpoint/2010/main" val="3850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072" y="2481943"/>
            <a:ext cx="230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60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6" y="1426028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6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557</Words>
  <Application>Microsoft Office PowerPoint</Application>
  <PresentationFormat>Widescreen</PresentationFormat>
  <Paragraphs>114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#9Slide07 HoneyCream</vt:lpstr>
      <vt:lpstr>Arial</vt:lpstr>
      <vt:lpstr>Calibri</vt:lpstr>
      <vt:lpstr>Cambria</vt:lpstr>
      <vt:lpstr>Cambria Math</vt:lpstr>
      <vt:lpstr>UTM Avo</vt:lpstr>
      <vt:lpstr>UTM Rockwell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duc ninh dao</cp:lastModifiedBy>
  <cp:revision>36</cp:revision>
  <dcterms:created xsi:type="dcterms:W3CDTF">2024-02-17T14:25:07Z</dcterms:created>
  <dcterms:modified xsi:type="dcterms:W3CDTF">2024-03-12T02:41:08Z</dcterms:modified>
</cp:coreProperties>
</file>