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6"/>
  </p:notesMasterIdLst>
  <p:sldIdLst>
    <p:sldId id="257" r:id="rId2"/>
    <p:sldId id="2007577487" r:id="rId3"/>
    <p:sldId id="5210" r:id="rId4"/>
    <p:sldId id="2007577486" r:id="rId5"/>
    <p:sldId id="2007577480" r:id="rId6"/>
    <p:sldId id="275" r:id="rId7"/>
    <p:sldId id="327" r:id="rId8"/>
    <p:sldId id="2007577481" r:id="rId9"/>
    <p:sldId id="5211" r:id="rId10"/>
    <p:sldId id="2007577482" r:id="rId11"/>
    <p:sldId id="2007577483" r:id="rId12"/>
    <p:sldId id="328" r:id="rId13"/>
    <p:sldId id="2007577484" r:id="rId14"/>
    <p:sldId id="2007577485"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0E45"/>
    <a:srgbClr val="E73F1C"/>
    <a:srgbClr val="D0684C"/>
    <a:srgbClr val="FAD6D2"/>
    <a:srgbClr val="FFFF5B"/>
    <a:srgbClr val="F5F393"/>
    <a:srgbClr val="F13BC1"/>
    <a:srgbClr val="EF25BA"/>
    <a:srgbClr val="5F0142"/>
    <a:srgbClr val="4A1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3447" autoAdjust="0"/>
  </p:normalViewPr>
  <p:slideViewPr>
    <p:cSldViewPr snapToGrid="0" showGuides="1">
      <p:cViewPr varScale="1">
        <p:scale>
          <a:sx n="72" d="100"/>
          <a:sy n="72" d="100"/>
        </p:scale>
        <p:origin x="-540"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AE0E8-3A99-404B-9D43-88CF024209D2}" type="datetimeFigureOut">
              <a:rPr lang="zh-CN" altLang="en-US" smtClean="0"/>
              <a:t>2024/2/23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45761-C06D-4AE4-90A5-24BDEF0E2992}" type="slidenum">
              <a:rPr lang="zh-CN" altLang="en-US" smtClean="0"/>
              <a:t>‹#›</a:t>
            </a:fld>
            <a:endParaRPr lang="zh-CN" altLang="en-US"/>
          </a:p>
        </p:txBody>
      </p:sp>
    </p:spTree>
    <p:extLst>
      <p:ext uri="{BB962C8B-B14F-4D97-AF65-F5344CB8AC3E}">
        <p14:creationId xmlns:p14="http://schemas.microsoft.com/office/powerpoint/2010/main" val="867778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9935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9153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1399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9643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2623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399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6152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8591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88798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5462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7858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5001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65045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0674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619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7476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1338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85281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6857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16340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12894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40397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28436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5085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46964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1274195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9505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6174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011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2309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9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9B74DC65-1637-78A0-DADC-E1913CD339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8" name="图片 7">
            <a:extLst>
              <a:ext uri="{FF2B5EF4-FFF2-40B4-BE49-F238E27FC236}">
                <a16:creationId xmlns:a16="http://schemas.microsoft.com/office/drawing/2014/main" xmlns="" id="{2281B846-E77A-9861-22E3-C71E0B6D9A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0" name="图片 9">
            <a:extLst>
              <a:ext uri="{FF2B5EF4-FFF2-40B4-BE49-F238E27FC236}">
                <a16:creationId xmlns:a16="http://schemas.microsoft.com/office/drawing/2014/main" xmlns="" id="{1E2E4262-B0D3-6BC9-A396-E02A122C3B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12" name="图片 11">
            <a:extLst>
              <a:ext uri="{FF2B5EF4-FFF2-40B4-BE49-F238E27FC236}">
                <a16:creationId xmlns:a16="http://schemas.microsoft.com/office/drawing/2014/main" xmlns="" id="{E33B603C-2D14-A2C4-5263-93E3D48D4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7915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18806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81732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68875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65845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06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3364378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1" name="TextBox 10">
            <a:extLst>
              <a:ext uri="{FF2B5EF4-FFF2-40B4-BE49-F238E27FC236}">
                <a16:creationId xmlns:a16="http://schemas.microsoft.com/office/drawing/2014/main" xmlns=""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3" name="Picture 12">
            <a:extLst>
              <a:ext uri="{FF2B5EF4-FFF2-40B4-BE49-F238E27FC236}">
                <a16:creationId xmlns:a16="http://schemas.microsoft.com/office/drawing/2014/main" xmlns="" id="{E19AC30C-D488-8BC6-9694-1A709A87A08E}"/>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4" name="Picture 13">
            <a:extLst>
              <a:ext uri="{FF2B5EF4-FFF2-40B4-BE49-F238E27FC236}">
                <a16:creationId xmlns:a16="http://schemas.microsoft.com/office/drawing/2014/main" xmlns="" id="{C67E004D-6BE1-8854-07D6-AC8FD077DB1B}"/>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5" name="Picture 14">
            <a:extLst>
              <a:ext uri="{FF2B5EF4-FFF2-40B4-BE49-F238E27FC236}">
                <a16:creationId xmlns:a16="http://schemas.microsoft.com/office/drawing/2014/main" xmlns="" id="{AC823211-60DD-3194-C55D-E8709B257F7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6" name="Picture 15">
            <a:extLst>
              <a:ext uri="{FF2B5EF4-FFF2-40B4-BE49-F238E27FC236}">
                <a16:creationId xmlns:a16="http://schemas.microsoft.com/office/drawing/2014/main" xmlns="" id="{B415923E-8CBB-A365-E66E-8DD96838D19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7" name="Title 1">
            <a:extLst>
              <a:ext uri="{FF2B5EF4-FFF2-40B4-BE49-F238E27FC236}">
                <a16:creationId xmlns:a16="http://schemas.microsoft.com/office/drawing/2014/main" xmlns="" id="{33BCF8F6-BC41-9643-D295-4ADE236454E3}"/>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xmlns="" id="{59D02FA3-31A2-B671-7B10-711D60A0C377}"/>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0" name="Picture 19">
            <a:extLst>
              <a:ext uri="{FF2B5EF4-FFF2-40B4-BE49-F238E27FC236}">
                <a16:creationId xmlns:a16="http://schemas.microsoft.com/office/drawing/2014/main" xmlns="" id="{C8F5BE5D-41B8-6410-5C25-526BEB99E4E3}"/>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1" name="Picture 20">
            <a:extLst>
              <a:ext uri="{FF2B5EF4-FFF2-40B4-BE49-F238E27FC236}">
                <a16:creationId xmlns:a16="http://schemas.microsoft.com/office/drawing/2014/main" xmlns="" id="{50B84A17-EABE-9070-9233-8ED39CA9DA57}"/>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2" name="Picture 21">
            <a:extLst>
              <a:ext uri="{FF2B5EF4-FFF2-40B4-BE49-F238E27FC236}">
                <a16:creationId xmlns:a16="http://schemas.microsoft.com/office/drawing/2014/main" xmlns="" id="{8325008C-91E2-F8C6-255D-651C606A9151}"/>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2687238687"/>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650"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11.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30.png"/><Relationship Id="rId11" Type="http://schemas.openxmlformats.org/officeDocument/2006/relationships/image" Target="../media/image45.svg"/><Relationship Id="rId5" Type="http://schemas.openxmlformats.org/officeDocument/2006/relationships/image" Target="../media/image19.png"/><Relationship Id="rId10" Type="http://schemas.openxmlformats.org/officeDocument/2006/relationships/image" Target="../media/image40.png"/><Relationship Id="rId4" Type="http://schemas.openxmlformats.org/officeDocument/2006/relationships/image" Target="../media/image18.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30.png"/><Relationship Id="rId11" Type="http://schemas.openxmlformats.org/officeDocument/2006/relationships/image" Target="../media/image42.png"/><Relationship Id="rId5" Type="http://schemas.openxmlformats.org/officeDocument/2006/relationships/image" Target="../media/image19.png"/><Relationship Id="rId10" Type="http://schemas.openxmlformats.org/officeDocument/2006/relationships/image" Target="../media/image45.svg"/><Relationship Id="rId4" Type="http://schemas.openxmlformats.org/officeDocument/2006/relationships/image" Target="../media/image18.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37.xml"/><Relationship Id="rId6" Type="http://schemas.openxmlformats.org/officeDocument/2006/relationships/image" Target="../media/image30.png"/><Relationship Id="rId11" Type="http://schemas.openxmlformats.org/officeDocument/2006/relationships/image" Target="../media/image45.svg"/><Relationship Id="rId5" Type="http://schemas.openxmlformats.org/officeDocument/2006/relationships/image" Target="../media/image19.png"/><Relationship Id="rId10" Type="http://schemas.openxmlformats.org/officeDocument/2006/relationships/image" Target="../media/image40.png"/><Relationship Id="rId4" Type="http://schemas.openxmlformats.org/officeDocument/2006/relationships/image" Target="../media/image18.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xmlns=""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xmlns="" id="{CA08C67F-0609-6F32-6DA4-BFCF10C27FF2}"/>
              </a:ext>
            </a:extLst>
          </p:cNvPr>
          <p:cNvPicPr preferRelativeResize="0"/>
          <p:nvPr/>
        </p:nvPicPr>
        <p:blipFill>
          <a:blip r:embed="rId4">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xmlns=""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xmlns=""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xmlns=""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xmlns=""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xmlns=""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xmlns=""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xmlns="" id="{3108E914-D4D0-8B2E-E8BB-4CD5341CEE06}"/>
              </a:ext>
            </a:extLst>
          </p:cNvPr>
          <p:cNvPicPr preferRelativeResize="0"/>
          <p:nvPr/>
        </p:nvPicPr>
        <p:blipFill>
          <a:blip r:embed="rId10">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xmlns=""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sp>
        <p:nvSpPr>
          <p:cNvPr id="17" name="Google Shape;400;p29">
            <a:extLst>
              <a:ext uri="{FF2B5EF4-FFF2-40B4-BE49-F238E27FC236}">
                <a16:creationId xmlns:a16="http://schemas.microsoft.com/office/drawing/2014/main" xmlns="" id="{2E0303B2-20EB-55A7-B2E8-FE73627492CF}"/>
              </a:ext>
            </a:extLst>
          </p:cNvPr>
          <p:cNvSpPr txBox="1">
            <a:spLocks/>
          </p:cNvSpPr>
          <p:nvPr/>
        </p:nvSpPr>
        <p:spPr>
          <a:xfrm>
            <a:off x="5986018" y="5356569"/>
            <a:ext cx="3173158" cy="1240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marR="0" lvl="0" indent="0" algn="ctr" defTabSz="1219170" rtl="0" eaLnBrk="1" fontAlgn="auto" latinLnBrk="0" hangingPunct="1">
              <a:lnSpc>
                <a:spcPct val="90000"/>
              </a:lnSpc>
              <a:spcBef>
                <a:spcPts val="0"/>
              </a:spcBef>
              <a:spcAft>
                <a:spcPts val="0"/>
              </a:spcAft>
              <a:buClr>
                <a:srgbClr val="BBBFFF"/>
              </a:buClr>
              <a:buSzPts val="1400"/>
              <a:buFont typeface="Lato"/>
              <a:buNone/>
              <a:tabLst/>
              <a:defRPr/>
            </a:pPr>
            <a:endParaRPr kumimoji="0" lang="en-US"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ea typeface="Lato"/>
              <a:cs typeface="Lato"/>
              <a:sym typeface="Lato"/>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49406"/>
            <a:ext cx="2316681" cy="2316681"/>
          </a:xfrm>
          <a:prstGeom prst="rect">
            <a:avLst/>
          </a:prstGeom>
        </p:spPr>
      </p:pic>
      <p:pic>
        <p:nvPicPr>
          <p:cNvPr id="4" name="Picture 3">
            <a:extLst>
              <a:ext uri="{FF2B5EF4-FFF2-40B4-BE49-F238E27FC236}">
                <a16:creationId xmlns:a16="http://schemas.microsoft.com/office/drawing/2014/main" xmlns="" id="{7D715D37-DAA0-E94E-106F-E8F2E5A12955}"/>
              </a:ext>
            </a:extLst>
          </p:cNvPr>
          <p:cNvPicPr>
            <a:picLocks noChangeAspect="1"/>
          </p:cNvPicPr>
          <p:nvPr/>
        </p:nvPicPr>
        <p:blipFill>
          <a:blip r:embed="rId12"/>
          <a:stretch>
            <a:fillRect/>
          </a:stretch>
        </p:blipFill>
        <p:spPr>
          <a:xfrm>
            <a:off x="4074067" y="921950"/>
            <a:ext cx="9117717" cy="3507797"/>
          </a:xfrm>
          <a:prstGeom prst="rect">
            <a:avLst/>
          </a:prstGeom>
        </p:spPr>
      </p:pic>
      <p:grpSp>
        <p:nvGrpSpPr>
          <p:cNvPr id="53" name="组合 52">
            <a:extLst>
              <a:ext uri="{FF2B5EF4-FFF2-40B4-BE49-F238E27FC236}">
                <a16:creationId xmlns:a16="http://schemas.microsoft.com/office/drawing/2014/main" xmlns="" id="{E31DAB62-4B0B-F93F-A6D1-4E357BA1D832}"/>
              </a:ext>
            </a:extLst>
          </p:cNvPr>
          <p:cNvGrpSpPr/>
          <p:nvPr/>
        </p:nvGrpSpPr>
        <p:grpSpPr>
          <a:xfrm>
            <a:off x="5959671" y="466373"/>
            <a:ext cx="3895725" cy="1057275"/>
            <a:chOff x="4281486" y="3793937"/>
            <a:chExt cx="3895725" cy="1057275"/>
          </a:xfrm>
        </p:grpSpPr>
        <p:pic>
          <p:nvPicPr>
            <p:cNvPr id="34" name="图片 33">
              <a:extLst>
                <a:ext uri="{FF2B5EF4-FFF2-40B4-BE49-F238E27FC236}">
                  <a16:creationId xmlns:a16="http://schemas.microsoft.com/office/drawing/2014/main" xmlns="" id="{6508FD45-5AC9-D11F-1217-C937049AFB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81486" y="3793937"/>
              <a:ext cx="3895725" cy="1057275"/>
            </a:xfrm>
            <a:prstGeom prst="rect">
              <a:avLst/>
            </a:prstGeom>
          </p:spPr>
        </p:pic>
        <p:sp>
          <p:nvSpPr>
            <p:cNvPr id="36" name="文本框 35">
              <a:extLst>
                <a:ext uri="{FF2B5EF4-FFF2-40B4-BE49-F238E27FC236}">
                  <a16:creationId xmlns:a16="http://schemas.microsoft.com/office/drawing/2014/main" xmlns="" id="{1E9FB1F0-8630-38AD-701B-1F9CF1244C42}"/>
                </a:ext>
              </a:extLst>
            </p:cNvPr>
            <p:cNvSpPr txBox="1"/>
            <p:nvPr/>
          </p:nvSpPr>
          <p:spPr>
            <a:xfrm>
              <a:off x="4476751" y="3888582"/>
              <a:ext cx="3276600" cy="861774"/>
            </a:xfrm>
            <a:prstGeom prst="rect">
              <a:avLst/>
            </a:prstGeom>
            <a:noFill/>
          </p:spPr>
          <p:txBody>
            <a:bodyPr wrap="square">
              <a:spAutoFit/>
            </a:bodyPr>
            <a:lstStyle/>
            <a:p>
              <a:pPr algn="ctr"/>
              <a:r>
                <a:rPr lang="vi-VN" altLang="zh-CN" sz="5000" b="1" dirty="0">
                  <a:solidFill>
                    <a:srgbClr val="00B050"/>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rPr>
                <a:t>TOÁN</a:t>
              </a:r>
              <a:endParaRPr lang="zh-CN" altLang="en-US" sz="5000" b="1" dirty="0">
                <a:solidFill>
                  <a:srgbClr val="00B050"/>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grpSp>
    </p:spTree>
    <p:extLst>
      <p:ext uri="{BB962C8B-B14F-4D97-AF65-F5344CB8AC3E}">
        <p14:creationId xmlns:p14="http://schemas.microsoft.com/office/powerpoint/2010/main" val="394967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9">
            <a:extLst>
              <a:ext uri="{FF2B5EF4-FFF2-40B4-BE49-F238E27FC236}">
                <a16:creationId xmlns:a16="http://schemas.microsoft.com/office/drawing/2014/main" xmlns="" id="{38B4F29D-D2B8-5004-EEE0-5BCAD203C138}"/>
              </a:ext>
            </a:extLst>
          </p:cNvPr>
          <p:cNvPicPr>
            <a:picLocks noChangeAspect="1"/>
          </p:cNvPicPr>
          <p:nvPr/>
        </p:nvPicPr>
        <p:blipFill rotWithShape="1">
          <a:blip r:embed="rId2"/>
          <a:srcRect l="3125" t="9355" r="3020" b="4895"/>
          <a:stretch/>
        </p:blipFill>
        <p:spPr>
          <a:xfrm>
            <a:off x="-147108" y="878205"/>
            <a:ext cx="10368067" cy="5844574"/>
          </a:xfrm>
          <a:prstGeom prst="rect">
            <a:avLst/>
          </a:prstGeom>
        </p:spPr>
      </p:pic>
      <p:pic>
        <p:nvPicPr>
          <p:cNvPr id="22" name="图片 21">
            <a:extLst>
              <a:ext uri="{FF2B5EF4-FFF2-40B4-BE49-F238E27FC236}">
                <a16:creationId xmlns:a16="http://schemas.microsoft.com/office/drawing/2014/main" xmlns="" id="{33DCBDCA-8448-2A60-A92E-DFE95C8CA4F6}"/>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99482" y="-469291"/>
            <a:ext cx="12192000" cy="2203450"/>
          </a:xfrm>
          <a:prstGeom prst="rect">
            <a:avLst/>
          </a:prstGeom>
        </p:spPr>
      </p:pic>
      <p:sp>
        <p:nvSpPr>
          <p:cNvPr id="7" name="Rounded Rectangle 29">
            <a:extLst>
              <a:ext uri="{FF2B5EF4-FFF2-40B4-BE49-F238E27FC236}">
                <a16:creationId xmlns:a16="http://schemas.microsoft.com/office/drawing/2014/main" xmlns="" id="{F841058F-68BD-750C-EA3D-3DDEA549D070}"/>
              </a:ext>
            </a:extLst>
          </p:cNvPr>
          <p:cNvSpPr/>
          <p:nvPr/>
        </p:nvSpPr>
        <p:spPr>
          <a:xfrm>
            <a:off x="598170" y="145535"/>
            <a:ext cx="10995660" cy="1090313"/>
          </a:xfrm>
          <a:prstGeom prst="roundRect">
            <a:avLst/>
          </a:prstGeom>
          <a:solidFill>
            <a:srgbClr val="FAD6D2"/>
          </a:solidFill>
          <a:ln w="57150">
            <a:solidFill>
              <a:srgbClr val="D06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1" i="0" u="none" strike="noStrike" kern="1200" cap="none" spc="0" normalizeH="0" baseline="0" noProof="0" dirty="0">
              <a:ln>
                <a:noFill/>
              </a:ln>
              <a:solidFill>
                <a:srgbClr val="B92D17"/>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图片 22">
            <a:extLst>
              <a:ext uri="{FF2B5EF4-FFF2-40B4-BE49-F238E27FC236}">
                <a16:creationId xmlns:a16="http://schemas.microsoft.com/office/drawing/2014/main" xmlns="" id="{C60CCEC7-585D-2BBB-B5F3-A3A6F134A365}"/>
              </a:ext>
            </a:extLst>
          </p:cNvPr>
          <p:cNvPicPr>
            <a:picLocks noChangeAspect="1"/>
          </p:cNvPicPr>
          <p:nvPr/>
        </p:nvPicPr>
        <p:blipFill rotWithShape="1">
          <a:blip r:embed="rId4">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xmlns="" id="{8255893A-DB14-B3A6-52F8-C69AD1A8CD8E}"/>
              </a:ext>
            </a:extLst>
          </p:cNvPr>
          <p:cNvPicPr>
            <a:picLocks noChangeAspect="1"/>
          </p:cNvPicPr>
          <p:nvPr/>
        </p:nvPicPr>
        <p:blipFill rotWithShape="1">
          <a:blip r:embed="rId5">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xmlns="" id="{D3144101-EEB9-3A8C-E406-AEE0EF210E77}"/>
              </a:ext>
            </a:extLst>
          </p:cNvPr>
          <p:cNvPicPr>
            <a:picLocks noChangeAspect="1"/>
          </p:cNvPicPr>
          <p:nvPr/>
        </p:nvPicPr>
        <p:blipFill rotWithShape="1">
          <a:blip r:embed="rId5">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40" name="图片 39">
            <a:extLst>
              <a:ext uri="{FF2B5EF4-FFF2-40B4-BE49-F238E27FC236}">
                <a16:creationId xmlns:a16="http://schemas.microsoft.com/office/drawing/2014/main" xmlns="" id="{25B0A0BD-A2CC-52B2-AEAE-3BC98C6FB22A}"/>
              </a:ext>
            </a:extLst>
          </p:cNvPr>
          <p:cNvPicPr>
            <a:picLocks noChangeAspect="1"/>
          </p:cNvPicPr>
          <p:nvPr/>
        </p:nvPicPr>
        <p:blipFill rotWithShape="1">
          <a:blip r:embed="rId6">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pic>
        <p:nvPicPr>
          <p:cNvPr id="12" name="图片 11">
            <a:extLst>
              <a:ext uri="{FF2B5EF4-FFF2-40B4-BE49-F238E27FC236}">
                <a16:creationId xmlns:a16="http://schemas.microsoft.com/office/drawing/2014/main" xmlns="" id="{F0EC55C4-D7CD-4CD2-FC54-E5F5849147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605" y="5482310"/>
            <a:ext cx="1550035" cy="1550035"/>
          </a:xfrm>
          <a:prstGeom prst="rect">
            <a:avLst/>
          </a:prstGeom>
        </p:spPr>
      </p:pic>
      <p:pic>
        <p:nvPicPr>
          <p:cNvPr id="3" name="Picture 2">
            <a:extLst>
              <a:ext uri="{FF2B5EF4-FFF2-40B4-BE49-F238E27FC236}">
                <a16:creationId xmlns:a16="http://schemas.microsoft.com/office/drawing/2014/main" xmlns="" id="{F87E3497-C8F5-C1B7-C1AF-90E95091A6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8457" y1="19274" x2="64392" y2="22905"/>
                        <a14:foregroundMark x1="75964" y1="17598" x2="70030" y2="23743"/>
                        <a14:foregroundMark x1="66469" y1="19832" x2="57567" y2="27095"/>
                        <a14:foregroundMark x1="57567" y1="27095" x2="57270" y2="27374"/>
                      </a14:backgroundRemoval>
                    </a14:imgEffect>
                    <a14:imgEffect>
                      <a14:saturation sat="200000"/>
                    </a14:imgEffect>
                  </a14:imgLayer>
                </a14:imgProps>
              </a:ext>
            </a:extLst>
          </a:blip>
          <a:stretch>
            <a:fillRect/>
          </a:stretch>
        </p:blipFill>
        <p:spPr>
          <a:xfrm>
            <a:off x="8164622" y="1776879"/>
            <a:ext cx="4174485" cy="4434615"/>
          </a:xfrm>
          <a:prstGeom prst="rect">
            <a:avLst/>
          </a:prstGeom>
        </p:spPr>
      </p:pic>
      <p:sp>
        <p:nvSpPr>
          <p:cNvPr id="5" name="TextBox 4">
            <a:extLst>
              <a:ext uri="{FF2B5EF4-FFF2-40B4-BE49-F238E27FC236}">
                <a16:creationId xmlns:a16="http://schemas.microsoft.com/office/drawing/2014/main" xmlns="" id="{CE954BD1-B8E7-A307-3424-5145FA213BB5}"/>
              </a:ext>
            </a:extLst>
          </p:cNvPr>
          <p:cNvSpPr txBox="1"/>
          <p:nvPr/>
        </p:nvSpPr>
        <p:spPr>
          <a:xfrm>
            <a:off x="567869" y="305865"/>
            <a:ext cx="111829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hộp</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3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quả</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bóng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xanh</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1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quả</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bóng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6" name="Freeform 8">
            <a:extLst>
              <a:ext uri="{FF2B5EF4-FFF2-40B4-BE49-F238E27FC236}">
                <a16:creationId xmlns:a16="http://schemas.microsoft.com/office/drawing/2014/main" xmlns="" id="{812CA9EA-EFD2-6A88-647E-32D1D1E8B4E6}"/>
              </a:ext>
            </a:extLst>
          </p:cNvPr>
          <p:cNvSpPr/>
          <p:nvPr/>
        </p:nvSpPr>
        <p:spPr>
          <a:xfrm>
            <a:off x="72816" y="196553"/>
            <a:ext cx="755643" cy="755643"/>
          </a:xfrm>
          <a:custGeom>
            <a:avLst/>
            <a:gdLst/>
            <a:ahLst/>
            <a:cxnLst/>
            <a:rect l="l" t="t" r="r" b="b"/>
            <a:pathLst>
              <a:path w="958006" h="958006">
                <a:moveTo>
                  <a:pt x="0" y="0"/>
                </a:moveTo>
                <a:lnTo>
                  <a:pt x="958006" y="0"/>
                </a:lnTo>
                <a:lnTo>
                  <a:pt x="958006" y="958006"/>
                </a:lnTo>
                <a:lnTo>
                  <a:pt x="0" y="9580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xmlns="" id="{4AD4E7B1-B316-6B82-4D7F-0E103541BBC1}"/>
              </a:ext>
            </a:extLst>
          </p:cNvPr>
          <p:cNvSpPr txBox="1"/>
          <p:nvPr/>
        </p:nvSpPr>
        <p:spPr>
          <a:xfrm>
            <a:off x="828459" y="1927491"/>
            <a:ext cx="8471005" cy="3554819"/>
          </a:xfrm>
          <a:prstGeom prst="rect">
            <a:avLst/>
          </a:prstGeom>
          <a:noFill/>
        </p:spPr>
        <p:txBody>
          <a:bodyPr wrap="square" rtlCol="0">
            <a:spAutoFit/>
          </a:bodyPr>
          <a:lstStyle/>
          <a:p>
            <a:r>
              <a:rPr lang="vi-VN" sz="4500" b="1" dirty="0">
                <a:solidFill>
                  <a:srgbClr val="002060"/>
                </a:solidFill>
                <a:latin typeface="Cambria" panose="02040503050406030204" pitchFamily="18" charset="0"/>
                <a:ea typeface="Cambria" panose="02040503050406030204" pitchFamily="18" charset="0"/>
              </a:rPr>
              <a:t>a) Các sự kiện có thể xảy ra là:</a:t>
            </a:r>
          </a:p>
          <a:p>
            <a:r>
              <a:rPr lang="vi-VN" sz="4500" b="1" dirty="0">
                <a:solidFill>
                  <a:srgbClr val="002060"/>
                </a:solidFill>
                <a:latin typeface="Cambria" panose="02040503050406030204" pitchFamily="18" charset="0"/>
                <a:ea typeface="Cambria" panose="02040503050406030204" pitchFamily="18" charset="0"/>
              </a:rPr>
              <a:t>- Rô-bốt lấy được 1 quả bóng màu xanh</a:t>
            </a:r>
          </a:p>
          <a:p>
            <a:r>
              <a:rPr lang="vi-VN" sz="4500" b="1" dirty="0">
                <a:solidFill>
                  <a:srgbClr val="002060"/>
                </a:solidFill>
                <a:latin typeface="Cambria" panose="02040503050406030204" pitchFamily="18" charset="0"/>
                <a:ea typeface="Cambria" panose="02040503050406030204" pitchFamily="18" charset="0"/>
              </a:rPr>
              <a:t>- Rô-bốt lấy được 1 quả bóng màu vàng</a:t>
            </a:r>
          </a:p>
        </p:txBody>
      </p:sp>
    </p:spTree>
    <p:extLst>
      <p:ext uri="{BB962C8B-B14F-4D97-AF65-F5344CB8AC3E}">
        <p14:creationId xmlns:p14="http://schemas.microsoft.com/office/powerpoint/2010/main" val="31298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9">
            <a:extLst>
              <a:ext uri="{FF2B5EF4-FFF2-40B4-BE49-F238E27FC236}">
                <a16:creationId xmlns:a16="http://schemas.microsoft.com/office/drawing/2014/main" xmlns="" id="{38B4F29D-D2B8-5004-EEE0-5BCAD203C138}"/>
              </a:ext>
            </a:extLst>
          </p:cNvPr>
          <p:cNvPicPr>
            <a:picLocks noChangeAspect="1"/>
          </p:cNvPicPr>
          <p:nvPr/>
        </p:nvPicPr>
        <p:blipFill rotWithShape="1">
          <a:blip r:embed="rId2"/>
          <a:srcRect l="3125" t="9355" r="3020" b="4895"/>
          <a:stretch/>
        </p:blipFill>
        <p:spPr>
          <a:xfrm>
            <a:off x="-268606" y="309020"/>
            <a:ext cx="10368067" cy="4579665"/>
          </a:xfrm>
          <a:prstGeom prst="rect">
            <a:avLst/>
          </a:prstGeom>
        </p:spPr>
      </p:pic>
      <p:pic>
        <p:nvPicPr>
          <p:cNvPr id="22" name="图片 21">
            <a:extLst>
              <a:ext uri="{FF2B5EF4-FFF2-40B4-BE49-F238E27FC236}">
                <a16:creationId xmlns:a16="http://schemas.microsoft.com/office/drawing/2014/main" xmlns="" id="{33DCBDCA-8448-2A60-A92E-DFE95C8CA4F6}"/>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99482" y="-469291"/>
            <a:ext cx="12192000" cy="2203450"/>
          </a:xfrm>
          <a:prstGeom prst="rect">
            <a:avLst/>
          </a:prstGeom>
        </p:spPr>
      </p:pic>
      <p:sp>
        <p:nvSpPr>
          <p:cNvPr id="7" name="Rounded Rectangle 29">
            <a:extLst>
              <a:ext uri="{FF2B5EF4-FFF2-40B4-BE49-F238E27FC236}">
                <a16:creationId xmlns:a16="http://schemas.microsoft.com/office/drawing/2014/main" xmlns="" id="{F841058F-68BD-750C-EA3D-3DDEA549D070}"/>
              </a:ext>
            </a:extLst>
          </p:cNvPr>
          <p:cNvSpPr/>
          <p:nvPr/>
        </p:nvSpPr>
        <p:spPr>
          <a:xfrm>
            <a:off x="598170" y="135221"/>
            <a:ext cx="10995660" cy="705215"/>
          </a:xfrm>
          <a:prstGeom prst="roundRect">
            <a:avLst/>
          </a:prstGeom>
          <a:solidFill>
            <a:srgbClr val="FAD6D2"/>
          </a:solidFill>
          <a:ln w="57150">
            <a:solidFill>
              <a:srgbClr val="D06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1" i="0" u="none" strike="noStrike" kern="1200" cap="none" spc="0" normalizeH="0" baseline="0" noProof="0" dirty="0">
              <a:ln>
                <a:noFill/>
              </a:ln>
              <a:solidFill>
                <a:srgbClr val="B92D17"/>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图片 22">
            <a:extLst>
              <a:ext uri="{FF2B5EF4-FFF2-40B4-BE49-F238E27FC236}">
                <a16:creationId xmlns:a16="http://schemas.microsoft.com/office/drawing/2014/main" xmlns="" id="{C60CCEC7-585D-2BBB-B5F3-A3A6F134A365}"/>
              </a:ext>
            </a:extLst>
          </p:cNvPr>
          <p:cNvPicPr>
            <a:picLocks noChangeAspect="1"/>
          </p:cNvPicPr>
          <p:nvPr/>
        </p:nvPicPr>
        <p:blipFill rotWithShape="1">
          <a:blip r:embed="rId4">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xmlns="" id="{8255893A-DB14-B3A6-52F8-C69AD1A8CD8E}"/>
              </a:ext>
            </a:extLst>
          </p:cNvPr>
          <p:cNvPicPr>
            <a:picLocks noChangeAspect="1"/>
          </p:cNvPicPr>
          <p:nvPr/>
        </p:nvPicPr>
        <p:blipFill rotWithShape="1">
          <a:blip r:embed="rId5">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xmlns="" id="{D3144101-EEB9-3A8C-E406-AEE0EF210E77}"/>
              </a:ext>
            </a:extLst>
          </p:cNvPr>
          <p:cNvPicPr>
            <a:picLocks noChangeAspect="1"/>
          </p:cNvPicPr>
          <p:nvPr/>
        </p:nvPicPr>
        <p:blipFill rotWithShape="1">
          <a:blip r:embed="rId5">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40" name="图片 39">
            <a:extLst>
              <a:ext uri="{FF2B5EF4-FFF2-40B4-BE49-F238E27FC236}">
                <a16:creationId xmlns:a16="http://schemas.microsoft.com/office/drawing/2014/main" xmlns="" id="{25B0A0BD-A2CC-52B2-AEAE-3BC98C6FB22A}"/>
              </a:ext>
            </a:extLst>
          </p:cNvPr>
          <p:cNvPicPr>
            <a:picLocks noChangeAspect="1"/>
          </p:cNvPicPr>
          <p:nvPr/>
        </p:nvPicPr>
        <p:blipFill rotWithShape="1">
          <a:blip r:embed="rId6">
            <a:extLst>
              <a:ext uri="{28A0092B-C50C-407E-A947-70E740481C1C}">
                <a14:useLocalDpi xmlns:a14="http://schemas.microsoft.com/office/drawing/2010/main" val="0"/>
              </a:ext>
            </a:extLst>
          </a:blip>
          <a:srcRect b="27847"/>
          <a:stretch/>
        </p:blipFill>
        <p:spPr>
          <a:xfrm>
            <a:off x="-268605" y="3984624"/>
            <a:ext cx="12192000" cy="2911038"/>
          </a:xfrm>
          <a:prstGeom prst="rect">
            <a:avLst/>
          </a:prstGeom>
        </p:spPr>
      </p:pic>
      <p:pic>
        <p:nvPicPr>
          <p:cNvPr id="3" name="Picture 2">
            <a:extLst>
              <a:ext uri="{FF2B5EF4-FFF2-40B4-BE49-F238E27FC236}">
                <a16:creationId xmlns:a16="http://schemas.microsoft.com/office/drawing/2014/main" xmlns="" id="{F87E3497-C8F5-C1B7-C1AF-90E95091A68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8457" y1="19274" x2="64392" y2="22905"/>
                        <a14:foregroundMark x1="75964" y1="17598" x2="70030" y2="23743"/>
                        <a14:foregroundMark x1="66469" y1="19832" x2="57567" y2="27095"/>
                        <a14:foregroundMark x1="57567" y1="27095" x2="57270" y2="27374"/>
                      </a14:backgroundRemoval>
                    </a14:imgEffect>
                    <a14:imgEffect>
                      <a14:saturation sat="200000"/>
                    </a14:imgEffect>
                  </a14:imgLayer>
                </a14:imgProps>
              </a:ext>
            </a:extLst>
          </a:blip>
          <a:stretch>
            <a:fillRect/>
          </a:stretch>
        </p:blipFill>
        <p:spPr>
          <a:xfrm>
            <a:off x="9058844" y="2415811"/>
            <a:ext cx="3485013" cy="3702179"/>
          </a:xfrm>
          <a:prstGeom prst="rect">
            <a:avLst/>
          </a:prstGeom>
        </p:spPr>
      </p:pic>
      <p:sp>
        <p:nvSpPr>
          <p:cNvPr id="5" name="TextBox 4">
            <a:extLst>
              <a:ext uri="{FF2B5EF4-FFF2-40B4-BE49-F238E27FC236}">
                <a16:creationId xmlns:a16="http://schemas.microsoft.com/office/drawing/2014/main" xmlns="" id="{CE954BD1-B8E7-A307-3424-5145FA213BB5}"/>
              </a:ext>
            </a:extLst>
          </p:cNvPr>
          <p:cNvSpPr txBox="1"/>
          <p:nvPr/>
        </p:nvSpPr>
        <p:spPr>
          <a:xfrm>
            <a:off x="598170" y="135220"/>
            <a:ext cx="111829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hộp</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3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quả</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bóng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xanh</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1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quả</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bóng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SG"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vàng</a:t>
            </a:r>
            <a:r>
              <a:rPr kumimoji="0" lang="en-SG"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6" name="Freeform 8">
            <a:extLst>
              <a:ext uri="{FF2B5EF4-FFF2-40B4-BE49-F238E27FC236}">
                <a16:creationId xmlns:a16="http://schemas.microsoft.com/office/drawing/2014/main" xmlns="" id="{812CA9EA-EFD2-6A88-647E-32D1D1E8B4E6}"/>
              </a:ext>
            </a:extLst>
          </p:cNvPr>
          <p:cNvSpPr/>
          <p:nvPr/>
        </p:nvSpPr>
        <p:spPr>
          <a:xfrm>
            <a:off x="72816" y="84793"/>
            <a:ext cx="755643" cy="755643"/>
          </a:xfrm>
          <a:custGeom>
            <a:avLst/>
            <a:gdLst/>
            <a:ahLst/>
            <a:cxnLst/>
            <a:rect l="l" t="t" r="r" b="b"/>
            <a:pathLst>
              <a:path w="958006" h="958006">
                <a:moveTo>
                  <a:pt x="0" y="0"/>
                </a:moveTo>
                <a:lnTo>
                  <a:pt x="958006" y="0"/>
                </a:lnTo>
                <a:lnTo>
                  <a:pt x="958006" y="958006"/>
                </a:lnTo>
                <a:lnTo>
                  <a:pt x="0" y="95800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xmlns="" id="{4AD4E7B1-B316-6B82-4D7F-0E103541BBC1}"/>
              </a:ext>
            </a:extLst>
          </p:cNvPr>
          <p:cNvSpPr txBox="1"/>
          <p:nvPr/>
        </p:nvSpPr>
        <p:spPr>
          <a:xfrm>
            <a:off x="460025" y="1185844"/>
            <a:ext cx="9027795" cy="2739211"/>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Lấy 1 quả bóng ra khỏi hộp, quan sát màu</a:t>
            </a:r>
            <a:r>
              <a:rPr kumimoji="0" lang="vi-VN" sz="43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ghi lại kết quả vào bảng kiểm đếm rồi trả lại bóng vào hộp. Thực hiện 10 lần như vậy?</a:t>
            </a:r>
            <a:endParaRPr kumimoji="0" lang="en-SG"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xmlns="" id="{5CADE620-9F23-816A-45F1-69FDB25D34FB}"/>
              </a:ext>
            </a:extLst>
          </p:cNvPr>
          <p:cNvGraphicFramePr>
            <a:graphicFrameLocks noGrp="1"/>
          </p:cNvGraphicFramePr>
          <p:nvPr>
            <p:extLst>
              <p:ext uri="{D42A27DB-BD31-4B8C-83A1-F6EECF244321}">
                <p14:modId xmlns:p14="http://schemas.microsoft.com/office/powerpoint/2010/main" val="2300832619"/>
              </p:ext>
            </p:extLst>
          </p:nvPr>
        </p:nvGraphicFramePr>
        <p:xfrm>
          <a:off x="722630" y="4728061"/>
          <a:ext cx="8585200" cy="1851658"/>
        </p:xfrm>
        <a:graphic>
          <a:graphicData uri="http://schemas.openxmlformats.org/drawingml/2006/table">
            <a:tbl>
              <a:tblPr firstRow="1" bandRow="1">
                <a:tableStyleId>{5C22544A-7EE6-4342-B048-85BDC9FD1C3A}</a:tableStyleId>
              </a:tblPr>
              <a:tblGrid>
                <a:gridCol w="4292600">
                  <a:extLst>
                    <a:ext uri="{9D8B030D-6E8A-4147-A177-3AD203B41FA5}">
                      <a16:colId xmlns:a16="http://schemas.microsoft.com/office/drawing/2014/main" xmlns="" val="2965369330"/>
                    </a:ext>
                  </a:extLst>
                </a:gridCol>
                <a:gridCol w="4292600">
                  <a:extLst>
                    <a:ext uri="{9D8B030D-6E8A-4147-A177-3AD203B41FA5}">
                      <a16:colId xmlns:a16="http://schemas.microsoft.com/office/drawing/2014/main" xmlns="" val="3550981384"/>
                    </a:ext>
                  </a:extLst>
                </a:gridCol>
              </a:tblGrid>
              <a:tr h="871641">
                <a:tc>
                  <a:txBody>
                    <a:bodyPr/>
                    <a:lstStyle/>
                    <a:p>
                      <a:pPr algn="ctr"/>
                      <a:r>
                        <a:rPr lang="vi-VN" sz="3500" b="1" smtClean="0">
                          <a:solidFill>
                            <a:srgbClr val="520E45"/>
                          </a:solidFill>
                          <a:latin typeface="Cambria" panose="02040503050406030204" pitchFamily="18" charset="0"/>
                          <a:ea typeface="Cambria" panose="02040503050406030204" pitchFamily="18" charset="0"/>
                        </a:rPr>
                        <a:t>Bóng</a:t>
                      </a:r>
                      <a:r>
                        <a:rPr lang="vi-VN" sz="3500" b="1" baseline="0" smtClean="0">
                          <a:solidFill>
                            <a:srgbClr val="520E45"/>
                          </a:solidFill>
                          <a:latin typeface="Cambria" panose="02040503050406030204" pitchFamily="18" charset="0"/>
                          <a:ea typeface="Cambria" panose="02040503050406030204" pitchFamily="18" charset="0"/>
                        </a:rPr>
                        <a:t> xanh</a:t>
                      </a:r>
                      <a:endParaRPr lang="en-SG" sz="3500" b="1" dirty="0">
                        <a:solidFill>
                          <a:srgbClr val="520E45"/>
                        </a:solidFill>
                        <a:latin typeface="Cambria" panose="02040503050406030204" pitchFamily="18" charset="0"/>
                        <a:ea typeface="Cambria" panose="02040503050406030204" pitchFamily="18" charset="0"/>
                      </a:endParaRPr>
                    </a:p>
                  </a:txBody>
                  <a:tcPr anchor="ctr">
                    <a:solidFill>
                      <a:srgbClr val="E73F1C"/>
                    </a:solidFill>
                  </a:tcPr>
                </a:tc>
                <a:tc>
                  <a:txBody>
                    <a:bodyPr/>
                    <a:lstStyle/>
                    <a:p>
                      <a:pPr algn="ctr"/>
                      <a:endParaRPr lang="en-SG" sz="3500" b="1" dirty="0">
                        <a:solidFill>
                          <a:srgbClr val="520E45"/>
                        </a:solidFill>
                        <a:latin typeface="Cambria" panose="02040503050406030204" pitchFamily="18" charset="0"/>
                        <a:ea typeface="Cambria" panose="02040503050406030204" pitchFamily="18" charset="0"/>
                      </a:endParaRPr>
                    </a:p>
                  </a:txBody>
                  <a:tcPr anchor="ctr">
                    <a:solidFill>
                      <a:srgbClr val="E73F1C"/>
                    </a:solidFill>
                  </a:tcPr>
                </a:tc>
                <a:extLst>
                  <a:ext uri="{0D108BD9-81ED-4DB2-BD59-A6C34878D82A}">
                    <a16:rowId xmlns:a16="http://schemas.microsoft.com/office/drawing/2014/main" xmlns="" val="4273821381"/>
                  </a:ext>
                </a:extLst>
              </a:tr>
              <a:tr h="980017">
                <a:tc>
                  <a:txBody>
                    <a:bodyPr/>
                    <a:lstStyle/>
                    <a:p>
                      <a:pPr algn="ctr"/>
                      <a:r>
                        <a:rPr lang="vi-VN" sz="3500" b="1" smtClean="0">
                          <a:solidFill>
                            <a:srgbClr val="520E45"/>
                          </a:solidFill>
                          <a:latin typeface="Cambria" panose="02040503050406030204" pitchFamily="18" charset="0"/>
                          <a:ea typeface="Cambria" panose="02040503050406030204" pitchFamily="18" charset="0"/>
                        </a:rPr>
                        <a:t>Bóng </a:t>
                      </a:r>
                      <a:r>
                        <a:rPr lang="vi-VN" sz="3500" b="1" dirty="0">
                          <a:solidFill>
                            <a:srgbClr val="520E45"/>
                          </a:solidFill>
                          <a:latin typeface="Cambria" panose="02040503050406030204" pitchFamily="18" charset="0"/>
                          <a:ea typeface="Cambria" panose="02040503050406030204" pitchFamily="18" charset="0"/>
                        </a:rPr>
                        <a:t>vàng</a:t>
                      </a:r>
                      <a:endParaRPr lang="en-SG" sz="3500" b="1" dirty="0">
                        <a:solidFill>
                          <a:srgbClr val="520E45"/>
                        </a:solidFill>
                        <a:latin typeface="Cambria" panose="02040503050406030204" pitchFamily="18" charset="0"/>
                        <a:ea typeface="Cambria" panose="02040503050406030204" pitchFamily="18" charset="0"/>
                      </a:endParaRPr>
                    </a:p>
                  </a:txBody>
                  <a:tcPr anchor="ctr">
                    <a:solidFill>
                      <a:srgbClr val="FFFF00"/>
                    </a:solidFill>
                  </a:tcPr>
                </a:tc>
                <a:tc>
                  <a:txBody>
                    <a:bodyPr/>
                    <a:lstStyle/>
                    <a:p>
                      <a:pPr algn="ctr"/>
                      <a:endParaRPr lang="en-SG" sz="3500" b="1" dirty="0">
                        <a:solidFill>
                          <a:srgbClr val="520E45"/>
                        </a:solidFill>
                        <a:latin typeface="Cambria" panose="02040503050406030204" pitchFamily="18" charset="0"/>
                        <a:ea typeface="Cambria" panose="02040503050406030204" pitchFamily="18" charset="0"/>
                      </a:endParaRPr>
                    </a:p>
                  </a:txBody>
                  <a:tcPr anchor="ctr">
                    <a:solidFill>
                      <a:srgbClr val="FFFF00"/>
                    </a:solidFill>
                  </a:tcPr>
                </a:tc>
                <a:extLst>
                  <a:ext uri="{0D108BD9-81ED-4DB2-BD59-A6C34878D82A}">
                    <a16:rowId xmlns:a16="http://schemas.microsoft.com/office/drawing/2014/main" xmlns="" val="2346385166"/>
                  </a:ext>
                </a:extLst>
              </a:tr>
            </a:tbl>
          </a:graphicData>
        </a:graphic>
      </p:graphicFrame>
      <p:pic>
        <p:nvPicPr>
          <p:cNvPr id="4" name="图片 11">
            <a:extLst>
              <a:ext uri="{FF2B5EF4-FFF2-40B4-BE49-F238E27FC236}">
                <a16:creationId xmlns:a16="http://schemas.microsoft.com/office/drawing/2014/main" xmlns="" id="{F0EC55C4-D7CD-4CD2-FC54-E5F5849147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1664" y="3611462"/>
            <a:ext cx="1421932" cy="1383230"/>
          </a:xfrm>
          <a:prstGeom prst="rect">
            <a:avLst/>
          </a:prstGeom>
        </p:spPr>
      </p:pic>
    </p:spTree>
    <p:extLst>
      <p:ext uri="{BB962C8B-B14F-4D97-AF65-F5344CB8AC3E}">
        <p14:creationId xmlns:p14="http://schemas.microsoft.com/office/powerpoint/2010/main" val="157528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B73CB022-15B8-3DD9-871E-2C1C9A2270AE}"/>
              </a:ext>
            </a:extLst>
          </p:cNvPr>
          <p:cNvSpPr/>
          <p:nvPr/>
        </p:nvSpPr>
        <p:spPr>
          <a:xfrm>
            <a:off x="254000" y="223521"/>
            <a:ext cx="11369040" cy="8940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68DF80A8-2D1A-7C6A-8044-0CAF8CC602C6}"/>
              </a:ext>
            </a:extLst>
          </p:cNvPr>
          <p:cNvSpPr txBox="1"/>
          <p:nvPr/>
        </p:nvSpPr>
        <p:spPr>
          <a:xfrm>
            <a:off x="254000" y="223521"/>
            <a:ext cx="11369040" cy="784830"/>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c) Dựa vào bảng kiểm đếm, trả lời câu hỏi:</a:t>
            </a:r>
            <a:endParaRPr lang="en-SG" dirty="0">
              <a:latin typeface="Cambria" panose="02040503050406030204" pitchFamily="18" charset="0"/>
              <a:ea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xmlns="" id="{A384FAFE-3FE6-F2D3-E8B2-8313B27275CA}"/>
              </a:ext>
            </a:extLst>
          </p:cNvPr>
          <p:cNvSpPr/>
          <p:nvPr/>
        </p:nvSpPr>
        <p:spPr>
          <a:xfrm>
            <a:off x="3328944" y="1594600"/>
            <a:ext cx="8754831" cy="1486237"/>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sym typeface="Arial"/>
              </a:rPr>
              <a:t>Có bao nhiêu lần lấy được bóng xanh?</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sym typeface="Arial"/>
              </a:rPr>
              <a:t> Có bao nhiêu lần lấy được bóng vàng?</a:t>
            </a:r>
            <a:endParaRPr kumimoji="0" lang="en-US" sz="3600" b="1"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sym typeface="Arial"/>
            </a:endParaRPr>
          </a:p>
        </p:txBody>
      </p:sp>
      <p:sp>
        <p:nvSpPr>
          <p:cNvPr id="8" name="Speech Bubble: Rectangle with Corners Rounded 7">
            <a:extLst>
              <a:ext uri="{FF2B5EF4-FFF2-40B4-BE49-F238E27FC236}">
                <a16:creationId xmlns:a16="http://schemas.microsoft.com/office/drawing/2014/main" xmlns="" id="{A60872B1-BBFF-832D-03A5-303446153B55}"/>
              </a:ext>
            </a:extLst>
          </p:cNvPr>
          <p:cNvSpPr/>
          <p:nvPr/>
        </p:nvSpPr>
        <p:spPr>
          <a:xfrm>
            <a:off x="3437169" y="3351178"/>
            <a:ext cx="8754831" cy="1486237"/>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sym typeface="Arial"/>
              </a:rPr>
              <a:t>Sự kiện nào xuất hiện nhiều lần hơn?</a:t>
            </a:r>
            <a:endParaRPr kumimoji="0" lang="en-US" sz="3600" b="1"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sym typeface="Arial"/>
            </a:endParaRPr>
          </a:p>
        </p:txBody>
      </p:sp>
      <p:pic>
        <p:nvPicPr>
          <p:cNvPr id="15" name="图片 5">
            <a:extLst>
              <a:ext uri="{FF2B5EF4-FFF2-40B4-BE49-F238E27FC236}">
                <a16:creationId xmlns:a16="http://schemas.microsoft.com/office/drawing/2014/main" xmlns="" id="{6407AA8F-107B-2C5A-5CFD-5EA81A46BA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85" t="11580" r="7362" b="15082"/>
          <a:stretch/>
        </p:blipFill>
        <p:spPr>
          <a:xfrm>
            <a:off x="108225" y="2833217"/>
            <a:ext cx="4841909" cy="42297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9">
            <a:extLst>
              <a:ext uri="{FF2B5EF4-FFF2-40B4-BE49-F238E27FC236}">
                <a16:creationId xmlns:a16="http://schemas.microsoft.com/office/drawing/2014/main" xmlns="" id="{38B4F29D-D2B8-5004-EEE0-5BCAD203C138}"/>
              </a:ext>
            </a:extLst>
          </p:cNvPr>
          <p:cNvPicPr>
            <a:picLocks noChangeAspect="1"/>
          </p:cNvPicPr>
          <p:nvPr/>
        </p:nvPicPr>
        <p:blipFill rotWithShape="1">
          <a:blip r:embed="rId2"/>
          <a:srcRect l="3125" t="9355" r="3020" b="4895"/>
          <a:stretch/>
        </p:blipFill>
        <p:spPr>
          <a:xfrm>
            <a:off x="-147108" y="878205"/>
            <a:ext cx="10368067" cy="5844574"/>
          </a:xfrm>
          <a:prstGeom prst="rect">
            <a:avLst/>
          </a:prstGeom>
        </p:spPr>
      </p:pic>
      <p:pic>
        <p:nvPicPr>
          <p:cNvPr id="22" name="图片 21">
            <a:extLst>
              <a:ext uri="{FF2B5EF4-FFF2-40B4-BE49-F238E27FC236}">
                <a16:creationId xmlns:a16="http://schemas.microsoft.com/office/drawing/2014/main" xmlns="" id="{33DCBDCA-8448-2A60-A92E-DFE95C8CA4F6}"/>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99482" y="-469291"/>
            <a:ext cx="12192000" cy="2203450"/>
          </a:xfrm>
          <a:prstGeom prst="rect">
            <a:avLst/>
          </a:prstGeom>
        </p:spPr>
      </p:pic>
      <p:sp>
        <p:nvSpPr>
          <p:cNvPr id="7" name="Rounded Rectangle 29">
            <a:extLst>
              <a:ext uri="{FF2B5EF4-FFF2-40B4-BE49-F238E27FC236}">
                <a16:creationId xmlns:a16="http://schemas.microsoft.com/office/drawing/2014/main" xmlns="" id="{F841058F-68BD-750C-EA3D-3DDEA549D070}"/>
              </a:ext>
            </a:extLst>
          </p:cNvPr>
          <p:cNvSpPr/>
          <p:nvPr/>
        </p:nvSpPr>
        <p:spPr>
          <a:xfrm>
            <a:off x="99482" y="20921"/>
            <a:ext cx="12092517" cy="1467314"/>
          </a:xfrm>
          <a:prstGeom prst="roundRect">
            <a:avLst/>
          </a:prstGeom>
          <a:solidFill>
            <a:srgbClr val="FAD6D2"/>
          </a:solidFill>
          <a:ln w="57150">
            <a:solidFill>
              <a:srgbClr val="D06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1" i="0" u="none" strike="noStrike" kern="1200" cap="none" spc="0" normalizeH="0" baseline="0" noProof="0" dirty="0">
              <a:ln>
                <a:noFill/>
              </a:ln>
              <a:solidFill>
                <a:srgbClr val="B92D17"/>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图片 22">
            <a:extLst>
              <a:ext uri="{FF2B5EF4-FFF2-40B4-BE49-F238E27FC236}">
                <a16:creationId xmlns:a16="http://schemas.microsoft.com/office/drawing/2014/main" xmlns="" id="{C60CCEC7-585D-2BBB-B5F3-A3A6F134A365}"/>
              </a:ext>
            </a:extLst>
          </p:cNvPr>
          <p:cNvPicPr>
            <a:picLocks noChangeAspect="1"/>
          </p:cNvPicPr>
          <p:nvPr/>
        </p:nvPicPr>
        <p:blipFill rotWithShape="1">
          <a:blip r:embed="rId4">
            <a:extLst>
              <a:ext uri="{28A0092B-C50C-407E-A947-70E740481C1C}">
                <a14:useLocalDpi xmlns:a14="http://schemas.microsoft.com/office/drawing/2010/main" val="0"/>
              </a:ext>
            </a:extLst>
          </a:blip>
          <a:srcRect b="59613"/>
          <a:stretch/>
        </p:blipFill>
        <p:spPr>
          <a:xfrm>
            <a:off x="0" y="5699997"/>
            <a:ext cx="12192000" cy="1787526"/>
          </a:xfrm>
          <a:prstGeom prst="rect">
            <a:avLst/>
          </a:prstGeom>
        </p:spPr>
      </p:pic>
      <p:pic>
        <p:nvPicPr>
          <p:cNvPr id="25" name="图片 24">
            <a:extLst>
              <a:ext uri="{FF2B5EF4-FFF2-40B4-BE49-F238E27FC236}">
                <a16:creationId xmlns:a16="http://schemas.microsoft.com/office/drawing/2014/main" xmlns="" id="{8255893A-DB14-B3A6-52F8-C69AD1A8CD8E}"/>
              </a:ext>
            </a:extLst>
          </p:cNvPr>
          <p:cNvPicPr>
            <a:picLocks noChangeAspect="1"/>
          </p:cNvPicPr>
          <p:nvPr/>
        </p:nvPicPr>
        <p:blipFill rotWithShape="1">
          <a:blip r:embed="rId5">
            <a:extLst>
              <a:ext uri="{28A0092B-C50C-407E-A947-70E740481C1C}">
                <a14:useLocalDpi xmlns:a14="http://schemas.microsoft.com/office/drawing/2010/main" val="0"/>
              </a:ext>
            </a:extLst>
          </a:blip>
          <a:srcRect t="65225" r="44431" b="3653"/>
          <a:stretch/>
        </p:blipFill>
        <p:spPr>
          <a:xfrm>
            <a:off x="1" y="5699997"/>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xmlns="" id="{D3144101-EEB9-3A8C-E406-AEE0EF210E77}"/>
              </a:ext>
            </a:extLst>
          </p:cNvPr>
          <p:cNvPicPr>
            <a:picLocks noChangeAspect="1"/>
          </p:cNvPicPr>
          <p:nvPr/>
        </p:nvPicPr>
        <p:blipFill rotWithShape="1">
          <a:blip r:embed="rId5">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sp>
        <p:nvSpPr>
          <p:cNvPr id="5" name="TextBox 4">
            <a:extLst>
              <a:ext uri="{FF2B5EF4-FFF2-40B4-BE49-F238E27FC236}">
                <a16:creationId xmlns:a16="http://schemas.microsoft.com/office/drawing/2014/main" xmlns="" id="{CE954BD1-B8E7-A307-3424-5145FA213BB5}"/>
              </a:ext>
            </a:extLst>
          </p:cNvPr>
          <p:cNvSpPr txBox="1"/>
          <p:nvPr/>
        </p:nvSpPr>
        <p:spPr>
          <a:xfrm>
            <a:off x="-45511" y="96460"/>
            <a:ext cx="12384618" cy="12618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800" b="1" i="0" dirty="0">
                <a:solidFill>
                  <a:srgbClr val="C00000"/>
                </a:solidFill>
                <a:effectLst/>
                <a:latin typeface="Cambria" panose="02040503050406030204" pitchFamily="18" charset="0"/>
                <a:ea typeface="Cambria" panose="02040503050406030204" pitchFamily="18" charset="0"/>
              </a:rPr>
              <a:t>2. </a:t>
            </a:r>
            <a:r>
              <a:rPr lang="en-SG" sz="3800" b="1" i="0" dirty="0" err="1">
                <a:solidFill>
                  <a:srgbClr val="C00000"/>
                </a:solidFill>
                <a:effectLst/>
                <a:latin typeface="Cambria" panose="02040503050406030204" pitchFamily="18" charset="0"/>
                <a:ea typeface="Cambria" panose="02040503050406030204" pitchFamily="18" charset="0"/>
              </a:rPr>
              <a:t>Hãy</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giúp</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thỏ</a:t>
            </a:r>
            <a:r>
              <a:rPr lang="en-SG" sz="3800" b="1" i="0" dirty="0">
                <a:solidFill>
                  <a:srgbClr val="C00000"/>
                </a:solidFill>
                <a:effectLst/>
                <a:latin typeface="Cambria" panose="02040503050406030204" pitchFamily="18" charset="0"/>
                <a:ea typeface="Cambria" panose="02040503050406030204" pitchFamily="18" charset="0"/>
              </a:rPr>
              <a:t> di </a:t>
            </a:r>
            <a:r>
              <a:rPr lang="en-SG" sz="3800" b="1" i="0" dirty="0" err="1">
                <a:solidFill>
                  <a:srgbClr val="C00000"/>
                </a:solidFill>
                <a:effectLst/>
                <a:latin typeface="Cambria" panose="02040503050406030204" pitchFamily="18" charset="0"/>
                <a:ea typeface="Cambria" panose="02040503050406030204" pitchFamily="18" charset="0"/>
              </a:rPr>
              <a:t>chuyển</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bằng</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cách</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gieo</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hai</a:t>
            </a:r>
            <a:r>
              <a:rPr lang="en-SG" sz="3800" b="1" i="0" dirty="0">
                <a:solidFill>
                  <a:srgbClr val="C00000"/>
                </a:solidFill>
                <a:effectLst/>
                <a:latin typeface="Cambria" panose="02040503050406030204" pitchFamily="18" charset="0"/>
                <a:ea typeface="Cambria" panose="02040503050406030204" pitchFamily="18" charset="0"/>
              </a:rPr>
              <a:t> </a:t>
            </a:r>
            <a:endParaRPr lang="vi-VN" sz="3800" b="1" i="0" dirty="0">
              <a:solidFill>
                <a:srgbClr val="C0000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3800" b="1" i="0" dirty="0" err="1">
                <a:solidFill>
                  <a:srgbClr val="C00000"/>
                </a:solidFill>
                <a:effectLst/>
                <a:latin typeface="Cambria" panose="02040503050406030204" pitchFamily="18" charset="0"/>
                <a:ea typeface="Cambria" panose="02040503050406030204" pitchFamily="18" charset="0"/>
              </a:rPr>
              <a:t>xúc</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xắc</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và</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tính</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tích</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số</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chấm</a:t>
            </a:r>
            <a:r>
              <a:rPr lang="en-SG" sz="3800" b="1" i="0" dirty="0">
                <a:solidFill>
                  <a:srgbClr val="C00000"/>
                </a:solidFill>
                <a:effectLst/>
                <a:latin typeface="Cambria" panose="02040503050406030204" pitchFamily="18" charset="0"/>
                <a:ea typeface="Cambria" panose="02040503050406030204" pitchFamily="18" charset="0"/>
              </a:rPr>
              <a:t> ở </a:t>
            </a:r>
            <a:r>
              <a:rPr lang="en-SG" sz="3800" b="1" i="0" dirty="0" err="1">
                <a:solidFill>
                  <a:srgbClr val="C00000"/>
                </a:solidFill>
                <a:effectLst/>
                <a:latin typeface="Cambria" panose="02040503050406030204" pitchFamily="18" charset="0"/>
                <a:ea typeface="Cambria" panose="02040503050406030204" pitchFamily="18" charset="0"/>
              </a:rPr>
              <a:t>các</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mặt</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trên</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của</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xúc</a:t>
            </a:r>
            <a:r>
              <a:rPr lang="en-SG" sz="3800" b="1" i="0" dirty="0">
                <a:solidFill>
                  <a:srgbClr val="C00000"/>
                </a:solidFill>
                <a:effectLst/>
                <a:latin typeface="Cambria" panose="02040503050406030204" pitchFamily="18" charset="0"/>
                <a:ea typeface="Cambria" panose="02040503050406030204" pitchFamily="18" charset="0"/>
              </a:rPr>
              <a:t> </a:t>
            </a:r>
            <a:r>
              <a:rPr lang="en-SG" sz="3800" b="1" i="0" dirty="0" err="1">
                <a:solidFill>
                  <a:srgbClr val="C00000"/>
                </a:solidFill>
                <a:effectLst/>
                <a:latin typeface="Cambria" panose="02040503050406030204" pitchFamily="18" charset="0"/>
                <a:ea typeface="Cambria" panose="02040503050406030204" pitchFamily="18" charset="0"/>
              </a:rPr>
              <a:t>xắc</a:t>
            </a:r>
            <a:r>
              <a:rPr lang="en-SG" sz="3800" b="1" i="0" dirty="0">
                <a:solidFill>
                  <a:srgbClr val="C00000"/>
                </a:solidFill>
                <a:effectLst/>
                <a:latin typeface="Cambria" panose="02040503050406030204" pitchFamily="18" charset="0"/>
                <a:ea typeface="Cambria" panose="02040503050406030204" pitchFamily="18" charset="0"/>
              </a:rPr>
              <a:t>.</a:t>
            </a:r>
            <a:endParaRPr kumimoji="0" lang="en-SG" sz="3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511605AA-55D4-12BA-BBFC-096E2FE40529}"/>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583385" y="4192887"/>
            <a:ext cx="5796997" cy="2948867"/>
          </a:xfrm>
          <a:prstGeom prst="rect">
            <a:avLst/>
          </a:prstGeom>
          <a:ln>
            <a:noFill/>
          </a:ln>
          <a:effectLst>
            <a:softEdge rad="112500"/>
          </a:effectLst>
        </p:spPr>
      </p:pic>
      <p:sp>
        <p:nvSpPr>
          <p:cNvPr id="10" name="Speech Bubble: Rectangle with Corners Rounded 9">
            <a:extLst>
              <a:ext uri="{FF2B5EF4-FFF2-40B4-BE49-F238E27FC236}">
                <a16:creationId xmlns:a16="http://schemas.microsoft.com/office/drawing/2014/main" xmlns="" id="{BE71F008-4FC5-5A29-953D-5E555AC7F07B}"/>
              </a:ext>
            </a:extLst>
          </p:cNvPr>
          <p:cNvSpPr/>
          <p:nvPr/>
        </p:nvSpPr>
        <p:spPr>
          <a:xfrm>
            <a:off x="659509" y="1552680"/>
            <a:ext cx="8754831" cy="1486237"/>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b="1" dirty="0">
                <a:solidFill>
                  <a:srgbClr val="002060"/>
                </a:solidFill>
                <a:latin typeface="Cambria" panose="02040503050406030204" pitchFamily="18" charset="0"/>
                <a:ea typeface="Cambria" panose="02040503050406030204" pitchFamily="18" charset="0"/>
              </a:rPr>
              <a:t>Nếu kết quả nhận được là số chẵn thì thỏ Chẵn được tiến thêm 1 ô.</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endParaRPr>
          </a:p>
        </p:txBody>
      </p:sp>
      <p:sp>
        <p:nvSpPr>
          <p:cNvPr id="11" name="Speech Bubble: Rectangle with Corners Rounded 10">
            <a:extLst>
              <a:ext uri="{FF2B5EF4-FFF2-40B4-BE49-F238E27FC236}">
                <a16:creationId xmlns:a16="http://schemas.microsoft.com/office/drawing/2014/main" xmlns="" id="{5DFBB813-1EE2-D3CC-5F18-F1CDC3B0B8C0}"/>
              </a:ext>
            </a:extLst>
          </p:cNvPr>
          <p:cNvSpPr/>
          <p:nvPr/>
        </p:nvSpPr>
        <p:spPr>
          <a:xfrm>
            <a:off x="727052" y="3181178"/>
            <a:ext cx="8754831" cy="1486237"/>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b="1" dirty="0">
                <a:solidFill>
                  <a:srgbClr val="002060"/>
                </a:solidFill>
                <a:latin typeface="Cambria" panose="02040503050406030204" pitchFamily="18" charset="0"/>
                <a:ea typeface="Cambria" panose="02040503050406030204" pitchFamily="18" charset="0"/>
              </a:rPr>
              <a:t>Nếu kết quả nhận được là số chẵn thì thỏ Lẻ được tiến thêm 1 ô.</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endParaRPr>
          </a:p>
        </p:txBody>
      </p:sp>
      <p:sp>
        <p:nvSpPr>
          <p:cNvPr id="14" name="TextBox 13">
            <a:extLst>
              <a:ext uri="{FF2B5EF4-FFF2-40B4-BE49-F238E27FC236}">
                <a16:creationId xmlns:a16="http://schemas.microsoft.com/office/drawing/2014/main" xmlns="" id="{7C8544A1-1DBD-3302-4E8D-C38F25B244C7}"/>
              </a:ext>
            </a:extLst>
          </p:cNvPr>
          <p:cNvSpPr txBox="1"/>
          <p:nvPr/>
        </p:nvSpPr>
        <p:spPr>
          <a:xfrm>
            <a:off x="236516" y="4647820"/>
            <a:ext cx="6818757" cy="1292662"/>
          </a:xfrm>
          <a:prstGeom prst="rect">
            <a:avLst/>
          </a:prstGeom>
          <a:noFill/>
        </p:spPr>
        <p:txBody>
          <a:bodyPr wrap="square">
            <a:spAutoFit/>
          </a:bodyPr>
          <a:lstStyle/>
          <a:p>
            <a:pPr algn="ctr"/>
            <a:r>
              <a:rPr lang="vi-VN" sz="3900" b="1" i="0" dirty="0">
                <a:solidFill>
                  <a:srgbClr val="0070C0"/>
                </a:solidFill>
                <a:effectLst/>
                <a:latin typeface="Cambria" panose="02040503050406030204" pitchFamily="18" charset="0"/>
                <a:ea typeface="Cambria" panose="02040503050406030204" pitchFamily="18" charset="0"/>
              </a:rPr>
              <a:t>Thực hiện như vậy, hỏi</a:t>
            </a:r>
          </a:p>
          <a:p>
            <a:pPr algn="ctr"/>
            <a:r>
              <a:rPr lang="vi-VN" sz="3900" b="1" i="0" dirty="0">
                <a:solidFill>
                  <a:srgbClr val="0070C0"/>
                </a:solidFill>
                <a:effectLst/>
                <a:latin typeface="Cambria" panose="02040503050406030204" pitchFamily="18" charset="0"/>
                <a:ea typeface="Cambria" panose="02040503050406030204" pitchFamily="18" charset="0"/>
              </a:rPr>
              <a:t> chú thỏ nào đến đích trước?</a:t>
            </a:r>
            <a:endParaRPr lang="en-SG" sz="39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67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xmlns="" id="{7B5044D4-1B7E-752A-0D6A-BEFF5ABC1D5B}"/>
              </a:ext>
            </a:extLst>
          </p:cNvPr>
          <p:cNvSpPr/>
          <p:nvPr/>
        </p:nvSpPr>
        <p:spPr>
          <a:xfrm>
            <a:off x="1083054" y="209427"/>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2" name="图片 21">
            <a:extLst>
              <a:ext uri="{FF2B5EF4-FFF2-40B4-BE49-F238E27FC236}">
                <a16:creationId xmlns:a16="http://schemas.microsoft.com/office/drawing/2014/main" xmlns=""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xmlns=""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xmlns=""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xmlns=""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xmlns="" id="{4EA9F5A9-4C37-32F6-8DC2-FD416CE4D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122" y="-13374"/>
            <a:ext cx="4091257" cy="3960336"/>
          </a:xfrm>
          <a:prstGeom prst="rect">
            <a:avLst/>
          </a:prstGeom>
        </p:spPr>
      </p:pic>
      <p:pic>
        <p:nvPicPr>
          <p:cNvPr id="38" name="图片 37">
            <a:extLst>
              <a:ext uri="{FF2B5EF4-FFF2-40B4-BE49-F238E27FC236}">
                <a16:creationId xmlns:a16="http://schemas.microsoft.com/office/drawing/2014/main" xmlns="" id="{D969C780-22CA-D982-F33C-E11493462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xmlns=""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sp>
        <p:nvSpPr>
          <p:cNvPr id="29" name="矩形: 圆角 28">
            <a:extLst>
              <a:ext uri="{FF2B5EF4-FFF2-40B4-BE49-F238E27FC236}">
                <a16:creationId xmlns:a16="http://schemas.microsoft.com/office/drawing/2014/main" xmlns=""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cs typeface="+mn-cs"/>
              </a:rPr>
              <a:t>-01-</a:t>
            </a:r>
            <a:endParaRPr kumimoji="0" lang="zh-CN" altLang="en-US" sz="6000" b="0" i="0" u="none" strike="noStrike" kern="120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cs typeface="+mn-cs"/>
            </a:endParaRPr>
          </a:p>
        </p:txBody>
      </p:sp>
      <p:pic>
        <p:nvPicPr>
          <p:cNvPr id="4" name="Picture 3">
            <a:extLst>
              <a:ext uri="{FF2B5EF4-FFF2-40B4-BE49-F238E27FC236}">
                <a16:creationId xmlns:a16="http://schemas.microsoft.com/office/drawing/2014/main" xmlns="" id="{3E5AF698-FFE6-35F0-7025-4EA69FF7DDEC}"/>
              </a:ext>
            </a:extLst>
          </p:cNvPr>
          <p:cNvPicPr>
            <a:picLocks noChangeAspect="1"/>
          </p:cNvPicPr>
          <p:nvPr/>
        </p:nvPicPr>
        <p:blipFill>
          <a:blip r:embed="rId8"/>
          <a:stretch>
            <a:fillRect/>
          </a:stretch>
        </p:blipFill>
        <p:spPr>
          <a:xfrm>
            <a:off x="196160" y="252950"/>
            <a:ext cx="10912786" cy="5316173"/>
          </a:xfrm>
          <a:prstGeom prst="rect">
            <a:avLst/>
          </a:prstGeom>
        </p:spPr>
      </p:pic>
      <p:pic>
        <p:nvPicPr>
          <p:cNvPr id="5" name="图片 11">
            <a:extLst>
              <a:ext uri="{FF2B5EF4-FFF2-40B4-BE49-F238E27FC236}">
                <a16:creationId xmlns:a16="http://schemas.microsoft.com/office/drawing/2014/main" xmlns="" id="{F0EC55C4-D7CD-4CD2-FC54-E5F5849147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9056" y="4503079"/>
            <a:ext cx="2779395" cy="2779395"/>
          </a:xfrm>
          <a:prstGeom prst="rect">
            <a:avLst/>
          </a:prstGeom>
        </p:spPr>
      </p:pic>
    </p:spTree>
    <p:extLst>
      <p:ext uri="{BB962C8B-B14F-4D97-AF65-F5344CB8AC3E}">
        <p14:creationId xmlns:p14="http://schemas.microsoft.com/office/powerpoint/2010/main" val="311951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vi-VN"/>
          </a:p>
        </p:txBody>
      </p:sp>
      <p:sp>
        <p:nvSpPr>
          <p:cNvPr id="4" name="TextBox 3"/>
          <p:cNvSpPr txBox="1"/>
          <p:nvPr/>
        </p:nvSpPr>
        <p:spPr>
          <a:xfrm>
            <a:off x="2438400" y="1258957"/>
            <a:ext cx="8375374" cy="369332"/>
          </a:xfrm>
          <a:prstGeom prst="rect">
            <a:avLst/>
          </a:prstGeom>
          <a:noFill/>
        </p:spPr>
        <p:txBody>
          <a:bodyPr wrap="square" rtlCol="0">
            <a:spAutoFit/>
          </a:bodyPr>
          <a:lstStyle/>
          <a:p>
            <a:endParaRPr lang="vi-VN"/>
          </a:p>
        </p:txBody>
      </p:sp>
      <p:sp>
        <p:nvSpPr>
          <p:cNvPr id="5" name="TextBox 4"/>
          <p:cNvSpPr txBox="1"/>
          <p:nvPr/>
        </p:nvSpPr>
        <p:spPr>
          <a:xfrm>
            <a:off x="2632364" y="713961"/>
            <a:ext cx="9334349" cy="6247864"/>
          </a:xfrm>
          <a:prstGeom prst="rect">
            <a:avLst/>
          </a:prstGeom>
          <a:noFill/>
        </p:spPr>
        <p:txBody>
          <a:bodyPr wrap="square" rtlCol="0">
            <a:spAutoFit/>
          </a:bodyPr>
          <a:lstStyle/>
          <a:p>
            <a:pPr algn="ctr"/>
            <a:r>
              <a:rPr lang="en-US" sz="3000" smtClean="0">
                <a:solidFill>
                  <a:schemeClr val="bg1">
                    <a:lumMod val="50000"/>
                  </a:schemeClr>
                </a:solidFill>
                <a:latin typeface="+mj-lt"/>
              </a:rPr>
              <a:t>YÊU CẦU CẦN ĐẠT</a:t>
            </a:r>
          </a:p>
          <a:p>
            <a:r>
              <a:rPr lang="vi-VN" sz="3000">
                <a:solidFill>
                  <a:schemeClr val="bg1">
                    <a:lumMod val="50000"/>
                  </a:schemeClr>
                </a:solidFill>
              </a:rPr>
              <a:t>- Làm quen với việc thực hiện thí nghiệm, trò chơi: Mô tả các sự kiện có thể xảy ra và kiếm đếm số lần xuất hiện của một sự kiện.</a:t>
            </a:r>
          </a:p>
          <a:p>
            <a:r>
              <a:rPr lang="vi-VN" sz="3000">
                <a:solidFill>
                  <a:schemeClr val="bg1">
                    <a:lumMod val="50000"/>
                  </a:schemeClr>
                </a:solidFill>
              </a:rPr>
              <a:t>- Vận dụng bài học vào thực tiễn cuộc sống</a:t>
            </a:r>
          </a:p>
          <a:p>
            <a:r>
              <a:rPr lang="vi-VN" sz="3000">
                <a:solidFill>
                  <a:schemeClr val="bg1">
                    <a:lumMod val="50000"/>
                  </a:schemeClr>
                </a:solidFill>
              </a:rPr>
              <a:t>- Qua việc mô tả các hiện tượng quan sát được, diễn giải câu trả lời được đưa ra, HS có thể hình thành và phát triển năng lực tư duy và lập luận toán học.</a:t>
            </a:r>
          </a:p>
          <a:p>
            <a:r>
              <a:rPr lang="vi-VN" sz="3000">
                <a:solidFill>
                  <a:schemeClr val="bg1">
                    <a:lumMod val="50000"/>
                  </a:schemeClr>
                </a:solidFill>
              </a:rPr>
              <a:t>- Cùng với hoạt động trên, qua hoạt động diễn đạt, trả lời câu hỏi (bằng cách nói hoặc</a:t>
            </a:r>
          </a:p>
          <a:p>
            <a:r>
              <a:rPr lang="vi-VN" sz="3000">
                <a:solidFill>
                  <a:schemeClr val="bg1">
                    <a:lumMod val="50000"/>
                  </a:schemeClr>
                </a:solidFill>
              </a:rPr>
              <a:t>viết) mà GV đặt ra sẽ giúp HS phát triển năng lực giao tiếp toán học.</a:t>
            </a:r>
          </a:p>
          <a:p>
            <a:pPr algn="ctr"/>
            <a:endParaRPr lang="vi-VN" sz="4000">
              <a:solidFill>
                <a:srgbClr val="FF0000"/>
              </a:solidFill>
              <a:latin typeface="+mj-lt"/>
            </a:endParaRPr>
          </a:p>
        </p:txBody>
      </p:sp>
    </p:spTree>
    <p:extLst>
      <p:ext uri="{BB962C8B-B14F-4D97-AF65-F5344CB8AC3E}">
        <p14:creationId xmlns:p14="http://schemas.microsoft.com/office/powerpoint/2010/main" val="226981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xmlns=""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xmlns=""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xmlns=""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xmlns="" id="{4EA9F5A9-4C37-32F6-8DC2-FD416CE4D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xmlns="" id="{D969C780-22CA-D982-F33C-E11493462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xmlns=""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pic>
        <p:nvPicPr>
          <p:cNvPr id="12" name="图片 11">
            <a:extLst>
              <a:ext uri="{FF2B5EF4-FFF2-40B4-BE49-F238E27FC236}">
                <a16:creationId xmlns:a16="http://schemas.microsoft.com/office/drawing/2014/main" xmlns="" id="{F0EC55C4-D7CD-4CD2-FC54-E5F584914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xmlns="" id="{CC0AB419-4251-9FF3-24C0-B41D57CC64B9}"/>
              </a:ext>
            </a:extLst>
          </p:cNvPr>
          <p:cNvPicPr>
            <a:picLocks noChangeAspect="1"/>
          </p:cNvPicPr>
          <p:nvPr/>
        </p:nvPicPr>
        <p:blipFill>
          <a:blip r:embed="rId9"/>
          <a:stretch>
            <a:fillRect/>
          </a:stretch>
        </p:blipFill>
        <p:spPr>
          <a:xfrm>
            <a:off x="1178447" y="511463"/>
            <a:ext cx="9360147" cy="4377221"/>
          </a:xfrm>
          <a:prstGeom prst="rect">
            <a:avLst/>
          </a:prstGeom>
        </p:spPr>
      </p:pic>
    </p:spTree>
    <p:extLst>
      <p:ext uri="{BB962C8B-B14F-4D97-AF65-F5344CB8AC3E}">
        <p14:creationId xmlns:p14="http://schemas.microsoft.com/office/powerpoint/2010/main" val="318153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úa bài lớp chúng mình">
            <a:hlinkClick r:id="" action="ppaction://media"/>
            <a:extLst>
              <a:ext uri="{FF2B5EF4-FFF2-40B4-BE49-F238E27FC236}">
                <a16:creationId xmlns:a16="http://schemas.microsoft.com/office/drawing/2014/main" xmlns="" id="{AEF1BD6A-2A2C-0050-39CC-736C003C0E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3701" y="112503"/>
            <a:ext cx="11718290" cy="6632994"/>
          </a:xfrm>
          <a:prstGeom prst="rect">
            <a:avLst/>
          </a:prstGeom>
        </p:spPr>
      </p:pic>
    </p:spTree>
    <p:extLst>
      <p:ext uri="{BB962C8B-B14F-4D97-AF65-F5344CB8AC3E}">
        <p14:creationId xmlns:p14="http://schemas.microsoft.com/office/powerpoint/2010/main" val="33314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xmlns=""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xmlns=""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xmlns=""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xmlns="" id="{4EA9F5A9-4C37-32F6-8DC2-FD416CE4D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122" y="-13374"/>
            <a:ext cx="4091257" cy="3960336"/>
          </a:xfrm>
          <a:prstGeom prst="rect">
            <a:avLst/>
          </a:prstGeom>
        </p:spPr>
      </p:pic>
      <p:pic>
        <p:nvPicPr>
          <p:cNvPr id="38" name="图片 37">
            <a:extLst>
              <a:ext uri="{FF2B5EF4-FFF2-40B4-BE49-F238E27FC236}">
                <a16:creationId xmlns:a16="http://schemas.microsoft.com/office/drawing/2014/main" xmlns="" id="{D969C780-22CA-D982-F33C-E11493462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xmlns=""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pic>
        <p:nvPicPr>
          <p:cNvPr id="12" name="图片 11">
            <a:extLst>
              <a:ext uri="{FF2B5EF4-FFF2-40B4-BE49-F238E27FC236}">
                <a16:creationId xmlns:a16="http://schemas.microsoft.com/office/drawing/2014/main" xmlns="" id="{F0EC55C4-D7CD-4CD2-FC54-E5F584914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1427" y="4483644"/>
            <a:ext cx="2779395" cy="2779395"/>
          </a:xfrm>
          <a:prstGeom prst="rect">
            <a:avLst/>
          </a:prstGeom>
        </p:spPr>
      </p:pic>
      <p:pic>
        <p:nvPicPr>
          <p:cNvPr id="3" name="Picture 2">
            <a:extLst>
              <a:ext uri="{FF2B5EF4-FFF2-40B4-BE49-F238E27FC236}">
                <a16:creationId xmlns:a16="http://schemas.microsoft.com/office/drawing/2014/main" xmlns="" id="{1F80CB31-E0BE-3F9D-3EB9-368B14C7F140}"/>
              </a:ext>
            </a:extLst>
          </p:cNvPr>
          <p:cNvPicPr>
            <a:picLocks noChangeAspect="1"/>
          </p:cNvPicPr>
          <p:nvPr/>
        </p:nvPicPr>
        <p:blipFill>
          <a:blip r:embed="rId9"/>
          <a:stretch>
            <a:fillRect/>
          </a:stretch>
        </p:blipFill>
        <p:spPr>
          <a:xfrm>
            <a:off x="630734" y="-95946"/>
            <a:ext cx="10930531" cy="5116619"/>
          </a:xfrm>
          <a:prstGeom prst="rect">
            <a:avLst/>
          </a:prstGeom>
        </p:spPr>
      </p:pic>
    </p:spTree>
    <p:extLst>
      <p:ext uri="{BB962C8B-B14F-4D97-AF65-F5344CB8AC3E}">
        <p14:creationId xmlns:p14="http://schemas.microsoft.com/office/powerpoint/2010/main" val="1934166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DBCC15B-DBBB-9F39-E16E-DC22F5B0950B}"/>
              </a:ext>
            </a:extLst>
          </p:cNvPr>
          <p:cNvPicPr>
            <a:picLocks noChangeAspect="1"/>
          </p:cNvPicPr>
          <p:nvPr/>
        </p:nvPicPr>
        <p:blipFill>
          <a:blip r:embed="rId2"/>
          <a:stretch>
            <a:fillRect/>
          </a:stretch>
        </p:blipFill>
        <p:spPr>
          <a:xfrm>
            <a:off x="356261" y="125309"/>
            <a:ext cx="11289637" cy="5905960"/>
          </a:xfrm>
          <a:prstGeom prst="rect">
            <a:avLst/>
          </a:prstGeom>
        </p:spPr>
      </p:pic>
      <p:sp>
        <p:nvSpPr>
          <p:cNvPr id="2" name="文本框 2">
            <a:extLst>
              <a:ext uri="{FF2B5EF4-FFF2-40B4-BE49-F238E27FC236}">
                <a16:creationId xmlns:a16="http://schemas.microsoft.com/office/drawing/2014/main" xmlns="" id="{FA2B02FE-C8A9-C566-F292-C26D9FCCBCA5}"/>
              </a:ext>
            </a:extLst>
          </p:cNvPr>
          <p:cNvSpPr txBox="1"/>
          <p:nvPr/>
        </p:nvSpPr>
        <p:spPr>
          <a:xfrm>
            <a:off x="1063450" y="5395039"/>
            <a:ext cx="9875261" cy="1272461"/>
          </a:xfrm>
          <a:prstGeom prst="rect">
            <a:avLst/>
          </a:prstGeom>
          <a:solidFill>
            <a:srgbClr val="002060"/>
          </a:solidFill>
          <a:ln>
            <a:noFill/>
          </a:ln>
        </p:spPr>
        <p:txBody>
          <a:bodyPr wrap="square" bIns="107950" rtlCol="0" anchor="ctr" anchorCtr="0">
            <a:noAutofit/>
          </a:bodyPr>
          <a:lstStyle/>
          <a:p>
            <a:pPr lvl="0" algn="ctr" fontAlgn="auto">
              <a:lnSpc>
                <a:spcPct val="150000"/>
              </a:lnSpc>
              <a:buClrTx/>
              <a:buSzTx/>
              <a:buFontTx/>
            </a:pPr>
            <a:r>
              <a:rPr lang="vi-VN" altLang="zh-CN" sz="3200" b="1" dirty="0">
                <a:latin typeface="Cambria" panose="02040503050406030204" pitchFamily="18" charset="0"/>
                <a:ea typeface="Cambria" panose="02040503050406030204" pitchFamily="18" charset="0"/>
                <a:sym typeface="字魂112号-阿开童漫体" panose="00000500000000000000" pitchFamily="2" charset="-122"/>
              </a:rPr>
              <a:t>Hai bạn cùng thực hiện 20 lần quay và ghi lại </a:t>
            </a:r>
          </a:p>
          <a:p>
            <a:pPr lvl="0" algn="ctr" fontAlgn="auto">
              <a:lnSpc>
                <a:spcPct val="150000"/>
              </a:lnSpc>
              <a:buClrTx/>
              <a:buSzTx/>
              <a:buFontTx/>
            </a:pPr>
            <a:r>
              <a:rPr lang="vi-VN" altLang="zh-CN" sz="3200" b="1" dirty="0">
                <a:latin typeface="Cambria" panose="02040503050406030204" pitchFamily="18" charset="0"/>
                <a:ea typeface="Cambria" panose="02040503050406030204" pitchFamily="18" charset="0"/>
                <a:sym typeface="字魂112号-阿开童漫体" panose="00000500000000000000" pitchFamily="2" charset="-122"/>
              </a:rPr>
              <a:t>kết quả vào bảng kiểm đếm như sau:</a:t>
            </a:r>
            <a:endParaRPr lang="zh-CN" altLang="en-US" sz="3200" b="1" dirty="0">
              <a:latin typeface="Cambria" panose="02040503050406030204" pitchFamily="18" charset="0"/>
              <a:ea typeface="字魂112号-阿开童漫体" panose="00000500000000000000" pitchFamily="2" charset="-122"/>
              <a:sym typeface="字魂112号-阿开童漫体"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xmlns="" id="{8EF42811-DCA9-46E3-A3B0-80FA2EE26930}"/>
              </a:ext>
            </a:extLst>
          </p:cNvPr>
          <p:cNvSpPr/>
          <p:nvPr/>
        </p:nvSpPr>
        <p:spPr>
          <a:xfrm>
            <a:off x="224250" y="220243"/>
            <a:ext cx="11255142" cy="606879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a:extLst>
              <a:ext uri="{FF2B5EF4-FFF2-40B4-BE49-F238E27FC236}">
                <a16:creationId xmlns:a16="http://schemas.microsoft.com/office/drawing/2014/main" xmlns="" id="{81884C3C-6517-9D3D-E465-9F8E8C5002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094" y="3429000"/>
            <a:ext cx="2543690" cy="2559603"/>
          </a:xfrm>
          <a:prstGeom prst="rect">
            <a:avLst/>
          </a:prstGeom>
        </p:spPr>
      </p:pic>
      <p:graphicFrame>
        <p:nvGraphicFramePr>
          <p:cNvPr id="2" name="Table 1">
            <a:extLst>
              <a:ext uri="{FF2B5EF4-FFF2-40B4-BE49-F238E27FC236}">
                <a16:creationId xmlns:a16="http://schemas.microsoft.com/office/drawing/2014/main" xmlns="" id="{820C5BED-8C3F-B263-1AF5-98A1FDA57935}"/>
              </a:ext>
            </a:extLst>
          </p:cNvPr>
          <p:cNvGraphicFramePr>
            <a:graphicFrameLocks noGrp="1"/>
          </p:cNvGraphicFramePr>
          <p:nvPr>
            <p:extLst>
              <p:ext uri="{D42A27DB-BD31-4B8C-83A1-F6EECF244321}">
                <p14:modId xmlns:p14="http://schemas.microsoft.com/office/powerpoint/2010/main" val="2177264128"/>
              </p:ext>
            </p:extLst>
          </p:nvPr>
        </p:nvGraphicFramePr>
        <p:xfrm>
          <a:off x="1409700" y="1468966"/>
          <a:ext cx="8585200" cy="1960034"/>
        </p:xfrm>
        <a:graphic>
          <a:graphicData uri="http://schemas.openxmlformats.org/drawingml/2006/table">
            <a:tbl>
              <a:tblPr firstRow="1" bandRow="1">
                <a:tableStyleId>{5C22544A-7EE6-4342-B048-85BDC9FD1C3A}</a:tableStyleId>
              </a:tblPr>
              <a:tblGrid>
                <a:gridCol w="4292600">
                  <a:extLst>
                    <a:ext uri="{9D8B030D-6E8A-4147-A177-3AD203B41FA5}">
                      <a16:colId xmlns:a16="http://schemas.microsoft.com/office/drawing/2014/main" xmlns="" val="2965369330"/>
                    </a:ext>
                  </a:extLst>
                </a:gridCol>
                <a:gridCol w="4292600">
                  <a:extLst>
                    <a:ext uri="{9D8B030D-6E8A-4147-A177-3AD203B41FA5}">
                      <a16:colId xmlns:a16="http://schemas.microsoft.com/office/drawing/2014/main" xmlns="" val="3550981384"/>
                    </a:ext>
                  </a:extLst>
                </a:gridCol>
              </a:tblGrid>
              <a:tr h="980017">
                <a:tc>
                  <a:txBody>
                    <a:bodyPr/>
                    <a:lstStyle/>
                    <a:p>
                      <a:pPr algn="ctr"/>
                      <a:r>
                        <a:rPr lang="vi-VN" sz="3500" b="1" dirty="0">
                          <a:solidFill>
                            <a:srgbClr val="002060"/>
                          </a:solidFill>
                          <a:latin typeface="Cambria" panose="02040503050406030204" pitchFamily="18" charset="0"/>
                          <a:ea typeface="Cambria" panose="02040503050406030204" pitchFamily="18" charset="0"/>
                        </a:rPr>
                        <a:t>Phần màu đỏ</a:t>
                      </a:r>
                      <a:endParaRPr lang="en-SG" sz="3500" b="1"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SG" sz="35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4273821381"/>
                  </a:ext>
                </a:extLst>
              </a:tr>
              <a:tr h="980017">
                <a:tc>
                  <a:txBody>
                    <a:bodyPr/>
                    <a:lstStyle/>
                    <a:p>
                      <a:pPr algn="ctr"/>
                      <a:r>
                        <a:rPr lang="vi-VN" sz="3500" b="1" dirty="0">
                          <a:solidFill>
                            <a:srgbClr val="002060"/>
                          </a:solidFill>
                          <a:latin typeface="Cambria" panose="02040503050406030204" pitchFamily="18" charset="0"/>
                          <a:ea typeface="Cambria" panose="02040503050406030204" pitchFamily="18" charset="0"/>
                        </a:rPr>
                        <a:t>Phần màu vàng</a:t>
                      </a:r>
                      <a:endParaRPr lang="en-SG" sz="3500" b="1"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SG" sz="35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346385166"/>
                  </a:ext>
                </a:extLst>
              </a:tr>
            </a:tbl>
          </a:graphicData>
        </a:graphic>
      </p:graphicFrame>
      <p:cxnSp>
        <p:nvCxnSpPr>
          <p:cNvPr id="10" name="Straight Connector 9">
            <a:extLst>
              <a:ext uri="{FF2B5EF4-FFF2-40B4-BE49-F238E27FC236}">
                <a16:creationId xmlns:a16="http://schemas.microsoft.com/office/drawing/2014/main" xmlns="" id="{D4C88AA9-8D07-D9D1-701A-0759C55D8F90}"/>
              </a:ext>
            </a:extLst>
          </p:cNvPr>
          <p:cNvCxnSpPr/>
          <p:nvPr/>
        </p:nvCxnSpPr>
        <p:spPr>
          <a:xfrm flipH="1">
            <a:off x="6443135" y="1587500"/>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xmlns="" id="{DA11D184-5F6E-E678-4B28-A1CE2BF72537}"/>
              </a:ext>
            </a:extLst>
          </p:cNvPr>
          <p:cNvCxnSpPr/>
          <p:nvPr/>
        </p:nvCxnSpPr>
        <p:spPr>
          <a:xfrm flipH="1">
            <a:off x="6595535" y="1600200"/>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xmlns="" id="{0CFEC22B-42A5-E280-686E-0481DD3068F3}"/>
              </a:ext>
            </a:extLst>
          </p:cNvPr>
          <p:cNvCxnSpPr/>
          <p:nvPr/>
        </p:nvCxnSpPr>
        <p:spPr>
          <a:xfrm flipH="1">
            <a:off x="6735235" y="1595967"/>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xmlns="" id="{B37EDFF3-5A1B-BED7-A72F-C1789E9FDF4F}"/>
              </a:ext>
            </a:extLst>
          </p:cNvPr>
          <p:cNvCxnSpPr/>
          <p:nvPr/>
        </p:nvCxnSpPr>
        <p:spPr>
          <a:xfrm flipH="1">
            <a:off x="6887635" y="1600200"/>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xmlns="" id="{D93763E1-A1F0-5C87-5058-D455C752C766}"/>
              </a:ext>
            </a:extLst>
          </p:cNvPr>
          <p:cNvCxnSpPr>
            <a:cxnSpLocks/>
          </p:cNvCxnSpPr>
          <p:nvPr/>
        </p:nvCxnSpPr>
        <p:spPr>
          <a:xfrm flipH="1">
            <a:off x="6346789" y="1742180"/>
            <a:ext cx="684000" cy="489284"/>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xmlns="" id="{436D7062-974B-7F18-9113-22A719380935}"/>
              </a:ext>
            </a:extLst>
          </p:cNvPr>
          <p:cNvCxnSpPr/>
          <p:nvPr/>
        </p:nvCxnSpPr>
        <p:spPr>
          <a:xfrm flipH="1">
            <a:off x="7594602" y="157903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xmlns="" id="{373F9D86-DA54-2698-7030-EDC0B8C3113F}"/>
              </a:ext>
            </a:extLst>
          </p:cNvPr>
          <p:cNvCxnSpPr/>
          <p:nvPr/>
        </p:nvCxnSpPr>
        <p:spPr>
          <a:xfrm flipH="1">
            <a:off x="7747002" y="159173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xmlns="" id="{EF9F2E7A-4061-4BBE-6E31-BEAF48A63C2B}"/>
              </a:ext>
            </a:extLst>
          </p:cNvPr>
          <p:cNvCxnSpPr/>
          <p:nvPr/>
        </p:nvCxnSpPr>
        <p:spPr>
          <a:xfrm flipH="1">
            <a:off x="7886702" y="1587500"/>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xmlns="" id="{C6FEA7EF-6F09-7F3D-63DD-EED6FAA1A632}"/>
              </a:ext>
            </a:extLst>
          </p:cNvPr>
          <p:cNvCxnSpPr/>
          <p:nvPr/>
        </p:nvCxnSpPr>
        <p:spPr>
          <a:xfrm flipH="1">
            <a:off x="8039102" y="159173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xmlns="" id="{DEFA035D-A14C-0C84-B66C-2F23FFF567E9}"/>
              </a:ext>
            </a:extLst>
          </p:cNvPr>
          <p:cNvCxnSpPr/>
          <p:nvPr/>
        </p:nvCxnSpPr>
        <p:spPr>
          <a:xfrm flipH="1">
            <a:off x="6460067" y="258657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xmlns="" id="{3A4C2754-FB91-D4E8-6187-84279336CB03}"/>
              </a:ext>
            </a:extLst>
          </p:cNvPr>
          <p:cNvCxnSpPr/>
          <p:nvPr/>
        </p:nvCxnSpPr>
        <p:spPr>
          <a:xfrm flipH="1">
            <a:off x="6612467" y="259927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xmlns="" id="{61D47889-FB0C-3110-49A9-3E9FBA3FC105}"/>
              </a:ext>
            </a:extLst>
          </p:cNvPr>
          <p:cNvCxnSpPr/>
          <p:nvPr/>
        </p:nvCxnSpPr>
        <p:spPr>
          <a:xfrm flipH="1">
            <a:off x="6752167" y="2595040"/>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xmlns="" id="{4D7C9EED-EA86-D6A5-D306-F10F3BF157FD}"/>
              </a:ext>
            </a:extLst>
          </p:cNvPr>
          <p:cNvCxnSpPr/>
          <p:nvPr/>
        </p:nvCxnSpPr>
        <p:spPr>
          <a:xfrm flipH="1">
            <a:off x="6904567" y="259927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xmlns="" id="{781DE6A5-A832-D1DD-BDA7-54656884B163}"/>
              </a:ext>
            </a:extLst>
          </p:cNvPr>
          <p:cNvCxnSpPr>
            <a:cxnSpLocks/>
          </p:cNvCxnSpPr>
          <p:nvPr/>
        </p:nvCxnSpPr>
        <p:spPr>
          <a:xfrm flipH="1">
            <a:off x="6363721" y="2741253"/>
            <a:ext cx="684000" cy="489284"/>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xmlns="" id="{D9D9CBB4-E7DD-57FD-FE33-8F366DAB375C}"/>
              </a:ext>
            </a:extLst>
          </p:cNvPr>
          <p:cNvCxnSpPr/>
          <p:nvPr/>
        </p:nvCxnSpPr>
        <p:spPr>
          <a:xfrm flipH="1">
            <a:off x="7611534" y="2578106"/>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xmlns="" id="{DC64195C-D833-3B09-8311-B6390961131A}"/>
              </a:ext>
            </a:extLst>
          </p:cNvPr>
          <p:cNvCxnSpPr/>
          <p:nvPr/>
        </p:nvCxnSpPr>
        <p:spPr>
          <a:xfrm flipH="1">
            <a:off x="7763934" y="2590806"/>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xmlns="" id="{040CFA38-44BC-1631-9095-CB1293F8C699}"/>
              </a:ext>
            </a:extLst>
          </p:cNvPr>
          <p:cNvCxnSpPr/>
          <p:nvPr/>
        </p:nvCxnSpPr>
        <p:spPr>
          <a:xfrm flipH="1">
            <a:off x="7903634" y="2586573"/>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xmlns="" id="{DBEA305E-FA85-E92E-9108-C007E95AEF74}"/>
              </a:ext>
            </a:extLst>
          </p:cNvPr>
          <p:cNvCxnSpPr/>
          <p:nvPr/>
        </p:nvCxnSpPr>
        <p:spPr>
          <a:xfrm flipH="1">
            <a:off x="8056034" y="2590806"/>
            <a:ext cx="0" cy="720000"/>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xmlns="" id="{BD6E3ADA-9952-5046-C612-770A161E771F}"/>
              </a:ext>
            </a:extLst>
          </p:cNvPr>
          <p:cNvCxnSpPr>
            <a:cxnSpLocks/>
          </p:cNvCxnSpPr>
          <p:nvPr/>
        </p:nvCxnSpPr>
        <p:spPr>
          <a:xfrm flipH="1">
            <a:off x="7473634" y="2741253"/>
            <a:ext cx="684000" cy="489284"/>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xmlns="" id="{DCD98FC1-BE60-CB4E-D53E-62EC94732076}"/>
              </a:ext>
            </a:extLst>
          </p:cNvPr>
          <p:cNvCxnSpPr/>
          <p:nvPr/>
        </p:nvCxnSpPr>
        <p:spPr>
          <a:xfrm flipH="1">
            <a:off x="8352367" y="2578106"/>
            <a:ext cx="0" cy="720000"/>
          </a:xfrm>
          <a:prstGeom prst="line">
            <a:avLst/>
          </a:prstGeom>
        </p:spPr>
        <p:style>
          <a:lnRef idx="3">
            <a:schemeClr val="dk1"/>
          </a:lnRef>
          <a:fillRef idx="0">
            <a:schemeClr val="dk1"/>
          </a:fillRef>
          <a:effectRef idx="2">
            <a:schemeClr val="dk1"/>
          </a:effectRef>
          <a:fontRef idx="minor">
            <a:schemeClr val="tx1"/>
          </a:fontRef>
        </p:style>
      </p:cxnSp>
      <p:sp>
        <p:nvSpPr>
          <p:cNvPr id="35" name="文本框 2">
            <a:extLst>
              <a:ext uri="{FF2B5EF4-FFF2-40B4-BE49-F238E27FC236}">
                <a16:creationId xmlns:a16="http://schemas.microsoft.com/office/drawing/2014/main" xmlns="" id="{2BCBF298-97B1-DAB3-1E84-DC8C50FA223A}"/>
              </a:ext>
            </a:extLst>
          </p:cNvPr>
          <p:cNvSpPr txBox="1"/>
          <p:nvPr/>
        </p:nvSpPr>
        <p:spPr>
          <a:xfrm>
            <a:off x="764669" y="101910"/>
            <a:ext cx="9875261" cy="1272461"/>
          </a:xfrm>
          <a:prstGeom prst="rect">
            <a:avLst/>
          </a:prstGeom>
          <a:solidFill>
            <a:srgbClr val="D0684C"/>
          </a:solidFill>
          <a:ln>
            <a:noFill/>
          </a:ln>
        </p:spPr>
        <p:txBody>
          <a:bodyPr wrap="square" bIns="107950" rtlCol="0" anchor="ctr" anchorCtr="0">
            <a:noAutofit/>
          </a:bodyPr>
          <a:lstStyle/>
          <a:p>
            <a:pPr lvl="0" algn="ctr" fontAlgn="auto">
              <a:lnSpc>
                <a:spcPct val="150000"/>
              </a:lnSpc>
              <a:buClrTx/>
              <a:buSzTx/>
              <a:buFontTx/>
            </a:pPr>
            <a:r>
              <a:rPr lang="vi-VN" altLang="zh-CN" sz="3200" b="1" dirty="0">
                <a:solidFill>
                  <a:schemeClr val="accent3"/>
                </a:solidFill>
                <a:latin typeface="Cambria" panose="02040503050406030204" pitchFamily="18" charset="0"/>
                <a:ea typeface="Cambria" panose="02040503050406030204" pitchFamily="18" charset="0"/>
                <a:sym typeface="字魂112号-阿开童漫体" panose="00000500000000000000" pitchFamily="2" charset="-122"/>
              </a:rPr>
              <a:t>Hai bạn cùng thực hiện 20 lần quay và ghi lại </a:t>
            </a:r>
          </a:p>
          <a:p>
            <a:pPr lvl="0" algn="ctr" fontAlgn="auto">
              <a:lnSpc>
                <a:spcPct val="150000"/>
              </a:lnSpc>
              <a:buClrTx/>
              <a:buSzTx/>
              <a:buFontTx/>
            </a:pPr>
            <a:r>
              <a:rPr lang="vi-VN" altLang="zh-CN" sz="3200" b="1" dirty="0">
                <a:solidFill>
                  <a:schemeClr val="accent3"/>
                </a:solidFill>
                <a:latin typeface="Cambria" panose="02040503050406030204" pitchFamily="18" charset="0"/>
                <a:ea typeface="Cambria" panose="02040503050406030204" pitchFamily="18" charset="0"/>
                <a:sym typeface="字魂112号-阿开童漫体" panose="00000500000000000000" pitchFamily="2" charset="-122"/>
              </a:rPr>
              <a:t>kết quả vào bảng kiểm đếm như sau:</a:t>
            </a:r>
            <a:endParaRPr lang="zh-CN" altLang="en-US" sz="3200" b="1" dirty="0">
              <a:solidFill>
                <a:schemeClr val="accent3"/>
              </a:solidFill>
              <a:latin typeface="Cambria" panose="02040503050406030204" pitchFamily="18" charset="0"/>
              <a:ea typeface="字魂112号-阿开童漫体" panose="00000500000000000000" pitchFamily="2" charset="-122"/>
              <a:sym typeface="字魂112号-阿开童漫体" panose="00000500000000000000" pitchFamily="2" charset="-122"/>
            </a:endParaRPr>
          </a:p>
        </p:txBody>
      </p:sp>
      <p:sp>
        <p:nvSpPr>
          <p:cNvPr id="37" name="TextBox 36">
            <a:extLst>
              <a:ext uri="{FF2B5EF4-FFF2-40B4-BE49-F238E27FC236}">
                <a16:creationId xmlns:a16="http://schemas.microsoft.com/office/drawing/2014/main" xmlns="" id="{27C43565-C096-B67D-DAB7-53C881ACE33F}"/>
              </a:ext>
            </a:extLst>
          </p:cNvPr>
          <p:cNvSpPr txBox="1"/>
          <p:nvPr/>
        </p:nvSpPr>
        <p:spPr>
          <a:xfrm>
            <a:off x="0" y="3500958"/>
            <a:ext cx="10414000" cy="2400657"/>
          </a:xfrm>
          <a:prstGeom prst="rect">
            <a:avLst/>
          </a:prstGeom>
          <a:noFill/>
        </p:spPr>
        <p:txBody>
          <a:bodyPr wrap="square" rtlCol="0">
            <a:spAutoFit/>
          </a:bodyPr>
          <a:lstStyle/>
          <a:p>
            <a:pPr algn="ctr"/>
            <a:r>
              <a:rPr lang="vi-VN" sz="5000" b="1" dirty="0">
                <a:solidFill>
                  <a:schemeClr val="bg2">
                    <a:lumMod val="10000"/>
                  </a:schemeClr>
                </a:solidFill>
                <a:latin typeface="Cambria" panose="02040503050406030204" pitchFamily="18" charset="0"/>
                <a:ea typeface="Cambria" panose="02040503050406030204" pitchFamily="18" charset="0"/>
              </a:rPr>
              <a:t>Như vậy, có 9 lần mũi tên dừng lại ở phần màu đỏ và 11 lần mũi tên dừng lại ở phần màu vàng.</a:t>
            </a:r>
            <a:endParaRPr lang="en-SG" sz="5000" b="1" dirty="0">
              <a:solidFill>
                <a:schemeClr val="bg2">
                  <a:lumMod val="1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xmlns="" id="{7B5044D4-1B7E-752A-0D6A-BEFF5ABC1D5B}"/>
              </a:ext>
            </a:extLst>
          </p:cNvPr>
          <p:cNvSpPr/>
          <p:nvPr/>
        </p:nvSpPr>
        <p:spPr>
          <a:xfrm>
            <a:off x="1083054" y="209427"/>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图片 21">
            <a:extLst>
              <a:ext uri="{FF2B5EF4-FFF2-40B4-BE49-F238E27FC236}">
                <a16:creationId xmlns:a16="http://schemas.microsoft.com/office/drawing/2014/main" xmlns=""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xmlns=""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xmlns=""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xmlns=""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xmlns="" id="{4EA9F5A9-4C37-32F6-8DC2-FD416CE4D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122" y="-13374"/>
            <a:ext cx="4091257" cy="3960336"/>
          </a:xfrm>
          <a:prstGeom prst="rect">
            <a:avLst/>
          </a:prstGeom>
        </p:spPr>
      </p:pic>
      <p:pic>
        <p:nvPicPr>
          <p:cNvPr id="38" name="图片 37">
            <a:extLst>
              <a:ext uri="{FF2B5EF4-FFF2-40B4-BE49-F238E27FC236}">
                <a16:creationId xmlns:a16="http://schemas.microsoft.com/office/drawing/2014/main" xmlns="" id="{D969C780-22CA-D982-F33C-E11493462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xmlns=""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sp>
        <p:nvSpPr>
          <p:cNvPr id="29" name="矩形: 圆角 28">
            <a:extLst>
              <a:ext uri="{FF2B5EF4-FFF2-40B4-BE49-F238E27FC236}">
                <a16:creationId xmlns:a16="http://schemas.microsoft.com/office/drawing/2014/main" xmlns=""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cs typeface="+mn-cs"/>
              </a:rPr>
              <a:t>-01-</a:t>
            </a:r>
            <a:endParaRPr kumimoji="0" lang="zh-CN" altLang="en-US" sz="6000" b="0" i="0" u="none" strike="noStrike" kern="1200" cap="none" spc="0" normalizeH="0" baseline="0" noProof="0" dirty="0">
              <a:ln>
                <a:noFill/>
              </a:ln>
              <a:solidFill>
                <a:prstClr val="white"/>
              </a:solidFill>
              <a:effectLst/>
              <a:uLnTx/>
              <a:uFillTx/>
              <a:latin typeface="字魂112号-阿开童漫体" panose="00000500000000000000" pitchFamily="2" charset="-122"/>
              <a:ea typeface="字魂112号-阿开童漫体" panose="00000500000000000000" pitchFamily="2" charset="-122"/>
              <a:cs typeface="+mn-cs"/>
            </a:endParaRPr>
          </a:p>
        </p:txBody>
      </p:sp>
      <p:pic>
        <p:nvPicPr>
          <p:cNvPr id="12" name="图片 11">
            <a:extLst>
              <a:ext uri="{FF2B5EF4-FFF2-40B4-BE49-F238E27FC236}">
                <a16:creationId xmlns:a16="http://schemas.microsoft.com/office/drawing/2014/main" xmlns="" id="{F0EC55C4-D7CD-4CD2-FC54-E5F584914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1427" y="4483644"/>
            <a:ext cx="2779395" cy="2779395"/>
          </a:xfrm>
          <a:prstGeom prst="rect">
            <a:avLst/>
          </a:prstGeom>
        </p:spPr>
      </p:pic>
      <p:pic>
        <p:nvPicPr>
          <p:cNvPr id="2" name="Picture 1">
            <a:extLst>
              <a:ext uri="{FF2B5EF4-FFF2-40B4-BE49-F238E27FC236}">
                <a16:creationId xmlns:a16="http://schemas.microsoft.com/office/drawing/2014/main" xmlns="" id="{55571513-3826-190C-4DFA-550B3C09FB6B}"/>
              </a:ext>
            </a:extLst>
          </p:cNvPr>
          <p:cNvPicPr>
            <a:picLocks noChangeAspect="1"/>
          </p:cNvPicPr>
          <p:nvPr/>
        </p:nvPicPr>
        <p:blipFill>
          <a:blip r:embed="rId9"/>
          <a:stretch>
            <a:fillRect/>
          </a:stretch>
        </p:blipFill>
        <p:spPr>
          <a:xfrm>
            <a:off x="365761" y="-678891"/>
            <a:ext cx="12082664" cy="5905924"/>
          </a:xfrm>
          <a:prstGeom prst="rect">
            <a:avLst/>
          </a:prstGeom>
        </p:spPr>
      </p:pic>
    </p:spTree>
    <p:extLst>
      <p:ext uri="{BB962C8B-B14F-4D97-AF65-F5344CB8AC3E}">
        <p14:creationId xmlns:p14="http://schemas.microsoft.com/office/powerpoint/2010/main" val="631110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9">
            <a:extLst>
              <a:ext uri="{FF2B5EF4-FFF2-40B4-BE49-F238E27FC236}">
                <a16:creationId xmlns:a16="http://schemas.microsoft.com/office/drawing/2014/main" xmlns="" id="{38B4F29D-D2B8-5004-EEE0-5BCAD203C138}"/>
              </a:ext>
            </a:extLst>
          </p:cNvPr>
          <p:cNvPicPr>
            <a:picLocks noChangeAspect="1"/>
          </p:cNvPicPr>
          <p:nvPr/>
        </p:nvPicPr>
        <p:blipFill rotWithShape="1">
          <a:blip r:embed="rId2"/>
          <a:srcRect l="3125" t="9355" r="3020" b="4895"/>
          <a:stretch/>
        </p:blipFill>
        <p:spPr>
          <a:xfrm>
            <a:off x="-147108" y="878205"/>
            <a:ext cx="10368067" cy="5844574"/>
          </a:xfrm>
          <a:prstGeom prst="rect">
            <a:avLst/>
          </a:prstGeom>
        </p:spPr>
      </p:pic>
      <p:pic>
        <p:nvPicPr>
          <p:cNvPr id="22" name="图片 21">
            <a:extLst>
              <a:ext uri="{FF2B5EF4-FFF2-40B4-BE49-F238E27FC236}">
                <a16:creationId xmlns:a16="http://schemas.microsoft.com/office/drawing/2014/main" xmlns="" id="{33DCBDCA-8448-2A60-A92E-DFE95C8CA4F6}"/>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99482" y="-469291"/>
            <a:ext cx="12192000" cy="2203450"/>
          </a:xfrm>
          <a:prstGeom prst="rect">
            <a:avLst/>
          </a:prstGeom>
        </p:spPr>
      </p:pic>
      <p:sp>
        <p:nvSpPr>
          <p:cNvPr id="7" name="Rounded Rectangle 29">
            <a:extLst>
              <a:ext uri="{FF2B5EF4-FFF2-40B4-BE49-F238E27FC236}">
                <a16:creationId xmlns:a16="http://schemas.microsoft.com/office/drawing/2014/main" xmlns="" id="{F841058F-68BD-750C-EA3D-3DDEA549D070}"/>
              </a:ext>
            </a:extLst>
          </p:cNvPr>
          <p:cNvSpPr/>
          <p:nvPr/>
        </p:nvSpPr>
        <p:spPr>
          <a:xfrm>
            <a:off x="598170" y="145535"/>
            <a:ext cx="10995660" cy="1090313"/>
          </a:xfrm>
          <a:prstGeom prst="roundRect">
            <a:avLst/>
          </a:prstGeom>
          <a:solidFill>
            <a:srgbClr val="FAD6D2"/>
          </a:solidFill>
          <a:ln w="57150">
            <a:solidFill>
              <a:srgbClr val="D06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500" b="1" i="0" u="none" strike="noStrike" kern="1200" cap="none" spc="0" normalizeH="0" baseline="0" noProof="0" dirty="0">
              <a:ln>
                <a:noFill/>
              </a:ln>
              <a:solidFill>
                <a:srgbClr val="B92D17"/>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 name="图片 22">
            <a:extLst>
              <a:ext uri="{FF2B5EF4-FFF2-40B4-BE49-F238E27FC236}">
                <a16:creationId xmlns:a16="http://schemas.microsoft.com/office/drawing/2014/main" xmlns="" id="{C60CCEC7-585D-2BBB-B5F3-A3A6F134A365}"/>
              </a:ext>
            </a:extLst>
          </p:cNvPr>
          <p:cNvPicPr>
            <a:picLocks noChangeAspect="1"/>
          </p:cNvPicPr>
          <p:nvPr/>
        </p:nvPicPr>
        <p:blipFill rotWithShape="1">
          <a:blip r:embed="rId4">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xmlns="" id="{8255893A-DB14-B3A6-52F8-C69AD1A8CD8E}"/>
              </a:ext>
            </a:extLst>
          </p:cNvPr>
          <p:cNvPicPr>
            <a:picLocks noChangeAspect="1"/>
          </p:cNvPicPr>
          <p:nvPr/>
        </p:nvPicPr>
        <p:blipFill rotWithShape="1">
          <a:blip r:embed="rId5">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xmlns="" id="{D3144101-EEB9-3A8C-E406-AEE0EF210E77}"/>
              </a:ext>
            </a:extLst>
          </p:cNvPr>
          <p:cNvPicPr>
            <a:picLocks noChangeAspect="1"/>
          </p:cNvPicPr>
          <p:nvPr/>
        </p:nvPicPr>
        <p:blipFill rotWithShape="1">
          <a:blip r:embed="rId5">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40" name="图片 39">
            <a:extLst>
              <a:ext uri="{FF2B5EF4-FFF2-40B4-BE49-F238E27FC236}">
                <a16:creationId xmlns:a16="http://schemas.microsoft.com/office/drawing/2014/main" xmlns="" id="{25B0A0BD-A2CC-52B2-AEAE-3BC98C6FB22A}"/>
              </a:ext>
            </a:extLst>
          </p:cNvPr>
          <p:cNvPicPr>
            <a:picLocks noChangeAspect="1"/>
          </p:cNvPicPr>
          <p:nvPr/>
        </p:nvPicPr>
        <p:blipFill rotWithShape="1">
          <a:blip r:embed="rId6">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pic>
        <p:nvPicPr>
          <p:cNvPr id="12" name="图片 11">
            <a:extLst>
              <a:ext uri="{FF2B5EF4-FFF2-40B4-BE49-F238E27FC236}">
                <a16:creationId xmlns:a16="http://schemas.microsoft.com/office/drawing/2014/main" xmlns="" id="{F0EC55C4-D7CD-4CD2-FC54-E5F5849147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605" y="4252950"/>
            <a:ext cx="2779395" cy="2779395"/>
          </a:xfrm>
          <a:prstGeom prst="rect">
            <a:avLst/>
          </a:prstGeom>
        </p:spPr>
      </p:pic>
      <p:pic>
        <p:nvPicPr>
          <p:cNvPr id="3" name="Picture 2">
            <a:extLst>
              <a:ext uri="{FF2B5EF4-FFF2-40B4-BE49-F238E27FC236}">
                <a16:creationId xmlns:a16="http://schemas.microsoft.com/office/drawing/2014/main" xmlns="" id="{F87E3497-C8F5-C1B7-C1AF-90E95091A6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8457" y1="19274" x2="64392" y2="22905"/>
                        <a14:foregroundMark x1="75964" y1="17598" x2="70030" y2="23743"/>
                        <a14:foregroundMark x1="66469" y1="19832" x2="57567" y2="27095"/>
                        <a14:foregroundMark x1="57567" y1="27095" x2="57270" y2="27374"/>
                      </a14:backgroundRemoval>
                    </a14:imgEffect>
                    <a14:imgEffect>
                      <a14:saturation sat="200000"/>
                    </a14:imgEffect>
                  </a14:imgLayer>
                </a14:imgProps>
              </a:ext>
            </a:extLst>
          </a:blip>
          <a:stretch>
            <a:fillRect/>
          </a:stretch>
        </p:blipFill>
        <p:spPr>
          <a:xfrm>
            <a:off x="8164622" y="1776879"/>
            <a:ext cx="4174485" cy="4434615"/>
          </a:xfrm>
          <a:prstGeom prst="rect">
            <a:avLst/>
          </a:prstGeom>
        </p:spPr>
      </p:pic>
      <p:sp>
        <p:nvSpPr>
          <p:cNvPr id="5" name="TextBox 4">
            <a:extLst>
              <a:ext uri="{FF2B5EF4-FFF2-40B4-BE49-F238E27FC236}">
                <a16:creationId xmlns:a16="http://schemas.microsoft.com/office/drawing/2014/main" xmlns="" id="{CE954BD1-B8E7-A307-3424-5145FA213BB5}"/>
              </a:ext>
            </a:extLst>
          </p:cNvPr>
          <p:cNvSpPr txBox="1"/>
          <p:nvPr/>
        </p:nvSpPr>
        <p:spPr>
          <a:xfrm>
            <a:off x="567869" y="305865"/>
            <a:ext cx="11182936" cy="646331"/>
          </a:xfrm>
          <a:prstGeom prst="rect">
            <a:avLst/>
          </a:prstGeom>
          <a:noFill/>
        </p:spPr>
        <p:txBody>
          <a:bodyPr wrap="square">
            <a:spAutoFit/>
          </a:bodyPr>
          <a:lstStyle/>
          <a:p>
            <a:pPr algn="ctr"/>
            <a:r>
              <a:rPr lang="en-SG" sz="3600" b="1" i="0" dirty="0">
                <a:solidFill>
                  <a:srgbClr val="C00000"/>
                </a:solidFill>
                <a:effectLst/>
                <a:latin typeface="Cambria" panose="02040503050406030204" pitchFamily="18" charset="0"/>
                <a:ea typeface="Cambria" panose="02040503050406030204" pitchFamily="18" charset="0"/>
              </a:rPr>
              <a:t>Trong </a:t>
            </a:r>
            <a:r>
              <a:rPr lang="en-SG" sz="3600" b="1" i="0" dirty="0" err="1">
                <a:solidFill>
                  <a:srgbClr val="C00000"/>
                </a:solidFill>
                <a:effectLst/>
                <a:latin typeface="Cambria" panose="02040503050406030204" pitchFamily="18" charset="0"/>
                <a:ea typeface="Cambria" panose="02040503050406030204" pitchFamily="18" charset="0"/>
              </a:rPr>
              <a:t>hộp</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có</a:t>
            </a:r>
            <a:r>
              <a:rPr lang="en-SG" sz="3600" b="1" i="0" dirty="0">
                <a:solidFill>
                  <a:srgbClr val="C00000"/>
                </a:solidFill>
                <a:effectLst/>
                <a:latin typeface="Cambria" panose="02040503050406030204" pitchFamily="18" charset="0"/>
                <a:ea typeface="Cambria" panose="02040503050406030204" pitchFamily="18" charset="0"/>
              </a:rPr>
              <a:t> 3 </a:t>
            </a:r>
            <a:r>
              <a:rPr lang="en-SG" sz="3600" b="1" i="0" dirty="0" err="1">
                <a:solidFill>
                  <a:srgbClr val="C00000"/>
                </a:solidFill>
                <a:effectLst/>
                <a:latin typeface="Cambria" panose="02040503050406030204" pitchFamily="18" charset="0"/>
                <a:ea typeface="Cambria" panose="02040503050406030204" pitchFamily="18" charset="0"/>
              </a:rPr>
              <a:t>quả</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bóng</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xanh</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và</a:t>
            </a:r>
            <a:r>
              <a:rPr lang="en-SG" sz="3600" b="1" i="0" dirty="0">
                <a:solidFill>
                  <a:srgbClr val="C00000"/>
                </a:solidFill>
                <a:effectLst/>
                <a:latin typeface="Cambria" panose="02040503050406030204" pitchFamily="18" charset="0"/>
                <a:ea typeface="Cambria" panose="02040503050406030204" pitchFamily="18" charset="0"/>
              </a:rPr>
              <a:t> 1 </a:t>
            </a:r>
            <a:r>
              <a:rPr lang="en-SG" sz="3600" b="1" i="0" dirty="0" err="1">
                <a:solidFill>
                  <a:srgbClr val="C00000"/>
                </a:solidFill>
                <a:effectLst/>
                <a:latin typeface="Cambria" panose="02040503050406030204" pitchFamily="18" charset="0"/>
                <a:ea typeface="Cambria" panose="02040503050406030204" pitchFamily="18" charset="0"/>
              </a:rPr>
              <a:t>quả</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bóng</a:t>
            </a:r>
            <a:r>
              <a:rPr lang="en-SG" sz="3600" b="1" i="0" dirty="0">
                <a:solidFill>
                  <a:srgbClr val="C00000"/>
                </a:solidFill>
                <a:effectLst/>
                <a:latin typeface="Cambria" panose="02040503050406030204" pitchFamily="18" charset="0"/>
                <a:ea typeface="Cambria" panose="02040503050406030204" pitchFamily="18" charset="0"/>
              </a:rPr>
              <a:t> </a:t>
            </a:r>
            <a:r>
              <a:rPr lang="en-SG" sz="3600" b="1" i="0" dirty="0" err="1">
                <a:solidFill>
                  <a:srgbClr val="C00000"/>
                </a:solidFill>
                <a:effectLst/>
                <a:latin typeface="Cambria" panose="02040503050406030204" pitchFamily="18" charset="0"/>
                <a:ea typeface="Cambria" panose="02040503050406030204" pitchFamily="18" charset="0"/>
              </a:rPr>
              <a:t>vàng</a:t>
            </a:r>
            <a:r>
              <a:rPr lang="en-SG" sz="3600" b="1" i="0" dirty="0">
                <a:solidFill>
                  <a:srgbClr val="C00000"/>
                </a:solidFill>
                <a:effectLst/>
                <a:latin typeface="Cambria" panose="02040503050406030204" pitchFamily="18" charset="0"/>
                <a:ea typeface="Cambria" panose="02040503050406030204" pitchFamily="18" charset="0"/>
              </a:rPr>
              <a:t>.</a:t>
            </a:r>
            <a:endParaRPr lang="en-SG" sz="3600" b="1" dirty="0">
              <a:solidFill>
                <a:srgbClr val="C00000"/>
              </a:solidFill>
              <a:latin typeface="Cambria" panose="02040503050406030204" pitchFamily="18" charset="0"/>
              <a:ea typeface="Cambria" panose="02040503050406030204" pitchFamily="18" charset="0"/>
            </a:endParaRPr>
          </a:p>
        </p:txBody>
      </p:sp>
      <p:sp>
        <p:nvSpPr>
          <p:cNvPr id="6" name="Freeform 8">
            <a:extLst>
              <a:ext uri="{FF2B5EF4-FFF2-40B4-BE49-F238E27FC236}">
                <a16:creationId xmlns:a16="http://schemas.microsoft.com/office/drawing/2014/main" xmlns="" id="{812CA9EA-EFD2-6A88-647E-32D1D1E8B4E6}"/>
              </a:ext>
            </a:extLst>
          </p:cNvPr>
          <p:cNvSpPr/>
          <p:nvPr/>
        </p:nvSpPr>
        <p:spPr>
          <a:xfrm>
            <a:off x="72816" y="196553"/>
            <a:ext cx="755643" cy="755643"/>
          </a:xfrm>
          <a:custGeom>
            <a:avLst/>
            <a:gdLst/>
            <a:ahLst/>
            <a:cxnLst/>
            <a:rect l="l" t="t" r="r" b="b"/>
            <a:pathLst>
              <a:path w="958006" h="958006">
                <a:moveTo>
                  <a:pt x="0" y="0"/>
                </a:moveTo>
                <a:lnTo>
                  <a:pt x="958006" y="0"/>
                </a:lnTo>
                <a:lnTo>
                  <a:pt x="958006" y="958006"/>
                </a:lnTo>
                <a:lnTo>
                  <a:pt x="0" y="95800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SG"/>
          </a:p>
        </p:txBody>
      </p:sp>
      <p:sp>
        <p:nvSpPr>
          <p:cNvPr id="8" name="TextBox 7">
            <a:extLst>
              <a:ext uri="{FF2B5EF4-FFF2-40B4-BE49-F238E27FC236}">
                <a16:creationId xmlns:a16="http://schemas.microsoft.com/office/drawing/2014/main" xmlns="" id="{4AD4E7B1-B316-6B82-4D7F-0E103541BBC1}"/>
              </a:ext>
            </a:extLst>
          </p:cNvPr>
          <p:cNvSpPr txBox="1"/>
          <p:nvPr/>
        </p:nvSpPr>
        <p:spPr>
          <a:xfrm>
            <a:off x="658389" y="2002127"/>
            <a:ext cx="9073302" cy="3046988"/>
          </a:xfrm>
          <a:prstGeom prst="rect">
            <a:avLst/>
          </a:prstGeom>
          <a:noFill/>
        </p:spPr>
        <p:txBody>
          <a:bodyPr wrap="square" rtlCol="0">
            <a:spAutoFit/>
          </a:bodyPr>
          <a:lstStyle/>
          <a:p>
            <a:pPr marL="342900" indent="-342900" algn="ctr">
              <a:buAutoNum type="alphaLcParenR"/>
            </a:pPr>
            <a:r>
              <a:rPr lang="vi-VN" sz="4800" b="1" i="0" dirty="0">
                <a:solidFill>
                  <a:srgbClr val="002060"/>
                </a:solidFill>
                <a:effectLst/>
                <a:latin typeface="Cambria" panose="02040503050406030204" pitchFamily="18" charset="0"/>
                <a:ea typeface="Cambria" panose="02040503050406030204" pitchFamily="18" charset="0"/>
              </a:rPr>
              <a:t>Rô-bốt lấy 1 quả bóng từ trong chiếc hộp và quan sát màu bóng lấy được. Nêu các sự kiện có thể xảy ra.</a:t>
            </a:r>
            <a:endParaRPr lang="en-SG" sz="4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7817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TotalTime>
  <Words>444</Words>
  <Application>Microsoft Office PowerPoint</Application>
  <PresentationFormat>Custom</PresentationFormat>
  <Paragraphs>36</Paragraphs>
  <Slides>14</Slides>
  <Notes>1</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Drop Dudes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 NON TEAM</dc:creator>
  <cp:keywords>MĂNG NON TEAM</cp:keywords>
  <cp:lastModifiedBy>A</cp:lastModifiedBy>
  <cp:revision>24</cp:revision>
  <dcterms:created xsi:type="dcterms:W3CDTF">2022-05-28T00:08:25Z</dcterms:created>
  <dcterms:modified xsi:type="dcterms:W3CDTF">2024-02-23T08:37:50Z</dcterms:modified>
</cp:coreProperties>
</file>