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0" r:id="rId3"/>
    <p:sldId id="261" r:id="rId4"/>
    <p:sldId id="299" r:id="rId5"/>
    <p:sldId id="260" r:id="rId6"/>
    <p:sldId id="263" r:id="rId7"/>
    <p:sldId id="287" r:id="rId8"/>
    <p:sldId id="288" r:id="rId9"/>
    <p:sldId id="283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6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794"/>
    <a:srgbClr val="279780"/>
    <a:srgbClr val="FF9B40"/>
    <a:srgbClr val="2D6E57"/>
    <a:srgbClr val="338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BBEF99AC-D57B-102D-C848-AB94A3492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CE68B9A-423C-F7FD-761E-2AD8B95AD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538F-F1CC-4577-BB33-4C55D853AC6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6B0F969-B1D1-A3E0-77E1-33AFB5DC3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A724C42-41BA-597D-AEDE-D2BECA5A5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7B7D-F3CC-4A1C-B529-6EAB1CD54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155A-72A7-40D8-8BEF-5CE3D78767DE}" type="datetimeFigureOut">
              <a:rPr lang="en-SG" smtClean="0"/>
              <a:t>5/2/2024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6946-8950-44F3-B3F4-F6FFCE47AE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19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77B7B-0500-3D0E-F042-4400BFF1B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02327-E374-1431-31F6-9BB5797AC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19CFC-1BB9-B1F6-99F0-EB0933CE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3924A-A485-04FB-7812-F3505D2C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E24C3-827A-D55D-1FF0-EB9607E4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88330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0DFAD-EA62-DC71-40AB-826E1FB1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4F4A38-05A2-401B-ED64-AEB3EEF2C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240C8A-5D8B-860A-24BB-23A41BBA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2B0CB9-E4B5-F4C4-3814-7336A2BE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52ED2-9073-0C3D-8745-BB194720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69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5BF15F-FA53-340A-74F9-CDCC51688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16ADEA-8B51-E31B-E608-5E02FDD9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91DB5-1545-B805-F740-EE5825A4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8AEEC-C8FC-BA3D-B10F-57901116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986ED-A427-2C4E-0DDE-365A19BB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314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D5389-E580-C4E5-C0BF-F340D405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BE56D-094D-9FD8-494C-D7AC264F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484F9E-0FB0-7A2D-CEF3-D9C521DB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E2CB55-7BCE-84F1-F43C-75DE0685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CB15D7-C5F6-BC7A-8F83-FAB53849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0834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1B2D3-5820-8A75-8A74-518BBBB1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D05917-527A-7959-97C4-CA828F48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D43E29-2DDA-2010-D936-3BC4AACD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DB2DE-9B98-1607-B8FA-7D545731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7FC07-4807-F16C-32FA-3F8DE6C5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7759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A0AF6-ACBF-3DFA-4049-93D847F0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AECF-AD55-7C7C-A1E1-EF00AE72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9F377F-649C-8856-C911-B4E59BE93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ED501B-BABA-BECF-2D30-9BA3109D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85D257-2BBE-F9FC-0FE8-44C9E6D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EA4276-909B-DC21-FFD2-B29D34CF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9780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DDC01-C6C6-58F9-5BE3-2DB64E79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858887-B866-F866-EB86-BCFAB44C6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317B44-D8B7-A2D5-F762-439B74302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0CB644-318B-4922-DF0C-1E961ED41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95E4DE-6F11-018D-A941-F41581C5E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6E0FA4-5668-58D8-46C6-79674994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ED3C56-1B8F-39FE-82BD-3CD71580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5D83AB-845F-5B8A-86DC-ABC8ACD7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66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D5F70-5BAA-F6ED-E10F-D4826A2F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EBE1F1-B196-06A7-D8FF-E4FEFAC7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5C3B3C-1320-DFAE-481F-E25E019A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01D7EE-F530-BBD8-28CE-3590EA6D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85658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226B8E-192D-7E2F-FB4F-234839E3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9F8B324-EF78-0E40-3F05-CB72A0C2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557B6-6651-38D3-0EA8-1B86C9DB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84910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75FFA-5633-06A0-0938-7475809F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C3B24-0BE9-1774-C388-95BD99B4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7F30B1-9EC3-CF40-2552-76F8CF6CF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9AB4A4-DF7B-ED60-29B4-CDDAFBC6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87950F-6604-8225-96E5-34EC506C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F8285B-495D-E244-3228-A9A7FD52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3993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0CA6D-66D3-115E-B26C-AC13B093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E35F93-108A-9C11-590C-96E87799F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E07F06-DF99-0882-EAEB-545E1BACB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646BA4-2D5D-D14C-C252-9374BDA2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6178CD-A40B-BE7D-BBB1-7097DA0E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163E73-7984-F489-6B87-3C3EA476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4057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91EAA70-F1AF-7D8E-2F86-480B61A4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3441FC-6DEF-26BB-F729-DDE53C1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7F43C-BDD5-2E13-A0F5-1D87F5C30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5F23D6F-6157-446E-A57F-983C38F3E249}" type="datetimeFigureOut">
              <a:rPr lang="zh-CN" altLang="en-US" smtClean="0"/>
              <a:pPr/>
              <a:t>2024/2/5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1F4F6-32E3-2DA2-6D39-13FF76FC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D3FF4-09E1-F104-8D03-6279DD8D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A86CA93-AAAD-4424-8E3B-4653033C46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6C99E-54F0-5788-10BA-8AFEA19319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BDF42-89C3-18C5-79A1-961A0584C7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8CB1C-4D05-7EBF-E336-91EA14F0C3F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21DE3F-605D-7E92-99E2-4748343F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3AB61E-8D39-E3E9-9A70-99714C6D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635E8-63EF-5CF3-BCE6-55EDE0C8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C418B-7EF8-4F0E-BFDE-A18D77E52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1EF265-8A02-DB83-563D-D1F1518C5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9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34" name="图片 33" descr="图片包含 游戏机, 盒子&#10;&#10;描述已自动生成">
            <a:extLst>
              <a:ext uri="{FF2B5EF4-FFF2-40B4-BE49-F238E27FC236}">
                <a16:creationId xmlns:a16="http://schemas.microsoft.com/office/drawing/2014/main" id="{CD46CA01-A741-85AA-7EFE-5E319FAA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4" b="24166"/>
          <a:stretch/>
        </p:blipFill>
        <p:spPr>
          <a:xfrm>
            <a:off x="7791009" y="2269563"/>
            <a:ext cx="4729964" cy="3448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D0F89-C769-93C5-13DD-FBFB4C05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262" y="1646664"/>
            <a:ext cx="10350253" cy="2142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C3E2AF-B652-A5A7-E439-AEF95D56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009" y="3380134"/>
            <a:ext cx="6120914" cy="1603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B9F504-76D0-018B-67CB-15341FA98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909" y="756535"/>
            <a:ext cx="2554354" cy="12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5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6" y="1715143"/>
            <a:ext cx="5914061" cy="5009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122457" y="-1510479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Biểu đồ dưới đây cho biết số quyển sách khối 4 đã đóng góp cho thư viện của nhà trường.</a:t>
            </a:r>
            <a:endParaRPr lang="en-SG" sz="35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5697244" y="1620003"/>
            <a:ext cx="63761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trên và trả lời câu hỏi.</a:t>
            </a:r>
          </a:p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a)Có những lớp nào  đóng góp sách vào thư viện?  Mỗi lớp đóng góp bao nhiêu cuốn sách?</a:t>
            </a:r>
          </a:p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Lớp nào đóng góp nhiều sách nhất? Lớp nào đóng góp ít sách nhất?</a:t>
            </a:r>
          </a:p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Có bao nhiêu lớp đóng góp hơn 50 cuốn?</a:t>
            </a:r>
          </a:p>
          <a:p>
            <a:pPr algn="just"/>
            <a:endParaRPr lang="en-SG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7" y="1582166"/>
            <a:ext cx="5089318" cy="4311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Biểu đồ dưới đây cho biết số quyển sách khối 4 đã đóng góp cho thư viện của nhà trường.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4886960" y="1620003"/>
            <a:ext cx="7186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a)Có những lớp nào  đóng góp sách vào thư viện?  Mỗi lớp đóng góp bao nhiêu cuốn sách?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0358-8C50-497C-9F99-BF9BBC0884C0}"/>
              </a:ext>
            </a:extLst>
          </p:cNvPr>
          <p:cNvSpPr txBox="1"/>
          <p:nvPr/>
        </p:nvSpPr>
        <p:spPr>
          <a:xfrm>
            <a:off x="5074917" y="3189663"/>
            <a:ext cx="7033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lớp đóng góp sách vào thư viện: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4A: 60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4B: 52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4C: 80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4D: 68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4E: 40 cuốn</a:t>
            </a:r>
          </a:p>
        </p:txBody>
      </p:sp>
      <p:pic>
        <p:nvPicPr>
          <p:cNvPr id="9" name="图片 11" descr="卡通人物&#10;&#10;描述已自动生成">
            <a:extLst>
              <a:ext uri="{FF2B5EF4-FFF2-40B4-BE49-F238E27FC236}">
                <a16:creationId xmlns:a16="http://schemas.microsoft.com/office/drawing/2014/main" id="{2EB15B93-5389-E408-4226-4FA427AC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3222"/>
          <a:stretch/>
        </p:blipFill>
        <p:spPr>
          <a:xfrm>
            <a:off x="7778855" y="3949743"/>
            <a:ext cx="3021225" cy="28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7" y="1582166"/>
            <a:ext cx="5089318" cy="4311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Biểu đồ dưới đây cho biết số quyển sách khối 4 đã đóng góp cho thư viện của nhà trường.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4847198" y="2085694"/>
            <a:ext cx="7186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Lớp nào đóng góp nhiều sách nhất? Lớp nào đóng góp ít sách nhất?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0358-8C50-497C-9F99-BF9BBC0884C0}"/>
              </a:ext>
            </a:extLst>
          </p:cNvPr>
          <p:cNvSpPr txBox="1"/>
          <p:nvPr/>
        </p:nvSpPr>
        <p:spPr>
          <a:xfrm>
            <a:off x="4813716" y="3362701"/>
            <a:ext cx="760476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4C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đóng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 </a:t>
            </a:r>
            <a:endParaRPr lang="vi-VN" sz="37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/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4E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đóng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ít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SG" sz="3700" dirty="0"/>
              <a:t>.</a:t>
            </a:r>
            <a:endParaRPr kumimoji="0" lang="vi-VN" sz="3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0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7" y="1582166"/>
            <a:ext cx="5089318" cy="4311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Biểu đồ dưới đây cho biết số quyển sách khối 4 đã đóng góp cho thư viện của nhà trường.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4693963" y="1916897"/>
            <a:ext cx="7186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Có bao nhiêu lớp </a:t>
            </a:r>
          </a:p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 góp hơn 50 cuốn?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0358-8C50-497C-9F99-BF9BBC0884C0}"/>
              </a:ext>
            </a:extLst>
          </p:cNvPr>
          <p:cNvSpPr txBox="1"/>
          <p:nvPr/>
        </p:nvSpPr>
        <p:spPr>
          <a:xfrm>
            <a:off x="4693963" y="3700498"/>
            <a:ext cx="76047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lớp đóng góp nhiều hơn 50 cuốn sách.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24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1422400" y="-1218923"/>
            <a:ext cx="9082662" cy="2344200"/>
            <a:chOff x="-7457044" y="1556443"/>
            <a:chExt cx="16188268" cy="4176031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7457044" y="3860448"/>
              <a:ext cx="16188268" cy="1872026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86204" y="109614"/>
            <a:ext cx="11704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Cho biết số học sinh đến thư viện mượn sách 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tuần vừa qua như</a:t>
            </a:r>
            <a:r>
              <a:rPr kumimoji="0" lang="vi-VN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sau: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9007E-C2D1-BA63-8772-2D07A9008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25"/>
          <a:stretch/>
        </p:blipFill>
        <p:spPr>
          <a:xfrm>
            <a:off x="5963731" y="2977624"/>
            <a:ext cx="6158822" cy="400005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186F7A-E94F-6970-3EB7-39D1FF933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2752"/>
              </p:ext>
            </p:extLst>
          </p:nvPr>
        </p:nvGraphicFramePr>
        <p:xfrm>
          <a:off x="124121" y="1199700"/>
          <a:ext cx="11998434" cy="124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999">
                  <a:extLst>
                    <a:ext uri="{9D8B030D-6E8A-4147-A177-3AD203B41FA5}">
                      <a16:colId xmlns:a16="http://schemas.microsoft.com/office/drawing/2014/main" val="192546961"/>
                    </a:ext>
                  </a:extLst>
                </a:gridCol>
                <a:gridCol w="1766479">
                  <a:extLst>
                    <a:ext uri="{9D8B030D-6E8A-4147-A177-3AD203B41FA5}">
                      <a16:colId xmlns:a16="http://schemas.microsoft.com/office/drawing/2014/main" val="1039235533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3337087919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1882828599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3915902898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1460029949"/>
                    </a:ext>
                  </a:extLst>
                </a:gridCol>
              </a:tblGrid>
              <a:tr h="478626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Hai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Ba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Tư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Năm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Sáu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98805"/>
                  </a:ext>
                </a:extLst>
              </a:tr>
              <a:tr h="699114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học sinh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493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7822FEC-3735-7EDB-A6CC-9A6163F5921C}"/>
              </a:ext>
            </a:extLst>
          </p:cNvPr>
          <p:cNvSpPr txBox="1"/>
          <p:nvPr/>
        </p:nvSpPr>
        <p:spPr>
          <a:xfrm>
            <a:off x="6082098" y="2546737"/>
            <a:ext cx="6167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C00000"/>
                </a:solidFill>
              </a:rPr>
              <a:t>SỐ HỌC SINH ĐẾN THƯ VIỆN MƯỢN SÁCH</a:t>
            </a:r>
            <a:endParaRPr lang="en-SG" sz="2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70" y="3647155"/>
            <a:ext cx="596850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9007E-C2D1-BA63-8772-2D07A9008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25"/>
          <a:stretch/>
        </p:blipFill>
        <p:spPr>
          <a:xfrm>
            <a:off x="591710" y="202132"/>
            <a:ext cx="10322724" cy="6401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5977289" y="3286756"/>
            <a:ext cx="65466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934E6-5A69-82CB-FA90-48CBB4D95E77}"/>
              </a:ext>
            </a:extLst>
          </p:cNvPr>
          <p:cNvSpPr txBox="1"/>
          <p:nvPr/>
        </p:nvSpPr>
        <p:spPr>
          <a:xfrm>
            <a:off x="7267072" y="2680170"/>
            <a:ext cx="6420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D2EFF86-B71E-74B8-7089-C7E76DA9317E}"/>
              </a:ext>
            </a:extLst>
          </p:cNvPr>
          <p:cNvSpPr txBox="1"/>
          <p:nvPr/>
        </p:nvSpPr>
        <p:spPr>
          <a:xfrm>
            <a:off x="3397719" y="3747483"/>
            <a:ext cx="65466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1422400" y="-1218923"/>
            <a:ext cx="9082662" cy="2344200"/>
            <a:chOff x="-7457044" y="1556443"/>
            <a:chExt cx="16188268" cy="4176031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7457044" y="3860448"/>
              <a:ext cx="16188268" cy="1872026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86204" y="109614"/>
            <a:ext cx="11704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Cho biết số học sinh đến thư viện mượn sách 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tuần vừa qua như sau: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E4CF3-774C-1C6E-BF36-6B8F128CE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25"/>
          <a:stretch/>
        </p:blipFill>
        <p:spPr>
          <a:xfrm>
            <a:off x="394635" y="1174837"/>
            <a:ext cx="6309779" cy="4394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A7256-8359-7D01-7AFD-AEAEA31BEDA7}"/>
              </a:ext>
            </a:extLst>
          </p:cNvPr>
          <p:cNvSpPr txBox="1"/>
          <p:nvPr/>
        </p:nvSpPr>
        <p:spPr>
          <a:xfrm>
            <a:off x="3551756" y="3172111"/>
            <a:ext cx="639641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</a:t>
            </a:r>
            <a:endParaRPr kumimoji="0" lang="en-SG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018D6-0AA6-4213-22ED-9C5165E7303C}"/>
              </a:ext>
            </a:extLst>
          </p:cNvPr>
          <p:cNvSpPr txBox="1"/>
          <p:nvPr/>
        </p:nvSpPr>
        <p:spPr>
          <a:xfrm>
            <a:off x="4364652" y="2781700"/>
            <a:ext cx="589313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endParaRPr kumimoji="0" lang="en-SG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BF8F96B9-31F9-BD43-09E1-C15D477DC6CB}"/>
              </a:ext>
            </a:extLst>
          </p:cNvPr>
          <p:cNvSpPr/>
          <p:nvPr/>
        </p:nvSpPr>
        <p:spPr>
          <a:xfrm>
            <a:off x="6487427" y="1215872"/>
            <a:ext cx="5309938" cy="15273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ngày nào có số 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đến thư viện mượn sách bằng nhau?</a:t>
            </a:r>
            <a:endParaRPr lang="en-US" sz="3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7DC26-D801-F1C4-E10E-D6D006D7067F}"/>
              </a:ext>
            </a:extLst>
          </p:cNvPr>
          <p:cNvSpPr txBox="1"/>
          <p:nvPr/>
        </p:nvSpPr>
        <p:spPr>
          <a:xfrm>
            <a:off x="6676695" y="2940684"/>
            <a:ext cx="521692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800" b="1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thứ Ba và thứ Tư có số học sinh đến </a:t>
            </a:r>
          </a:p>
          <a:p>
            <a:pPr algn="ctr"/>
            <a:r>
              <a:rPr lang="vi-VN" sz="3800" b="1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 viện mượn sách bằng nhau.</a:t>
            </a:r>
            <a:endParaRPr lang="en-SG" sz="3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253AD38-B6BF-28FA-817C-8D8B84B1320E}"/>
              </a:ext>
            </a:extLst>
          </p:cNvPr>
          <p:cNvSpPr txBox="1"/>
          <p:nvPr/>
        </p:nvSpPr>
        <p:spPr>
          <a:xfrm>
            <a:off x="1972094" y="3497224"/>
            <a:ext cx="639641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68240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149191" y="235818"/>
            <a:ext cx="11893618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BF8F96B9-31F9-BD43-09E1-C15D477DC6CB}"/>
              </a:ext>
            </a:extLst>
          </p:cNvPr>
          <p:cNvSpPr/>
          <p:nvPr/>
        </p:nvSpPr>
        <p:spPr>
          <a:xfrm>
            <a:off x="743659" y="642885"/>
            <a:ext cx="10704681" cy="1606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Trung bình mỗi ngày có bao nhiêu học sinh đến thư viện mượn sách?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2DB5131-8B23-7409-1AB9-CCD759860D15}"/>
              </a:ext>
            </a:extLst>
          </p:cNvPr>
          <p:cNvSpPr/>
          <p:nvPr/>
        </p:nvSpPr>
        <p:spPr>
          <a:xfrm>
            <a:off x="603115" y="2695235"/>
            <a:ext cx="10985770" cy="2500009"/>
          </a:xfrm>
          <a:prstGeom prst="roundRect">
            <a:avLst>
              <a:gd name="adj" fmla="val 6915"/>
            </a:avLst>
          </a:prstGeom>
          <a:solidFill>
            <a:schemeClr val="bg1"/>
          </a:solidFill>
          <a:ln w="57150">
            <a:solidFill>
              <a:srgbClr val="B7CD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05EB0D9B-88CE-B55B-52CF-B313F034B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363887" y="3536136"/>
            <a:ext cx="3574015" cy="3621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7DC26-D801-F1C4-E10E-D6D006D7067F}"/>
              </a:ext>
            </a:extLst>
          </p:cNvPr>
          <p:cNvSpPr txBox="1"/>
          <p:nvPr/>
        </p:nvSpPr>
        <p:spPr>
          <a:xfrm>
            <a:off x="833820" y="2875910"/>
            <a:ext cx="10814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ngày số học sinh đến thư viện mượn sách là:</a:t>
            </a:r>
          </a:p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(35 + 50 + 50 + 70 + 115) : 5 = 64 (học sinh)</a:t>
            </a:r>
          </a:p>
        </p:txBody>
      </p:sp>
    </p:spTree>
    <p:extLst>
      <p:ext uri="{BB962C8B-B14F-4D97-AF65-F5344CB8AC3E}">
        <p14:creationId xmlns:p14="http://schemas.microsoft.com/office/powerpoint/2010/main" val="163984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34" name="图片 33" descr="图片包含 游戏机, 盒子&#10;&#10;描述已自动生成">
            <a:extLst>
              <a:ext uri="{FF2B5EF4-FFF2-40B4-BE49-F238E27FC236}">
                <a16:creationId xmlns:a16="http://schemas.microsoft.com/office/drawing/2014/main" id="{CD46CA01-A741-85AA-7EFE-5E319FAA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4" b="24166"/>
          <a:stretch/>
        </p:blipFill>
        <p:spPr>
          <a:xfrm>
            <a:off x="7983688" y="2640838"/>
            <a:ext cx="4208312" cy="3068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C4E9C-D8CE-C4F7-95FB-F8136D898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643" y="1723601"/>
            <a:ext cx="9922319" cy="34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016E3-533C-81A9-218F-08E6FB4C9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19EE6C0-8CD9-A19E-9598-CB0EDC8BB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4F70B59F-8908-812E-9AC8-0E69A5B44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r="14360"/>
          <a:stretch/>
        </p:blipFill>
        <p:spPr>
          <a:xfrm flipH="1">
            <a:off x="9048746" y="3015472"/>
            <a:ext cx="2963823" cy="30052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9A2669-61C5-C46A-7EF8-0A16579D6D11}"/>
              </a:ext>
            </a:extLst>
          </p:cNvPr>
          <p:cNvSpPr txBox="1"/>
          <p:nvPr/>
        </p:nvSpPr>
        <p:spPr>
          <a:xfrm>
            <a:off x="487775" y="1358229"/>
            <a:ext cx="9384359" cy="278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 flipH="1">
            <a:off x="0" y="-1"/>
            <a:ext cx="12192000" cy="6994451"/>
          </a:xfrm>
          <a:prstGeom prst="rect">
            <a:avLst/>
          </a:prstGeom>
        </p:spPr>
      </p:pic>
      <p:pic>
        <p:nvPicPr>
          <p:cNvPr id="12" name="图片 11" descr="卡通人物&#10;&#10;描述已自动生成">
            <a:extLst>
              <a:ext uri="{FF2B5EF4-FFF2-40B4-BE49-F238E27FC236}">
                <a16:creationId xmlns:a16="http://schemas.microsoft.com/office/drawing/2014/main" id="{9503CF78-CCC0-283C-DDFA-DD67763D1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3222"/>
          <a:stretch/>
        </p:blipFill>
        <p:spPr>
          <a:xfrm>
            <a:off x="-117033" y="1801952"/>
            <a:ext cx="4179635" cy="38916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D600BE-46A1-BCC6-7DD5-E4141B986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66" y="501077"/>
            <a:ext cx="9900336" cy="4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ởi động tiết học - Bài 35">
            <a:hlinkClick r:id="" action="ppaction://media"/>
            <a:extLst>
              <a:ext uri="{FF2B5EF4-FFF2-40B4-BE49-F238E27FC236}">
                <a16:creationId xmlns:a16="http://schemas.microsoft.com/office/drawing/2014/main" id="{8EE89AD6-4260-A2D9-6A9D-298B07571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001" y="0"/>
            <a:ext cx="11889997" cy="6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37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E12CD0CF-465E-9C3B-74AE-636827003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r="14360"/>
          <a:stretch/>
        </p:blipFill>
        <p:spPr>
          <a:xfrm flipH="1">
            <a:off x="9048746" y="3015472"/>
            <a:ext cx="2963823" cy="3005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0ACE4-C207-63EC-0EC7-7FC003DCB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2398" y="1351281"/>
            <a:ext cx="10940175" cy="2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D5A427-BE96-DB5F-ED40-20F730D76708}"/>
              </a:ext>
            </a:extLst>
          </p:cNvPr>
          <p:cNvGrpSpPr/>
          <p:nvPr/>
        </p:nvGrpSpPr>
        <p:grpSpPr>
          <a:xfrm>
            <a:off x="463577" y="-2087666"/>
            <a:ext cx="11066355" cy="4539955"/>
            <a:chOff x="-8115843" y="1556443"/>
            <a:chExt cx="16847784" cy="4327343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F7B6FD91-8FA1-2AC4-2047-E08AC7FDEED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B4DA1E-816A-BAED-F932-C6F7C9AFB1F1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F07C46-7B99-A65C-B4BC-4CE24CC3B5C1}"/>
              </a:ext>
            </a:extLst>
          </p:cNvPr>
          <p:cNvSpPr txBox="1"/>
          <p:nvPr/>
        </p:nvSpPr>
        <p:spPr>
          <a:xfrm>
            <a:off x="266700" y="675025"/>
            <a:ext cx="11263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Mai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vừa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khảo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môn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thao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SG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0866F0-2894-543B-FA59-296EDE3FA11D}"/>
              </a:ext>
            </a:extLst>
          </p:cNvPr>
          <p:cNvGrpSpPr/>
          <p:nvPr/>
        </p:nvGrpSpPr>
        <p:grpSpPr>
          <a:xfrm>
            <a:off x="-452386" y="2721316"/>
            <a:ext cx="12503216" cy="3496604"/>
            <a:chOff x="5899407" y="1633843"/>
            <a:chExt cx="2564677" cy="21029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4D7C6C-E8FE-066C-890C-534A4913D90B}"/>
                </a:ext>
              </a:extLst>
            </p:cNvPr>
            <p:cNvGrpSpPr/>
            <p:nvPr/>
          </p:nvGrpSpPr>
          <p:grpSpPr>
            <a:xfrm>
              <a:off x="6072706" y="1633843"/>
              <a:ext cx="2391378" cy="1755926"/>
              <a:chOff x="5029200" y="0"/>
              <a:chExt cx="4688268" cy="1755926"/>
            </a:xfrm>
          </p:grpSpPr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4C12F0AF-E978-96F1-CB9E-D125FEC58E17}"/>
                  </a:ext>
                </a:extLst>
              </p:cNvPr>
              <p:cNvSpPr/>
              <p:nvPr/>
            </p:nvSpPr>
            <p:spPr>
              <a:xfrm>
                <a:off x="5029200" y="0"/>
                <a:ext cx="4688268" cy="1755926"/>
              </a:xfrm>
              <a:prstGeom prst="flowChartTerminator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20F0502020204030204"/>
                  <a:cs typeface="+mn-cs"/>
                </a:endParaRPr>
              </a:p>
            </p:txBody>
          </p:sp>
          <p:sp>
            <p:nvSpPr>
              <p:cNvPr id="24" name="TextBox 60">
                <a:extLst>
                  <a:ext uri="{FF2B5EF4-FFF2-40B4-BE49-F238E27FC236}">
                    <a16:creationId xmlns:a16="http://schemas.microsoft.com/office/drawing/2014/main" id="{93EC41EF-AC15-D4E4-443A-B167F56BF01E}"/>
                  </a:ext>
                </a:extLst>
              </p:cNvPr>
              <p:cNvSpPr txBox="1"/>
              <p:nvPr/>
            </p:nvSpPr>
            <p:spPr>
              <a:xfrm>
                <a:off x="5135071" y="351036"/>
                <a:ext cx="4476525" cy="4455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1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5 SVNMotion Picture" panose="02040603050506020204" pitchFamily="18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A95D2A10-217E-773F-0114-51336CE4AF7D}"/>
                </a:ext>
              </a:extLst>
            </p:cNvPr>
            <p:cNvSpPr/>
            <p:nvPr/>
          </p:nvSpPr>
          <p:spPr>
            <a:xfrm rot="20943956">
              <a:off x="5899407" y="3184080"/>
              <a:ext cx="564231" cy="552748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07D7464-EA49-9F45-F3BC-FD22C2D4D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41" y="3002766"/>
            <a:ext cx="10099674" cy="2086076"/>
          </a:xfrm>
          <a:prstGeom prst="rect">
            <a:avLst/>
          </a:prstGeom>
        </p:spPr>
      </p:pic>
      <p:pic>
        <p:nvPicPr>
          <p:cNvPr id="28" name="图片 21">
            <a:extLst>
              <a:ext uri="{FF2B5EF4-FFF2-40B4-BE49-F238E27FC236}">
                <a16:creationId xmlns:a16="http://schemas.microsoft.com/office/drawing/2014/main" id="{65C4BDC0-5987-4902-D195-BAE4EC273C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74454" y="4803481"/>
            <a:ext cx="2367263" cy="23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04D7C6C-E8FE-066C-890C-534A4913D90B}"/>
              </a:ext>
            </a:extLst>
          </p:cNvPr>
          <p:cNvGrpSpPr/>
          <p:nvPr/>
        </p:nvGrpSpPr>
        <p:grpSpPr>
          <a:xfrm>
            <a:off x="4926111" y="2061337"/>
            <a:ext cx="7265889" cy="4432300"/>
            <a:chOff x="5135071" y="4983"/>
            <a:chExt cx="4679418" cy="1755926"/>
          </a:xfrm>
        </p:grpSpPr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4C12F0AF-E978-96F1-CB9E-D125FEC58E17}"/>
                </a:ext>
              </a:extLst>
            </p:cNvPr>
            <p:cNvSpPr/>
            <p:nvPr/>
          </p:nvSpPr>
          <p:spPr>
            <a:xfrm>
              <a:off x="5391093" y="4983"/>
              <a:ext cx="4423396" cy="1755926"/>
            </a:xfrm>
            <a:prstGeom prst="flowChartTerminator">
              <a:avLst/>
            </a:prstGeom>
            <a:ln w="762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60">
              <a:extLst>
                <a:ext uri="{FF2B5EF4-FFF2-40B4-BE49-F238E27FC236}">
                  <a16:creationId xmlns:a16="http://schemas.microsoft.com/office/drawing/2014/main" id="{93EC41EF-AC15-D4E4-443A-B167F56BF01E}"/>
                </a:ext>
              </a:extLst>
            </p:cNvPr>
            <p:cNvSpPr txBox="1"/>
            <p:nvPr/>
          </p:nvSpPr>
          <p:spPr>
            <a:xfrm>
              <a:off x="5135071" y="351036"/>
              <a:ext cx="4476525" cy="4455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Motion Picture" panose="02040603050506020204" pitchFamily="18" charset="0"/>
                <a:ea typeface="+mn-ea"/>
                <a:cs typeface="+mn-cs"/>
                <a:sym typeface="+mn-lt"/>
              </a:endParaRPr>
            </a:p>
          </p:txBody>
        </p:sp>
      </p:grpSp>
      <p:pic>
        <p:nvPicPr>
          <p:cNvPr id="28" name="图片 21">
            <a:extLst>
              <a:ext uri="{FF2B5EF4-FFF2-40B4-BE49-F238E27FC236}">
                <a16:creationId xmlns:a16="http://schemas.microsoft.com/office/drawing/2014/main" id="{65C4BDC0-5987-4902-D195-BAE4EC273C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724749" y="5553777"/>
            <a:ext cx="1616967" cy="1616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0D212C-FC0F-B8A4-1616-22F814DB59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02" t="12257" r="3242" b="4435"/>
          <a:stretch/>
        </p:blipFill>
        <p:spPr>
          <a:xfrm>
            <a:off x="0" y="2194579"/>
            <a:ext cx="5342021" cy="45638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8B5D7F-7E75-96D1-8E34-798081C7DECA}"/>
              </a:ext>
            </a:extLst>
          </p:cNvPr>
          <p:cNvGrpSpPr/>
          <p:nvPr/>
        </p:nvGrpSpPr>
        <p:grpSpPr>
          <a:xfrm>
            <a:off x="0" y="-142969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B2985B76-873B-A0B5-8D4A-D8F924F8031A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18A1C8-4673-0F8C-64FD-8EC6314759D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9A3064-7444-E217-67C4-9D597088CF7A}"/>
              </a:ext>
            </a:extLst>
          </p:cNvPr>
          <p:cNvSpPr txBox="1"/>
          <p:nvPr/>
        </p:nvSpPr>
        <p:spPr>
          <a:xfrm>
            <a:off x="229434" y="212826"/>
            <a:ext cx="112632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Rô – bốt vẽ biểu đồ cột biểu diễn số liệu mà Mai đã thu thập được  </a:t>
            </a:r>
            <a:endParaRPr lang="en-SG" sz="45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EB5F6-26AE-7A27-31A0-0D2344C39AB7}"/>
              </a:ext>
            </a:extLst>
          </p:cNvPr>
          <p:cNvSpPr txBox="1"/>
          <p:nvPr/>
        </p:nvSpPr>
        <p:spPr>
          <a:xfrm>
            <a:off x="779944" y="1681716"/>
            <a:ext cx="39851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 BẠN YÊU THÍCH </a:t>
            </a:r>
          </a:p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 MÔN THỂ THAO </a:t>
            </a:r>
            <a:endParaRPr lang="en-SG" sz="25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C493A-4E41-DD9C-A24E-C4C01AA22698}"/>
              </a:ext>
            </a:extLst>
          </p:cNvPr>
          <p:cNvSpPr txBox="1"/>
          <p:nvPr/>
        </p:nvSpPr>
        <p:spPr>
          <a:xfrm>
            <a:off x="6008081" y="2261550"/>
            <a:ext cx="57140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đó.</a:t>
            </a:r>
          </a:p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70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3" y="202132"/>
            <a:ext cx="11725020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12" name="圆角矩形 7">
            <a:extLst>
              <a:ext uri="{FF2B5EF4-FFF2-40B4-BE49-F238E27FC236}">
                <a16:creationId xmlns:a16="http://schemas.microsoft.com/office/drawing/2014/main" id="{F06D8BA6-A190-80E3-352E-DA536C386F9A}"/>
              </a:ext>
            </a:extLst>
          </p:cNvPr>
          <p:cNvSpPr/>
          <p:nvPr userDrawn="1"/>
        </p:nvSpPr>
        <p:spPr>
          <a:xfrm>
            <a:off x="298383" y="653155"/>
            <a:ext cx="11278502" cy="11387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72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dirty="0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0CC91-2A45-3D0F-D9AB-F9041F6E350B}"/>
              </a:ext>
            </a:extLst>
          </p:cNvPr>
          <p:cNvSpPr txBox="1"/>
          <p:nvPr/>
        </p:nvSpPr>
        <p:spPr>
          <a:xfrm>
            <a:off x="474300" y="628757"/>
            <a:ext cx="11102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Ba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4" name="圆角矩形 7">
            <a:extLst>
              <a:ext uri="{FF2B5EF4-FFF2-40B4-BE49-F238E27FC236}">
                <a16:creationId xmlns:a16="http://schemas.microsoft.com/office/drawing/2014/main" id="{FF4142EF-9F67-9D3E-2A32-8ED684A7DF9A}"/>
              </a:ext>
            </a:extLst>
          </p:cNvPr>
          <p:cNvSpPr/>
          <p:nvPr/>
        </p:nvSpPr>
        <p:spPr>
          <a:xfrm>
            <a:off x="721485" y="2279119"/>
            <a:ext cx="8162633" cy="11251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72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dirty="0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16" name="圆角矩形 7">
            <a:extLst>
              <a:ext uri="{FF2B5EF4-FFF2-40B4-BE49-F238E27FC236}">
                <a16:creationId xmlns:a16="http://schemas.microsoft.com/office/drawing/2014/main" id="{D396C713-BC5A-A4A4-64BF-24F3607E80D6}"/>
              </a:ext>
            </a:extLst>
          </p:cNvPr>
          <p:cNvSpPr/>
          <p:nvPr/>
        </p:nvSpPr>
        <p:spPr>
          <a:xfrm>
            <a:off x="675135" y="3918274"/>
            <a:ext cx="9171510" cy="11251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72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dirty="0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48931-8B2E-1241-60B4-A687BDD9EBDF}"/>
              </a:ext>
            </a:extLst>
          </p:cNvPr>
          <p:cNvSpPr txBox="1"/>
          <p:nvPr/>
        </p:nvSpPr>
        <p:spPr>
          <a:xfrm>
            <a:off x="-54765" y="2221540"/>
            <a:ext cx="96541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C279C-A417-6610-22BF-31CB4C7D6453}"/>
              </a:ext>
            </a:extLst>
          </p:cNvPr>
          <p:cNvSpPr txBox="1"/>
          <p:nvPr/>
        </p:nvSpPr>
        <p:spPr>
          <a:xfrm>
            <a:off x="-98325" y="3837096"/>
            <a:ext cx="10469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Cột cao hơn biểu diễn số bạn nhiều hơn, </a:t>
            </a:r>
          </a:p>
          <a:p>
            <a:pPr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cột thấp hơn biểu diễn số bạn ít hơn.</a:t>
            </a:r>
            <a:endParaRPr lang="en-SG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id="{7EBFAFD0-5A72-BD2E-471A-B788E290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88967" y="4018117"/>
            <a:ext cx="3178466" cy="31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6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E12CD0CF-465E-9C3B-74AE-636827003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r="14360"/>
          <a:stretch/>
        </p:blipFill>
        <p:spPr>
          <a:xfrm flipH="1">
            <a:off x="9048746" y="3015472"/>
            <a:ext cx="2963823" cy="3005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BD13A8-A33B-8A41-8314-3EA96D397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1" y="1922078"/>
            <a:ext cx="9662171" cy="18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662</Words>
  <Application>Microsoft Office PowerPoint</Application>
  <PresentationFormat>Màn hình rộng</PresentationFormat>
  <Paragraphs>70</Paragraphs>
  <Slides>18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#9Slide05 SVNMotion Picture</vt:lpstr>
      <vt:lpstr>Arial</vt:lpstr>
      <vt:lpstr>Calibri</vt:lpstr>
      <vt:lpstr>Cambria</vt:lpstr>
      <vt:lpstr>Times New Roman</vt:lpstr>
      <vt:lpstr>UTM Guanine</vt:lpstr>
      <vt:lpstr>字魂59号-创粗黑</vt:lpstr>
      <vt:lpstr>思源宋体 CN</vt:lpstr>
      <vt:lpstr>思源黑体 CN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Emy Nguyen</cp:lastModifiedBy>
  <cp:revision>43</cp:revision>
  <dcterms:created xsi:type="dcterms:W3CDTF">2023-01-09T02:19:00Z</dcterms:created>
  <dcterms:modified xsi:type="dcterms:W3CDTF">2024-02-05T05:19:48Z</dcterms:modified>
</cp:coreProperties>
</file>