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58" r:id="rId3"/>
    <p:sldId id="287" r:id="rId4"/>
    <p:sldId id="290" r:id="rId5"/>
    <p:sldId id="291" r:id="rId6"/>
    <p:sldId id="337" r:id="rId7"/>
    <p:sldId id="289" r:id="rId8"/>
    <p:sldId id="298" r:id="rId9"/>
    <p:sldId id="300" r:id="rId10"/>
    <p:sldId id="338" r:id="rId11"/>
    <p:sldId id="302" r:id="rId12"/>
    <p:sldId id="317" r:id="rId13"/>
    <p:sldId id="339" r:id="rId14"/>
    <p:sldId id="340" r:id="rId15"/>
    <p:sldId id="344" r:id="rId16"/>
    <p:sldId id="342" r:id="rId17"/>
    <p:sldId id="322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99ppt" initials="9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4952"/>
    <a:srgbClr val="FFBA1D"/>
    <a:srgbClr val="65A1C2"/>
    <a:srgbClr val="FE8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0" autoAdjust="0"/>
    <p:restoredTop sz="94660"/>
  </p:normalViewPr>
  <p:slideViewPr>
    <p:cSldViewPr snapToGrid="0">
      <p:cViewPr varScale="1">
        <p:scale>
          <a:sx n="72" d="100"/>
          <a:sy n="72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886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00B3A7-AA32-5159-8DC0-8409EE2BF5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53E942-3066-CB1C-8891-0C14C5C7C3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A6481-1101-4BD3-B887-EC5ED837CC13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FC7EA0-25B3-6843-5359-DF8E40186A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572FBB-0235-4D96-DE16-BEBFAE1DAB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CD1CB-85A8-4CC2-A61B-DCACC654F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10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字体：https://izihun.com/shangyongziti-618.html</a:t>
            </a:r>
          </a:p>
          <a:p>
            <a:r>
              <a:rPr lang="zh-CN" altLang="en-US"/>
              <a:t>音乐：</a:t>
            </a:r>
            <a:r>
              <a:rPr lang="zh-CN" altLang="en-US" dirty="0">
                <a:sym typeface="+mn-ea"/>
              </a:rPr>
              <a:t>https://ibaotu.com/sucai/19667627.html</a:t>
            </a:r>
            <a:endParaRPr lang="zh-CN" altLang="en-US" dirty="0"/>
          </a:p>
          <a:p>
            <a:r>
              <a:rPr lang="zh-CN" altLang="en-US"/>
              <a:t>素材：https://ibaotu.com/sucai/19804234.html，https://ibaotu.com/sucai/19470487.html，https://ibaotu.com/sucai/19841077.html，https://ibaotu.com/sucai/19466887.html，https://ibaotu.com/sucai/19813468.html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69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56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50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529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 rot="344791">
            <a:off x="3474736" y="918835"/>
            <a:ext cx="7856631" cy="4737184"/>
          </a:xfrm>
          <a:prstGeom prst="rect">
            <a:avLst/>
          </a:prstGeom>
          <a:solidFill>
            <a:srgbClr val="FE8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2576"/>
            <a:ext cx="4134885" cy="3673067"/>
          </a:xfrm>
          <a:prstGeom prst="rect">
            <a:avLst/>
          </a:prstGeom>
        </p:spPr>
      </p:pic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56" y="506366"/>
            <a:ext cx="1727420" cy="1097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9460" y="668911"/>
            <a:ext cx="1523956" cy="1508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7395" y="2046962"/>
            <a:ext cx="8360922" cy="3457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9" y="13189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79405" y="322972"/>
            <a:ext cx="11563300" cy="592519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9339" y="2997172"/>
            <a:ext cx="1958827" cy="3914339"/>
          </a:xfrm>
          <a:prstGeom prst="rect">
            <a:avLst/>
          </a:prstGeom>
        </p:spPr>
      </p:pic>
      <p:pic>
        <p:nvPicPr>
          <p:cNvPr id="7" name="图片 6" descr="61af0faad64f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446" y="3074217"/>
            <a:ext cx="4755515" cy="29711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03850" y="465453"/>
            <a:ext cx="105840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pt-BR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rong 2 cách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làm,</a:t>
            </a:r>
            <a:r>
              <a:rPr lang="pt-BR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cách làm nào thuận tiện hơn, nhanh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096000" y="1542671"/>
            <a:ext cx="0" cy="201168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08" y="4502019"/>
            <a:ext cx="5927288" cy="2469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5039" y="2796456"/>
            <a:ext cx="54063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</a:t>
            </a:r>
            <a:r>
              <a:rPr lang="vi-VN" sz="32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này nhanh </a:t>
            </a:r>
            <a:r>
              <a:rPr lang="pt-BR" sz="32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 vì nhóm thành tổng của 2 số là số tròn trăm nghìn, thuận tiện cho việc tính </a:t>
            </a:r>
            <a:r>
              <a:rPr lang="vi-VN" sz="32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toán.</a:t>
            </a:r>
            <a:endParaRPr lang="en-US" sz="3200" b="1" dirty="0">
              <a:solidFill>
                <a:srgbClr val="FD49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3850" y="1749071"/>
            <a:ext cx="50222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(39+ 18) + 82 = 57 + 82 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= 139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54205" y="1735774"/>
            <a:ext cx="54479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39 + (18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82) = 39 + 100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139</a:t>
            </a:r>
          </a:p>
        </p:txBody>
      </p:sp>
    </p:spTree>
    <p:extLst>
      <p:ext uri="{BB962C8B-B14F-4D97-AF65-F5344CB8AC3E}">
        <p14:creationId xmlns:p14="http://schemas.microsoft.com/office/powerpoint/2010/main" val="28226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84" y="3851560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430" y="567858"/>
            <a:ext cx="10467956" cy="4979407"/>
          </a:xfrm>
          <a:prstGeom prst="rect">
            <a:avLst/>
          </a:prstGeom>
        </p:spPr>
      </p:pic>
      <p:pic>
        <p:nvPicPr>
          <p:cNvPr id="10" name="图片 6" descr="未标题-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69663" y="2685448"/>
            <a:ext cx="3235434" cy="4392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87898" y="696587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50266" y="720117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027771" y="1651692"/>
            <a:ext cx="4220501" cy="136356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86503" y="1943703"/>
            <a:ext cx="422102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 + 207 + 3 </a:t>
            </a: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6941938" y="1657711"/>
            <a:ext cx="4408632" cy="1277994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12309" y="1928280"/>
            <a:ext cx="446789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+ 159 + 75</a:t>
            </a: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027771" y="3652146"/>
            <a:ext cx="4220501" cy="136356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69058" y="3821879"/>
            <a:ext cx="405591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+ 99 + 340</a:t>
            </a: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5977288" y="3652146"/>
            <a:ext cx="5768641" cy="142478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2122" y="3975661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43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372 + 290 + 10 + 28</a:t>
            </a:r>
            <a:br>
              <a:rPr lang="pt-BR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pt-BR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675" y="4868440"/>
            <a:ext cx="5090604" cy="2120726"/>
          </a:xfrm>
          <a:prstGeom prst="rect">
            <a:avLst/>
          </a:prstGeom>
        </p:spPr>
      </p:pic>
      <p:pic>
        <p:nvPicPr>
          <p:cNvPr id="27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1" y="5015709"/>
            <a:ext cx="1959081" cy="2125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31520" y="220544"/>
            <a:ext cx="11145962" cy="610686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84240" y="199748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图片 9" descr="d3742103aa205ac1d90cd3583763ef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89" y="-734793"/>
            <a:ext cx="11885046" cy="941573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213292" y="2750327"/>
            <a:ext cx="87091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68 + 207 + 3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68 + (207 + 3)</a:t>
            </a:r>
          </a:p>
          <a:p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</a:t>
            </a: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68 + 210</a:t>
            </a:r>
            <a:endParaRPr lang="vi-VN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                  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278</a:t>
            </a:r>
          </a:p>
          <a:p>
            <a:br>
              <a:rPr lang="pt-BR" dirty="0"/>
            </a:br>
            <a:br>
              <a:rPr lang="pt-BR" dirty="0"/>
            </a:b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78" y="4179933"/>
            <a:ext cx="5090604" cy="2120726"/>
          </a:xfrm>
          <a:prstGeom prst="rect">
            <a:avLst/>
          </a:prstGeom>
        </p:spPr>
      </p:pic>
      <p:pic>
        <p:nvPicPr>
          <p:cNvPr id="3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1" y="5015709"/>
            <a:ext cx="1959081" cy="21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31520" y="220544"/>
            <a:ext cx="11145962" cy="610686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84240" y="199748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图片 9" descr="d3742103aa205ac1d90cd3583763ef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89" y="-734793"/>
            <a:ext cx="11885046" cy="941573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203667" y="2700630"/>
            <a:ext cx="8709102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+ 159 + 75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(25 + 75) + 159</a:t>
            </a:r>
          </a:p>
          <a:p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100 + 159 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</a:t>
            </a: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259</a:t>
            </a:r>
          </a:p>
          <a:p>
            <a:br>
              <a:rPr lang="pt-BR" dirty="0"/>
            </a:br>
            <a:br>
              <a:rPr lang="pt-BR" dirty="0"/>
            </a:b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78" y="4179933"/>
            <a:ext cx="5090604" cy="2120726"/>
          </a:xfrm>
          <a:prstGeom prst="rect">
            <a:avLst/>
          </a:prstGeom>
        </p:spPr>
      </p:pic>
      <p:pic>
        <p:nvPicPr>
          <p:cNvPr id="3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1" y="5015709"/>
            <a:ext cx="1959081" cy="21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31520" y="220544"/>
            <a:ext cx="11145962" cy="610686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84240" y="199748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图片 9" descr="d3742103aa205ac1d90cd3583763ef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89" y="-734793"/>
            <a:ext cx="11885046" cy="9415732"/>
          </a:xfrm>
          <a:prstGeom prst="rect">
            <a:avLst/>
          </a:prstGeom>
        </p:spPr>
      </p:pic>
      <p:pic>
        <p:nvPicPr>
          <p:cNvPr id="3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397" y="4582800"/>
            <a:ext cx="5090604" cy="2120726"/>
          </a:xfrm>
          <a:prstGeom prst="rect">
            <a:avLst/>
          </a:prstGeom>
        </p:spPr>
      </p:pic>
      <p:pic>
        <p:nvPicPr>
          <p:cNvPr id="3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1" y="5015709"/>
            <a:ext cx="1959081" cy="21251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6542B4-7E14-A53A-5AED-6106BC089019}"/>
              </a:ext>
            </a:extLst>
          </p:cNvPr>
          <p:cNvSpPr txBox="1"/>
          <p:nvPr/>
        </p:nvSpPr>
        <p:spPr>
          <a:xfrm>
            <a:off x="3242201" y="229680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1 + 99 + 340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A953B1-0E12-D4F7-A809-24AB8183C248}"/>
              </a:ext>
            </a:extLst>
          </p:cNvPr>
          <p:cNvSpPr txBox="1"/>
          <p:nvPr/>
        </p:nvSpPr>
        <p:spPr>
          <a:xfrm>
            <a:off x="3741931" y="300918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(1 + 99) + 340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7CB745-2761-FB8C-DE92-CD95D4F1A719}"/>
              </a:ext>
            </a:extLst>
          </p:cNvPr>
          <p:cNvSpPr txBox="1"/>
          <p:nvPr/>
        </p:nvSpPr>
        <p:spPr>
          <a:xfrm>
            <a:off x="3848257" y="379599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100 + 340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38FB3D-2BE7-D50F-13CE-B1E37003340C}"/>
              </a:ext>
            </a:extLst>
          </p:cNvPr>
          <p:cNvSpPr txBox="1"/>
          <p:nvPr/>
        </p:nvSpPr>
        <p:spPr>
          <a:xfrm>
            <a:off x="3816360" y="457216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440</a:t>
            </a:r>
          </a:p>
        </p:txBody>
      </p:sp>
    </p:spTree>
    <p:extLst>
      <p:ext uri="{BB962C8B-B14F-4D97-AF65-F5344CB8AC3E}">
        <p14:creationId xmlns:p14="http://schemas.microsoft.com/office/powerpoint/2010/main" val="365008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31520" y="220544"/>
            <a:ext cx="11145962" cy="610686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84240" y="199748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图片 9" descr="d3742103aa205ac1d90cd3583763ef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11" y="-744418"/>
            <a:ext cx="12359257" cy="941573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026788" y="2808475"/>
            <a:ext cx="8709102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372 + 290 + 10 + 28 = (372 + 28) + (290 + 10)</a:t>
            </a:r>
          </a:p>
          <a:p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400 + 300 </a:t>
            </a:r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</a:t>
            </a:r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700</a:t>
            </a:r>
          </a:p>
          <a:p>
            <a:br>
              <a:rPr lang="pt-BR" dirty="0"/>
            </a:br>
            <a:br>
              <a:rPr lang="pt-BR" dirty="0"/>
            </a:br>
            <a:br>
              <a:rPr lang="pt-BR" dirty="0"/>
            </a:b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34" y="4242267"/>
            <a:ext cx="5090604" cy="2120726"/>
          </a:xfrm>
          <a:prstGeom prst="rect">
            <a:avLst/>
          </a:prstGeom>
        </p:spPr>
      </p:pic>
      <p:pic>
        <p:nvPicPr>
          <p:cNvPr id="3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455" y="4250840"/>
            <a:ext cx="1959081" cy="21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24582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637813" y="763180"/>
            <a:ext cx="10778294" cy="273320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50000"/>
              </a:spcBef>
              <a:buClr>
                <a:schemeClr val="tx2"/>
              </a:buClr>
              <a:buSzPct val="90000"/>
              <a:buNone/>
            </a:pP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ct val="50000"/>
              </a:spcBef>
              <a:buClr>
                <a:schemeClr val="tx2"/>
              </a:buClr>
              <a:buSzPct val="90000"/>
              <a:buNone/>
            </a:pP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 + b) + c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1 975, b = 1 991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= 2 025.</a:t>
            </a:r>
            <a:br>
              <a:rPr lang="en-US" dirty="0">
                <a:solidFill>
                  <a:srgbClr val="002060"/>
                </a:solidFill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zh-CN" altLang="en-US" sz="1800" dirty="0">
              <a:solidFill>
                <a:srgbClr val="002060"/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sp>
        <p:nvSpPr>
          <p:cNvPr id="14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135456" y="2348564"/>
            <a:ext cx="8470557" cy="3426256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73507" y="2712443"/>
            <a:ext cx="10161678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Nếu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 a = 1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975, b = 1 991 và c = 2 025 </a:t>
            </a:r>
            <a:endParaRPr lang="vi-VN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(a + b) + c = (1 975 + 1 991) + 2 025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(1 975 + 2 025) + 1 991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4 000 + 1 991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5 991</a:t>
            </a:r>
          </a:p>
          <a:p>
            <a:endParaRPr lang="en-US" dirty="0"/>
          </a:p>
        </p:txBody>
      </p:sp>
      <p:pic>
        <p:nvPicPr>
          <p:cNvPr id="16" name="图片 6" descr="包图网_19766793父亲与儿子读书父亲节元素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0199" y="2332985"/>
            <a:ext cx="5029200" cy="502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5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81" y="5029711"/>
            <a:ext cx="3454400" cy="19995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668" y="-768866"/>
            <a:ext cx="6542419" cy="28941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55594" y="1705043"/>
            <a:ext cx="848081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3" name="图片 2" descr="5fb39601299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39" y="2266620"/>
            <a:ext cx="3597910" cy="4156075"/>
          </a:xfrm>
          <a:prstGeom prst="rect">
            <a:avLst/>
          </a:prstGeom>
        </p:spPr>
      </p:pic>
      <p:pic>
        <p:nvPicPr>
          <p:cNvPr id="5" name="图片 4" descr="5b30162743781782b2672bfe1ba762b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9129" y="526109"/>
            <a:ext cx="7491262" cy="59405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4184" y="1744320"/>
            <a:ext cx="8231560" cy="41798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56" y="0"/>
            <a:ext cx="8369981" cy="6362700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207278"/>
            <a:ext cx="3962400" cy="165072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 rot="20899467">
            <a:off x="2636797" y="993022"/>
            <a:ext cx="1170827" cy="1658492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20808640">
            <a:off x="2696669" y="1009273"/>
            <a:ext cx="14394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dứa </a:t>
            </a:r>
          </a:p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45000 </a:t>
            </a:r>
            <a:r>
              <a:rPr lang="en-US" sz="14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vi-VN" sz="14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nho</a:t>
            </a:r>
          </a:p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75000 đồng</a:t>
            </a:r>
          </a:p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sấu dầm</a:t>
            </a:r>
          </a:p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25000 đồng</a:t>
            </a:r>
          </a:p>
          <a:p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89" y="269316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75363" y="629027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6220" y="876935"/>
            <a:ext cx="2184400" cy="13887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6506" y="733962"/>
            <a:ext cx="96109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09649" y="2409084"/>
            <a:ext cx="940319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(45 000 + 75 000) + 25 000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1225" y="3164643"/>
            <a:ext cx="598626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= 120 000 + 25 000 </a:t>
            </a:r>
            <a:endParaRPr lang="vi-VN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= 145 000</a:t>
            </a:r>
          </a:p>
          <a:p>
            <a:endParaRPr lang="en-US" sz="4500" dirty="0"/>
          </a:p>
        </p:txBody>
      </p:sp>
      <p:pic>
        <p:nvPicPr>
          <p:cNvPr id="17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44" y="3495073"/>
            <a:ext cx="2495626" cy="2707233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36" y="4280712"/>
            <a:ext cx="4605020" cy="1918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89" y="269316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73752" y="606067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6220" y="876935"/>
            <a:ext cx="2184400" cy="13887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9650" y="760494"/>
            <a:ext cx="79959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Rô bốt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09650" y="2283404"/>
            <a:ext cx="94031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5 000 + 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75 000 + 25 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000)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18835" y="3077223"/>
            <a:ext cx="82032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= 45 000 + 100 000 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= 145 000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7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44" y="3495073"/>
            <a:ext cx="2495626" cy="2707233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36" y="4280712"/>
            <a:ext cx="4605020" cy="191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79405" y="322972"/>
            <a:ext cx="11563300" cy="592519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9339" y="2997172"/>
            <a:ext cx="1958827" cy="3914339"/>
          </a:xfrm>
          <a:prstGeom prst="rect">
            <a:avLst/>
          </a:prstGeom>
        </p:spPr>
      </p:pic>
      <p:pic>
        <p:nvPicPr>
          <p:cNvPr id="7" name="图片 6" descr="61af0faad64f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" y="3749076"/>
            <a:ext cx="4755515" cy="29711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5746" y="481794"/>
            <a:ext cx="1080776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bạn.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5839" y="1158902"/>
            <a:ext cx="1097674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5839" y="1882067"/>
            <a:ext cx="940319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(45 000 + 75 000) + 25 000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9342" y="2401972"/>
            <a:ext cx="598626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120 000 + 25 000 </a:t>
            </a:r>
            <a:endParaRPr lang="vi-VN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145 000</a:t>
            </a:r>
          </a:p>
          <a:p>
            <a:endParaRPr lang="en-US" sz="3500" dirty="0"/>
          </a:p>
        </p:txBody>
      </p:sp>
      <p:sp>
        <p:nvSpPr>
          <p:cNvPr id="16" name="Rectangle 15"/>
          <p:cNvSpPr/>
          <p:nvPr/>
        </p:nvSpPr>
        <p:spPr>
          <a:xfrm>
            <a:off x="6096000" y="1907039"/>
            <a:ext cx="940319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5 000 +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75 000 + 25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000)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65810" y="2470140"/>
            <a:ext cx="820329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45 000 + 100 000 </a:t>
            </a:r>
            <a:endParaRPr lang="vi-VN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145 000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971858" y="2011716"/>
            <a:ext cx="0" cy="173736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225" y="3738214"/>
            <a:ext cx="5927288" cy="2469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30200" y="533401"/>
            <a:ext cx="11287399" cy="5713776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480252"/>
              </p:ext>
            </p:extLst>
          </p:nvPr>
        </p:nvGraphicFramePr>
        <p:xfrm>
          <a:off x="0" y="1407295"/>
          <a:ext cx="12235631" cy="36644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33500">
                  <a:extLst>
                    <a:ext uri="{9D8B030D-6E8A-4147-A177-3AD203B41FA5}">
                      <a16:colId xmlns:a16="http://schemas.microsoft.com/office/drawing/2014/main" val="2147469651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862441642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19499744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632176930"/>
                    </a:ext>
                  </a:extLst>
                </a:gridCol>
                <a:gridCol w="3917131">
                  <a:extLst>
                    <a:ext uri="{9D8B030D-6E8A-4147-A177-3AD203B41FA5}">
                      <a16:colId xmlns:a16="http://schemas.microsoft.com/office/drawing/2014/main" val="745255192"/>
                    </a:ext>
                  </a:extLst>
                </a:gridCol>
              </a:tblGrid>
              <a:tr h="1221486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(a+b) +c</a:t>
                      </a:r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a+ (b+c)</a:t>
                      </a:r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111944"/>
                  </a:ext>
                </a:extLst>
              </a:tr>
              <a:tr h="1221486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800231"/>
                  </a:ext>
                </a:extLst>
              </a:tr>
              <a:tr h="1221486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39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82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73390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78135" y="5038750"/>
            <a:ext cx="1030507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hai biểu thức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(a+b) +c và a+ (b+c) luôn bằng nhau.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7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0509" y="3907222"/>
            <a:ext cx="4295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(39+ 18) + 82 = 57 + 82 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= 139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9" descr="0b82e659d36695b0db7f3074aee8ed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0371" y="5227778"/>
            <a:ext cx="3285855" cy="22924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72031" y="2619004"/>
            <a:ext cx="4008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6+ (4+8) = 6+  12</a:t>
            </a: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=18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31841" y="2573366"/>
            <a:ext cx="4295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(6+ 4) + 8 = 10 +  8</a:t>
            </a: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=18   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87188" y="3893386"/>
            <a:ext cx="4295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39 + (18+82) = 39 + 100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= 139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7613" y="742758"/>
            <a:ext cx="11702114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và so sánh kết quả của hai biểu thức trong bảng:</a:t>
            </a:r>
            <a:endParaRPr lang="en-US" sz="37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83898" y="49753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615f9a6bf407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532" y="2962710"/>
            <a:ext cx="4594225" cy="4521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36724"/>
            <a:ext cx="1958827" cy="39143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3898" y="1700511"/>
            <a:ext cx="9234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72543" y="3743001"/>
            <a:ext cx="54168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255270" algn="l"/>
              </a:tabLst>
            </a:pP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 + b) + c = a + (b + c) 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5397" y="889127"/>
            <a:ext cx="79265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255270" algn="l"/>
              </a:tabLst>
            </a:pPr>
            <a:r>
              <a:rPr lang="vi-VN" sz="40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pt-BR" sz="40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chất kết hợp của phép cộng.</a:t>
            </a:r>
            <a:endParaRPr lang="en-US" sz="4000" b="1" dirty="0">
              <a:solidFill>
                <a:srgbClr val="FD495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994</Words>
  <Application>Microsoft Office PowerPoint</Application>
  <PresentationFormat>Màn hình rộng</PresentationFormat>
  <Paragraphs>93</Paragraphs>
  <Slides>17</Slides>
  <Notes>7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6" baseType="lpstr">
      <vt:lpstr>等线</vt:lpstr>
      <vt:lpstr>#9Slide07 HoneyCream</vt:lpstr>
      <vt:lpstr>Arial</vt:lpstr>
      <vt:lpstr>Calibri</vt:lpstr>
      <vt:lpstr>Cambria</vt:lpstr>
      <vt:lpstr>SVN-Newton</vt:lpstr>
      <vt:lpstr>Times New Roman</vt:lpstr>
      <vt:lpstr>字魂95号-手刻宋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亲子阅读</dc:title>
  <dc:creator>MANG NON</dc:creator>
  <cp:keywords>MĂNG NON TEAM</cp:keywords>
  <cp:lastModifiedBy>Windows 10</cp:lastModifiedBy>
  <cp:revision>59</cp:revision>
  <dcterms:created xsi:type="dcterms:W3CDTF">2022-01-21T08:54:00Z</dcterms:created>
  <dcterms:modified xsi:type="dcterms:W3CDTF">2024-12-07T01:58:16Z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5561435B722E4CDB99CB67086831DAD7</vt:lpwstr>
  </property>
  <property fmtid="{D5CDD505-2E9C-101B-9397-08002B2CF9AE}" pid="3" name="KSOProductBuildVer">
    <vt:lpwstr>2052-11.1.0.11294</vt:lpwstr>
  </property>
</Properties>
</file>