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7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4" r:id="rId18"/>
    <p:sldId id="294" r:id="rId19"/>
    <p:sldId id="296" r:id="rId20"/>
    <p:sldId id="297" r:id="rId21"/>
    <p:sldId id="298"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F7B"/>
    <a:srgbClr val="FFAE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4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836C7-974A-44E0-9AC6-E9F28F1DE1AB}" type="datetimeFigureOut">
              <a:rPr lang="en-US" smtClean="0"/>
              <a:t>12/25/2024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1A7FD-C59D-4303-A4D9-7AC3412036DE}" type="slidenum">
              <a:rPr lang="en-US" smtClean="0"/>
              <a:t>‹#›</a:t>
            </a:fld>
            <a:endParaRPr lang="en-US"/>
          </a:p>
        </p:txBody>
      </p:sp>
    </p:spTree>
    <p:extLst>
      <p:ext uri="{BB962C8B-B14F-4D97-AF65-F5344CB8AC3E}">
        <p14:creationId xmlns:p14="http://schemas.microsoft.com/office/powerpoint/2010/main" val="326223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4C1B2F-C750-4E55-8A15-5823F62FA5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32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394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163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071596"/>
      </p:ext>
    </p:extLst>
  </p:cSld>
  <p:clrMap bg1="lt1" tx1="dk1" bg2="lt2" tx2="dk2" accent1="accent1" accent2="accent2" accent3="accent3" accent4="accent4" accent5="accent5" accent6="accent6" hlink="hlink" folHlink="folHlink"/>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736685"/>
      </p:ext>
    </p:extLst>
  </p:cSld>
  <p:clrMap bg1="lt1" tx1="dk1" bg2="lt2" tx2="dk2" accent1="accent1" accent2="accent2" accent3="accent3" accent4="accent4" accent5="accent5" accent6="accent6" hlink="hlink" folHlink="folHlink"/>
  <p:sldLayoutIdLst>
    <p:sldLayoutId id="2147483662" r:id="rId1"/>
    <p:sldLayoutId id="2147483667"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1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8.svg"/><Relationship Id="rId7" Type="http://schemas.openxmlformats.org/officeDocument/2006/relationships/image" Target="../media/image24.svg"/><Relationship Id="rId12" Type="http://schemas.openxmlformats.org/officeDocument/2006/relationships/image" Target="../media/image5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0.svg"/><Relationship Id="rId5" Type="http://schemas.openxmlformats.org/officeDocument/2006/relationships/image" Target="../media/image58.svg"/><Relationship Id="rId10" Type="http://schemas.openxmlformats.org/officeDocument/2006/relationships/image" Target="../media/image29.png"/><Relationship Id="rId4" Type="http://schemas.openxmlformats.org/officeDocument/2006/relationships/image" Target="../media/image57.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63.sv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63.sv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63.svg"/></Relationships>
</file>

<file path=ppt/slides/_rels/slide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2" name="Freeform 2"/>
          <p:cNvSpPr/>
          <p:nvPr/>
        </p:nvSpPr>
        <p:spPr>
          <a:xfrm>
            <a:off x="-785517" y="3822580"/>
            <a:ext cx="4568841" cy="4568841"/>
          </a:xfrm>
          <a:custGeom>
            <a:avLst/>
            <a:gdLst/>
            <a:ahLst/>
            <a:cxnLst/>
            <a:rect l="l" t="t" r="r" b="b"/>
            <a:pathLst>
              <a:path w="6853262" h="6853262">
                <a:moveTo>
                  <a:pt x="0" y="0"/>
                </a:moveTo>
                <a:lnTo>
                  <a:pt x="6853262" y="0"/>
                </a:lnTo>
                <a:lnTo>
                  <a:pt x="6853262" y="6853262"/>
                </a:lnTo>
                <a:lnTo>
                  <a:pt x="0" y="68532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731029">
            <a:off x="7907267" y="-1197304"/>
            <a:ext cx="5894421" cy="4089255"/>
          </a:xfrm>
          <a:custGeom>
            <a:avLst/>
            <a:gdLst/>
            <a:ahLst/>
            <a:cxnLst/>
            <a:rect l="l" t="t" r="r" b="b"/>
            <a:pathLst>
              <a:path w="8841632" h="6133882">
                <a:moveTo>
                  <a:pt x="0" y="0"/>
                </a:moveTo>
                <a:lnTo>
                  <a:pt x="8841632" y="0"/>
                </a:lnTo>
                <a:lnTo>
                  <a:pt x="8841632" y="6133882"/>
                </a:lnTo>
                <a:lnTo>
                  <a:pt x="0" y="61338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8874080" y="-685800"/>
            <a:ext cx="3169664" cy="2743200"/>
          </a:xfrm>
          <a:custGeom>
            <a:avLst/>
            <a:gdLst/>
            <a:ahLst/>
            <a:cxnLst/>
            <a:rect l="l" t="t" r="r" b="b"/>
            <a:pathLst>
              <a:path w="4754496" h="4114800">
                <a:moveTo>
                  <a:pt x="0" y="0"/>
                </a:moveTo>
                <a:lnTo>
                  <a:pt x="4754496" y="0"/>
                </a:lnTo>
                <a:lnTo>
                  <a:pt x="475449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785517" y="4971989"/>
            <a:ext cx="2861897" cy="2289517"/>
          </a:xfrm>
          <a:custGeom>
            <a:avLst/>
            <a:gdLst/>
            <a:ahLst/>
            <a:cxnLst/>
            <a:rect l="l" t="t" r="r" b="b"/>
            <a:pathLst>
              <a:path w="4292845" h="3434276">
                <a:moveTo>
                  <a:pt x="0" y="0"/>
                </a:moveTo>
                <a:lnTo>
                  <a:pt x="4292844" y="0"/>
                </a:lnTo>
                <a:lnTo>
                  <a:pt x="4292844" y="3434275"/>
                </a:lnTo>
                <a:lnTo>
                  <a:pt x="0" y="34342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4049648" y="5967425"/>
            <a:ext cx="4876800" cy="420624"/>
          </a:xfrm>
          <a:custGeom>
            <a:avLst/>
            <a:gdLst/>
            <a:ahLst/>
            <a:cxnLst/>
            <a:rect l="l" t="t" r="r" b="b"/>
            <a:pathLst>
              <a:path w="7315200" h="630936">
                <a:moveTo>
                  <a:pt x="0" y="0"/>
                </a:moveTo>
                <a:lnTo>
                  <a:pt x="7315200" y="0"/>
                </a:lnTo>
                <a:lnTo>
                  <a:pt x="7315200" y="630936"/>
                </a:lnTo>
                <a:lnTo>
                  <a:pt x="0" y="6309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2408758">
            <a:off x="11334422" y="3222222"/>
            <a:ext cx="1093781" cy="954573"/>
          </a:xfrm>
          <a:custGeom>
            <a:avLst/>
            <a:gdLst/>
            <a:ahLst/>
            <a:cxnLst/>
            <a:rect l="l" t="t" r="r" b="b"/>
            <a:pathLst>
              <a:path w="1640672" h="1431859">
                <a:moveTo>
                  <a:pt x="0" y="0"/>
                </a:moveTo>
                <a:lnTo>
                  <a:pt x="1640672" y="0"/>
                </a:lnTo>
                <a:lnTo>
                  <a:pt x="1640672" y="1431860"/>
                </a:lnTo>
                <a:lnTo>
                  <a:pt x="0" y="14318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8800380" y="1831831"/>
            <a:ext cx="3317063" cy="4896033"/>
          </a:xfrm>
          <a:custGeom>
            <a:avLst/>
            <a:gdLst/>
            <a:ahLst/>
            <a:cxnLst/>
            <a:rect l="l" t="t" r="r" b="b"/>
            <a:pathLst>
              <a:path w="4975594" h="7344050">
                <a:moveTo>
                  <a:pt x="0" y="0"/>
                </a:moveTo>
                <a:lnTo>
                  <a:pt x="4975594" y="0"/>
                </a:lnTo>
                <a:lnTo>
                  <a:pt x="4975594" y="7344050"/>
                </a:lnTo>
                <a:lnTo>
                  <a:pt x="0" y="7344050"/>
                </a:lnTo>
                <a:lnTo>
                  <a:pt x="0" y="0"/>
                </a:lnTo>
                <a:close/>
              </a:path>
            </a:pathLst>
          </a:custGeom>
          <a:blipFill>
            <a:blip r:embed="rId14"/>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0" y="4139833"/>
            <a:ext cx="3255290" cy="2718167"/>
          </a:xfrm>
          <a:custGeom>
            <a:avLst/>
            <a:gdLst/>
            <a:ahLst/>
            <a:cxnLst/>
            <a:rect l="l" t="t" r="r" b="b"/>
            <a:pathLst>
              <a:path w="4882935" h="4077251">
                <a:moveTo>
                  <a:pt x="0" y="0"/>
                </a:moveTo>
                <a:lnTo>
                  <a:pt x="4882935" y="0"/>
                </a:lnTo>
                <a:lnTo>
                  <a:pt x="4882935" y="4077251"/>
                </a:lnTo>
                <a:lnTo>
                  <a:pt x="0" y="407725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flipH="1" flipV="1">
            <a:off x="-231651" y="-624283"/>
            <a:ext cx="2426479" cy="2342655"/>
          </a:xfrm>
          <a:custGeom>
            <a:avLst/>
            <a:gdLst/>
            <a:ahLst/>
            <a:cxnLst/>
            <a:rect l="l" t="t" r="r" b="b"/>
            <a:pathLst>
              <a:path w="3639719" h="3513983">
                <a:moveTo>
                  <a:pt x="3639719" y="3513983"/>
                </a:moveTo>
                <a:lnTo>
                  <a:pt x="0" y="3513983"/>
                </a:lnTo>
                <a:lnTo>
                  <a:pt x="0" y="0"/>
                </a:lnTo>
                <a:lnTo>
                  <a:pt x="3639719" y="0"/>
                </a:lnTo>
                <a:lnTo>
                  <a:pt x="3639719" y="3513983"/>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defTabSz="609630"/>
            <a:endParaRPr lang="en-US" sz="1200">
              <a:solidFill>
                <a:prstClr val="black"/>
              </a:solidFill>
              <a:latin typeface="Calibri"/>
            </a:endParaRPr>
          </a:p>
        </p:txBody>
      </p:sp>
      <p:pic>
        <p:nvPicPr>
          <p:cNvPr id="16" name="Picture 15">
            <a:extLst>
              <a:ext uri="{FF2B5EF4-FFF2-40B4-BE49-F238E27FC236}">
                <a16:creationId xmlns:a16="http://schemas.microsoft.com/office/drawing/2014/main" id="{ED1EBE67-4B3E-E301-0801-FD6730AB039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48256" y="-76435"/>
            <a:ext cx="1666667" cy="1666667"/>
          </a:xfrm>
          <a:prstGeom prst="rect">
            <a:avLst/>
          </a:prstGeom>
        </p:spPr>
      </p:pic>
      <p:sp>
        <p:nvSpPr>
          <p:cNvPr id="7" name="Freeform 7"/>
          <p:cNvSpPr/>
          <p:nvPr/>
        </p:nvSpPr>
        <p:spPr>
          <a:xfrm rot="2408758">
            <a:off x="9311812" y="97135"/>
            <a:ext cx="2082745" cy="1817669"/>
          </a:xfrm>
          <a:custGeom>
            <a:avLst/>
            <a:gdLst/>
            <a:ahLst/>
            <a:cxnLst/>
            <a:rect l="l" t="t" r="r" b="b"/>
            <a:pathLst>
              <a:path w="1640672" h="1431859">
                <a:moveTo>
                  <a:pt x="0" y="0"/>
                </a:moveTo>
                <a:lnTo>
                  <a:pt x="1640672" y="0"/>
                </a:lnTo>
                <a:lnTo>
                  <a:pt x="1640672" y="1431859"/>
                </a:lnTo>
                <a:lnTo>
                  <a:pt x="0" y="143185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pic>
        <p:nvPicPr>
          <p:cNvPr id="12" name="Picture 11">
            <a:extLst>
              <a:ext uri="{FF2B5EF4-FFF2-40B4-BE49-F238E27FC236}">
                <a16:creationId xmlns:a16="http://schemas.microsoft.com/office/drawing/2014/main" id="{F8BFB6FE-4585-5927-8D7A-13CB7197EAC4}"/>
              </a:ext>
            </a:extLst>
          </p:cNvPr>
          <p:cNvPicPr>
            <a:picLocks noChangeAspect="1"/>
          </p:cNvPicPr>
          <p:nvPr/>
        </p:nvPicPr>
        <p:blipFill>
          <a:blip r:embed="rId20"/>
          <a:stretch>
            <a:fillRect/>
          </a:stretch>
        </p:blipFill>
        <p:spPr>
          <a:xfrm>
            <a:off x="1952168" y="1779889"/>
            <a:ext cx="8401016" cy="3298222"/>
          </a:xfrm>
          <a:prstGeom prst="rect">
            <a:avLst/>
          </a:prstGeom>
        </p:spPr>
      </p:pic>
      <p:pic>
        <p:nvPicPr>
          <p:cNvPr id="13" name="Picture 12">
            <a:extLst>
              <a:ext uri="{FF2B5EF4-FFF2-40B4-BE49-F238E27FC236}">
                <a16:creationId xmlns:a16="http://schemas.microsoft.com/office/drawing/2014/main" id="{A9AC8148-3CD6-3820-58C9-C9ADE26547B0}"/>
              </a:ext>
            </a:extLst>
          </p:cNvPr>
          <p:cNvPicPr>
            <a:picLocks noChangeAspect="1"/>
          </p:cNvPicPr>
          <p:nvPr/>
        </p:nvPicPr>
        <p:blipFill>
          <a:blip r:embed="rId21"/>
          <a:stretch>
            <a:fillRect/>
          </a:stretch>
        </p:blipFill>
        <p:spPr>
          <a:xfrm>
            <a:off x="1328479" y="1214897"/>
            <a:ext cx="4877223" cy="2121592"/>
          </a:xfrm>
          <a:prstGeom prst="rect">
            <a:avLst/>
          </a:prstGeom>
        </p:spPr>
      </p:pic>
      <p:pic>
        <p:nvPicPr>
          <p:cNvPr id="15" name="Picture 14">
            <a:extLst>
              <a:ext uri="{FF2B5EF4-FFF2-40B4-BE49-F238E27FC236}">
                <a16:creationId xmlns:a16="http://schemas.microsoft.com/office/drawing/2014/main" id="{0D1109C3-849F-BB09-CD3B-5C6BC26AB37B}"/>
              </a:ext>
            </a:extLst>
          </p:cNvPr>
          <p:cNvPicPr>
            <a:picLocks noChangeAspect="1"/>
          </p:cNvPicPr>
          <p:nvPr/>
        </p:nvPicPr>
        <p:blipFill>
          <a:blip r:embed="rId22"/>
          <a:stretch>
            <a:fillRect/>
          </a:stretch>
        </p:blipFill>
        <p:spPr>
          <a:xfrm>
            <a:off x="5973768" y="4895551"/>
            <a:ext cx="3316511" cy="1072989"/>
          </a:xfrm>
          <a:prstGeom prst="rect">
            <a:avLst/>
          </a:prstGeom>
        </p:spPr>
      </p:pic>
      <p:pic>
        <p:nvPicPr>
          <p:cNvPr id="17" name="Picture 16">
            <a:extLst>
              <a:ext uri="{FF2B5EF4-FFF2-40B4-BE49-F238E27FC236}">
                <a16:creationId xmlns:a16="http://schemas.microsoft.com/office/drawing/2014/main" id="{B47ED251-50EC-D58A-69CA-EF4F72F2B7F8}"/>
              </a:ext>
            </a:extLst>
          </p:cNvPr>
          <p:cNvPicPr>
            <a:picLocks noChangeAspect="1"/>
          </p:cNvPicPr>
          <p:nvPr/>
        </p:nvPicPr>
        <p:blipFill>
          <a:blip r:embed="rId23"/>
          <a:stretch>
            <a:fillRect/>
          </a:stretch>
        </p:blipFill>
        <p:spPr>
          <a:xfrm>
            <a:off x="5278395" y="535645"/>
            <a:ext cx="2450804" cy="11827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5" name="Group 5"/>
          <p:cNvGrpSpPr/>
          <p:nvPr/>
        </p:nvGrpSpPr>
        <p:grpSpPr>
          <a:xfrm>
            <a:off x="661676" y="427463"/>
            <a:ext cx="930641" cy="930641"/>
            <a:chOff x="21567" y="-137751"/>
            <a:chExt cx="1861282" cy="1861282"/>
          </a:xfrm>
        </p:grpSpPr>
        <p:grpSp>
          <p:nvGrpSpPr>
            <p:cNvPr id="6" name="Group 6"/>
            <p:cNvGrpSpPr/>
            <p:nvPr/>
          </p:nvGrpSpPr>
          <p:grpSpPr>
            <a:xfrm>
              <a:off x="21567" y="-137751"/>
              <a:ext cx="1861282" cy="1861282"/>
              <a:chOff x="9418" y="-60154"/>
              <a:chExt cx="812800" cy="812800"/>
            </a:xfrm>
          </p:grpSpPr>
          <p:sp>
            <p:nvSpPr>
              <p:cNvPr id="7" name="Freeform 7"/>
              <p:cNvSpPr/>
              <p:nvPr/>
            </p:nvSpPr>
            <p:spPr>
              <a:xfrm>
                <a:off x="9418" y="-60154"/>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2F5A"/>
              </a:solidFill>
            </p:spPr>
            <p:txBody>
              <a:bodyPr/>
              <a:lstStyle/>
              <a:p>
                <a:pPr defTabSz="609630"/>
                <a:endParaRPr lang="en-US" sz="1200">
                  <a:solidFill>
                    <a:prstClr val="black"/>
                  </a:solidFill>
                  <a:latin typeface="Calibri"/>
                </a:endParaRPr>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 name="TextBox 9"/>
            <p:cNvSpPr txBox="1"/>
            <p:nvPr/>
          </p:nvSpPr>
          <p:spPr>
            <a:xfrm>
              <a:off x="592900" y="281672"/>
              <a:ext cx="872160" cy="1179810"/>
            </a:xfrm>
            <a:prstGeom prst="rect">
              <a:avLst/>
            </a:prstGeom>
          </p:spPr>
          <p:txBody>
            <a:bodyPr lIns="0" tIns="0" rIns="0" bIns="0" rtlCol="0" anchor="t">
              <a:spAutoFit/>
            </a:bodyPr>
            <a:lstStyle/>
            <a:p>
              <a:pPr algn="just" defTabSz="609630">
                <a:lnSpc>
                  <a:spcPts val="4640"/>
                </a:lnSpc>
                <a:spcBef>
                  <a:spcPct val="0"/>
                </a:spcBef>
              </a:pPr>
              <a:r>
                <a:rPr lang="en-US" sz="4800" b="1" dirty="0">
                  <a:solidFill>
                    <a:srgbClr val="FFFFFF"/>
                  </a:solidFill>
                  <a:latin typeface="Cambria" panose="02040503050406030204" pitchFamily="18" charset="0"/>
                  <a:ea typeface="Cambria" panose="02040503050406030204" pitchFamily="18" charset="0"/>
                </a:rPr>
                <a:t>3</a:t>
              </a:r>
            </a:p>
          </p:txBody>
        </p:sp>
      </p:grpSp>
      <p:grpSp>
        <p:nvGrpSpPr>
          <p:cNvPr id="10" name="Group 10"/>
          <p:cNvGrpSpPr/>
          <p:nvPr/>
        </p:nvGrpSpPr>
        <p:grpSpPr>
          <a:xfrm>
            <a:off x="2261250" y="1685909"/>
            <a:ext cx="8421073" cy="751572"/>
            <a:chOff x="0" y="0"/>
            <a:chExt cx="16842145" cy="1503143"/>
          </a:xfrm>
        </p:grpSpPr>
        <p:sp>
          <p:nvSpPr>
            <p:cNvPr id="11" name="Freeform 11"/>
            <p:cNvSpPr/>
            <p:nvPr/>
          </p:nvSpPr>
          <p:spPr>
            <a:xfrm>
              <a:off x="0" y="0"/>
              <a:ext cx="16842145" cy="1503143"/>
            </a:xfrm>
            <a:custGeom>
              <a:avLst/>
              <a:gdLst/>
              <a:ahLst/>
              <a:cxnLst/>
              <a:rect l="l" t="t" r="r" b="b"/>
              <a:pathLst>
                <a:path w="16842145" h="1503143">
                  <a:moveTo>
                    <a:pt x="0" y="0"/>
                  </a:moveTo>
                  <a:lnTo>
                    <a:pt x="16842145" y="0"/>
                  </a:lnTo>
                  <a:lnTo>
                    <a:pt x="16842145" y="1503143"/>
                  </a:lnTo>
                  <a:lnTo>
                    <a:pt x="0" y="1503143"/>
                  </a:lnTo>
                  <a:lnTo>
                    <a:pt x="0" y="0"/>
                  </a:lnTo>
                  <a:close/>
                </a:path>
              </a:pathLst>
            </a:custGeom>
            <a:blipFill>
              <a:blip r:embed="rId2">
                <a:extLst>
                  <a:ext uri="{96DAC541-7B7A-43D3-8B79-37D633B846F1}">
                    <asvg:svgBlip xmlns:asvg="http://schemas.microsoft.com/office/drawing/2016/SVG/main" r:embed="rId3"/>
                  </a:ext>
                </a:extLst>
              </a:blip>
              <a:stretch>
                <a:fillRect t="-171722" r="-928" b="-180624"/>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541784" y="302394"/>
              <a:ext cx="15914985" cy="1025921"/>
            </a:xfrm>
            <a:prstGeom prst="rect">
              <a:avLst/>
            </a:prstGeom>
          </p:spPr>
          <p:txBody>
            <a:bodyPr lIns="0" tIns="0" rIns="0" bIns="0" rtlCol="0" anchor="t">
              <a:spAutoFit/>
            </a:bodyPr>
            <a:lstStyle/>
            <a:p>
              <a:pPr algn="ctr" defTabSz="609630">
                <a:lnSpc>
                  <a:spcPts val="4021"/>
                </a:lnSpc>
                <a:spcBef>
                  <a:spcPct val="0"/>
                </a:spcBef>
              </a:pPr>
              <a:r>
                <a:rPr lang="en-US" sz="3466" dirty="0" err="1">
                  <a:solidFill>
                    <a:srgbClr val="000000"/>
                  </a:solidFill>
                  <a:latin typeface="Cambria Bold"/>
                </a:rPr>
                <a:t>Mẫu</a:t>
              </a:r>
              <a:r>
                <a:rPr lang="en-US" sz="3466" dirty="0">
                  <a:solidFill>
                    <a:srgbClr val="000000"/>
                  </a:solidFill>
                  <a:latin typeface="Cambria Bold"/>
                </a:rPr>
                <a:t>: 45 703 = 40 000 + 5 000 + 700 + 3</a:t>
              </a:r>
            </a:p>
          </p:txBody>
        </p:sp>
      </p:grpSp>
      <p:sp>
        <p:nvSpPr>
          <p:cNvPr id="13" name="TextBox 13"/>
          <p:cNvSpPr txBox="1"/>
          <p:nvPr/>
        </p:nvSpPr>
        <p:spPr>
          <a:xfrm>
            <a:off x="1885464" y="509889"/>
            <a:ext cx="9565338" cy="1179810"/>
          </a:xfrm>
          <a:prstGeom prst="rect">
            <a:avLst/>
          </a:prstGeom>
        </p:spPr>
        <p:txBody>
          <a:bodyPr lIns="0" tIns="0" rIns="0" bIns="0" rtlCol="0" anchor="t">
            <a:spAutoFit/>
          </a:bodyPr>
          <a:lstStyle/>
          <a:p>
            <a:pPr algn="ctr" defTabSz="609630">
              <a:lnSpc>
                <a:spcPts val="4640"/>
              </a:lnSpc>
            </a:pPr>
            <a:r>
              <a:rPr lang="en-US" sz="3600" dirty="0">
                <a:solidFill>
                  <a:srgbClr val="000000"/>
                </a:solidFill>
                <a:latin typeface="Cambria Bold"/>
              </a:rPr>
              <a:t>a) </a:t>
            </a:r>
            <a:r>
              <a:rPr lang="en-US" sz="3600" dirty="0" err="1">
                <a:solidFill>
                  <a:srgbClr val="000000"/>
                </a:solidFill>
                <a:latin typeface="Cambria Bold"/>
              </a:rPr>
              <a:t>Viết</a:t>
            </a:r>
            <a:r>
              <a:rPr lang="en-US" sz="3600" dirty="0">
                <a:solidFill>
                  <a:srgbClr val="000000"/>
                </a:solidFill>
                <a:latin typeface="Cambria Bold"/>
              </a:rPr>
              <a:t> </a:t>
            </a:r>
            <a:r>
              <a:rPr lang="en-US" sz="3600" dirty="0" err="1">
                <a:solidFill>
                  <a:srgbClr val="000000"/>
                </a:solidFill>
                <a:latin typeface="Cambria Bold"/>
              </a:rPr>
              <a:t>mỗi</a:t>
            </a:r>
            <a:r>
              <a:rPr lang="en-US" sz="3600" dirty="0">
                <a:solidFill>
                  <a:srgbClr val="000000"/>
                </a:solidFill>
                <a:latin typeface="Cambria Bold"/>
              </a:rPr>
              <a:t> </a:t>
            </a:r>
            <a:r>
              <a:rPr lang="en-US" sz="3600" dirty="0" err="1">
                <a:solidFill>
                  <a:srgbClr val="000000"/>
                </a:solidFill>
                <a:latin typeface="Cambria Bold"/>
              </a:rPr>
              <a:t>số</a:t>
            </a:r>
            <a:r>
              <a:rPr lang="en-US" sz="3600" dirty="0">
                <a:solidFill>
                  <a:srgbClr val="000000"/>
                </a:solidFill>
                <a:latin typeface="Cambria Bold"/>
              </a:rPr>
              <a:t> </a:t>
            </a:r>
            <a:r>
              <a:rPr lang="en-US" sz="3600" dirty="0">
                <a:solidFill>
                  <a:srgbClr val="FF3131"/>
                </a:solidFill>
                <a:latin typeface="Cambria Bold"/>
              </a:rPr>
              <a:t>45 703, 608 292, 815 036, </a:t>
            </a:r>
          </a:p>
          <a:p>
            <a:pPr algn="ctr" defTabSz="609630">
              <a:lnSpc>
                <a:spcPts val="4640"/>
              </a:lnSpc>
              <a:spcBef>
                <a:spcPct val="0"/>
              </a:spcBef>
            </a:pPr>
            <a:r>
              <a:rPr lang="en-US" sz="3600" dirty="0">
                <a:solidFill>
                  <a:srgbClr val="FF3131"/>
                </a:solidFill>
                <a:latin typeface="Cambria Bold"/>
              </a:rPr>
              <a:t>5 240 601</a:t>
            </a:r>
            <a:r>
              <a:rPr lang="en-US" sz="3600" dirty="0">
                <a:solidFill>
                  <a:srgbClr val="000000"/>
                </a:solidFill>
                <a:latin typeface="Cambria Bold"/>
              </a:rPr>
              <a:t> </a:t>
            </a:r>
            <a:r>
              <a:rPr lang="en-US" sz="3600" dirty="0" err="1">
                <a:solidFill>
                  <a:srgbClr val="000000"/>
                </a:solidFill>
                <a:latin typeface="Cambria Bold"/>
              </a:rPr>
              <a:t>thành</a:t>
            </a:r>
            <a:r>
              <a:rPr lang="en-US" sz="3600" dirty="0">
                <a:solidFill>
                  <a:srgbClr val="000000"/>
                </a:solidFill>
                <a:latin typeface="Cambria Bold"/>
              </a:rPr>
              <a:t> </a:t>
            </a:r>
            <a:r>
              <a:rPr lang="en-US" sz="3600" dirty="0" err="1">
                <a:solidFill>
                  <a:srgbClr val="000000"/>
                </a:solidFill>
                <a:latin typeface="Cambria Bold"/>
              </a:rPr>
              <a:t>tổng</a:t>
            </a:r>
            <a:r>
              <a:rPr lang="en-US" sz="3600" dirty="0">
                <a:solidFill>
                  <a:srgbClr val="000000"/>
                </a:solidFill>
                <a:latin typeface="Cambria Bold"/>
              </a:rPr>
              <a:t> (</a:t>
            </a:r>
            <a:r>
              <a:rPr lang="en-US" sz="3600" dirty="0" err="1">
                <a:solidFill>
                  <a:srgbClr val="000000"/>
                </a:solidFill>
                <a:latin typeface="Cambria Bold"/>
              </a:rPr>
              <a:t>theo</a:t>
            </a:r>
            <a:r>
              <a:rPr lang="en-US" sz="3600" dirty="0">
                <a:solidFill>
                  <a:srgbClr val="000000"/>
                </a:solidFill>
                <a:latin typeface="Cambria Bold"/>
              </a:rPr>
              <a:t> </a:t>
            </a:r>
            <a:r>
              <a:rPr lang="en-US" sz="3600" dirty="0" err="1">
                <a:solidFill>
                  <a:srgbClr val="000000"/>
                </a:solidFill>
                <a:latin typeface="Cambria Bold"/>
              </a:rPr>
              <a:t>mẫu</a:t>
            </a:r>
            <a:r>
              <a:rPr lang="en-US" sz="3600" dirty="0">
                <a:solidFill>
                  <a:srgbClr val="000000"/>
                </a:solidFill>
                <a:latin typeface="Cambria Bold"/>
              </a:rPr>
              <a:t>)</a:t>
            </a:r>
          </a:p>
        </p:txBody>
      </p:sp>
      <p:grpSp>
        <p:nvGrpSpPr>
          <p:cNvPr id="14" name="Group 14"/>
          <p:cNvGrpSpPr/>
          <p:nvPr/>
        </p:nvGrpSpPr>
        <p:grpSpPr>
          <a:xfrm>
            <a:off x="650892" y="2697831"/>
            <a:ext cx="10594423" cy="980004"/>
            <a:chOff x="0" y="0"/>
            <a:chExt cx="21188845" cy="1960008"/>
          </a:xfrm>
        </p:grpSpPr>
        <p:sp>
          <p:nvSpPr>
            <p:cNvPr id="15" name="Freeform 15"/>
            <p:cNvSpPr/>
            <p:nvPr/>
          </p:nvSpPr>
          <p:spPr>
            <a:xfrm>
              <a:off x="0" y="0"/>
              <a:ext cx="21188845" cy="1960008"/>
            </a:xfrm>
            <a:custGeom>
              <a:avLst/>
              <a:gdLst/>
              <a:ahLst/>
              <a:cxnLst/>
              <a:rect l="l" t="t" r="r" b="b"/>
              <a:pathLst>
                <a:path w="21188845" h="1960008">
                  <a:moveTo>
                    <a:pt x="0" y="0"/>
                  </a:moveTo>
                  <a:lnTo>
                    <a:pt x="21188845" y="0"/>
                  </a:lnTo>
                  <a:lnTo>
                    <a:pt x="21188845" y="1960008"/>
                  </a:lnTo>
                  <a:lnTo>
                    <a:pt x="0" y="1960008"/>
                  </a:lnTo>
                  <a:lnTo>
                    <a:pt x="0" y="0"/>
                  </a:lnTo>
                  <a:close/>
                </a:path>
              </a:pathLst>
            </a:custGeom>
            <a:blipFill>
              <a:blip r:embed="rId4">
                <a:extLst>
                  <a:ext uri="{96DAC541-7B7A-43D3-8B79-37D633B846F1}">
                    <asvg:svgBlip xmlns:asvg="http://schemas.microsoft.com/office/drawing/2016/SVG/main" r:embed="rId5"/>
                  </a:ext>
                </a:extLst>
              </a:blip>
              <a:stretch>
                <a:fillRect l="-1042" t="-57130" r="-1852" b="-166843"/>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411976" y="394536"/>
              <a:ext cx="20364893" cy="1179810"/>
            </a:xfrm>
            <a:prstGeom prst="rect">
              <a:avLst/>
            </a:prstGeom>
          </p:spPr>
          <p:txBody>
            <a:bodyPr lIns="0" tIns="0" rIns="0" bIns="0" rtlCol="0" anchor="t">
              <a:spAutoFit/>
            </a:bodyPr>
            <a:lstStyle/>
            <a:p>
              <a:pPr algn="ctr" defTabSz="609630">
                <a:lnSpc>
                  <a:spcPts val="4640"/>
                </a:lnSpc>
                <a:spcBef>
                  <a:spcPct val="0"/>
                </a:spcBef>
              </a:pPr>
              <a:r>
                <a:rPr lang="en-US" sz="4000" dirty="0">
                  <a:solidFill>
                    <a:srgbClr val="000000"/>
                  </a:solidFill>
                  <a:latin typeface="Cambria Bold"/>
                </a:rPr>
                <a:t>608 292 = 600 000 + 8 000 + 200 + 90 + 2</a:t>
              </a:r>
            </a:p>
          </p:txBody>
        </p:sp>
      </p:grpSp>
      <p:grpSp>
        <p:nvGrpSpPr>
          <p:cNvPr id="17" name="Group 17"/>
          <p:cNvGrpSpPr/>
          <p:nvPr/>
        </p:nvGrpSpPr>
        <p:grpSpPr>
          <a:xfrm>
            <a:off x="650892" y="3919135"/>
            <a:ext cx="10605206" cy="980004"/>
            <a:chOff x="0" y="0"/>
            <a:chExt cx="21210412" cy="1960008"/>
          </a:xfrm>
        </p:grpSpPr>
        <p:sp>
          <p:nvSpPr>
            <p:cNvPr id="18" name="Freeform 18"/>
            <p:cNvSpPr/>
            <p:nvPr/>
          </p:nvSpPr>
          <p:spPr>
            <a:xfrm>
              <a:off x="21567" y="0"/>
              <a:ext cx="21188845" cy="1960008"/>
            </a:xfrm>
            <a:custGeom>
              <a:avLst/>
              <a:gdLst/>
              <a:ahLst/>
              <a:cxnLst/>
              <a:rect l="l" t="t" r="r" b="b"/>
              <a:pathLst>
                <a:path w="21188845" h="1960008">
                  <a:moveTo>
                    <a:pt x="0" y="0"/>
                  </a:moveTo>
                  <a:lnTo>
                    <a:pt x="21188845" y="0"/>
                  </a:lnTo>
                  <a:lnTo>
                    <a:pt x="21188845" y="1960008"/>
                  </a:lnTo>
                  <a:lnTo>
                    <a:pt x="0" y="1960008"/>
                  </a:lnTo>
                  <a:lnTo>
                    <a:pt x="0" y="0"/>
                  </a:lnTo>
                  <a:close/>
                </a:path>
              </a:pathLst>
            </a:custGeom>
            <a:blipFill>
              <a:blip r:embed="rId6">
                <a:extLst>
                  <a:ext uri="{96DAC541-7B7A-43D3-8B79-37D633B846F1}">
                    <asvg:svgBlip xmlns:asvg="http://schemas.microsoft.com/office/drawing/2016/SVG/main" r:embed="rId7"/>
                  </a:ext>
                </a:extLst>
              </a:blip>
              <a:stretch>
                <a:fillRect l="-1042" t="-57130" r="-1852" b="-166843"/>
              </a:stretch>
            </a:blipFill>
          </p:spPr>
          <p:txBody>
            <a:bodyPr/>
            <a:lstStyle/>
            <a:p>
              <a:pPr defTabSz="609630"/>
              <a:endParaRPr lang="en-US" sz="1200">
                <a:solidFill>
                  <a:prstClr val="black"/>
                </a:solidFill>
                <a:latin typeface="Calibri"/>
              </a:endParaRPr>
            </a:p>
          </p:txBody>
        </p:sp>
        <p:sp>
          <p:nvSpPr>
            <p:cNvPr id="19" name="TextBox 19"/>
            <p:cNvSpPr txBox="1"/>
            <p:nvPr/>
          </p:nvSpPr>
          <p:spPr>
            <a:xfrm>
              <a:off x="0" y="394536"/>
              <a:ext cx="21210412" cy="1179810"/>
            </a:xfrm>
            <a:prstGeom prst="rect">
              <a:avLst/>
            </a:prstGeom>
          </p:spPr>
          <p:txBody>
            <a:bodyPr lIns="0" tIns="0" rIns="0" bIns="0" rtlCol="0" anchor="t">
              <a:spAutoFit/>
            </a:bodyPr>
            <a:lstStyle/>
            <a:p>
              <a:pPr algn="ctr" defTabSz="609630">
                <a:lnSpc>
                  <a:spcPts val="4640"/>
                </a:lnSpc>
                <a:spcBef>
                  <a:spcPct val="0"/>
                </a:spcBef>
              </a:pPr>
              <a:r>
                <a:rPr lang="en-US" sz="4000">
                  <a:solidFill>
                    <a:srgbClr val="FFFFFF"/>
                  </a:solidFill>
                  <a:latin typeface="Cambria Bold"/>
                </a:rPr>
                <a:t>815 036 = 800 000 + 10 000 + 5 000 + 30 + 6</a:t>
              </a:r>
            </a:p>
          </p:txBody>
        </p:sp>
      </p:grpSp>
      <p:grpSp>
        <p:nvGrpSpPr>
          <p:cNvPr id="20" name="Group 20"/>
          <p:cNvGrpSpPr/>
          <p:nvPr/>
        </p:nvGrpSpPr>
        <p:grpSpPr>
          <a:xfrm>
            <a:off x="685800" y="5140439"/>
            <a:ext cx="11270485" cy="980004"/>
            <a:chOff x="0" y="0"/>
            <a:chExt cx="22540969" cy="1960008"/>
          </a:xfrm>
        </p:grpSpPr>
        <p:sp>
          <p:nvSpPr>
            <p:cNvPr id="21" name="Freeform 21"/>
            <p:cNvSpPr/>
            <p:nvPr/>
          </p:nvSpPr>
          <p:spPr>
            <a:xfrm>
              <a:off x="676062" y="0"/>
              <a:ext cx="21188845" cy="1960008"/>
            </a:xfrm>
            <a:custGeom>
              <a:avLst/>
              <a:gdLst/>
              <a:ahLst/>
              <a:cxnLst/>
              <a:rect l="l" t="t" r="r" b="b"/>
              <a:pathLst>
                <a:path w="21188845" h="1960008">
                  <a:moveTo>
                    <a:pt x="0" y="0"/>
                  </a:moveTo>
                  <a:lnTo>
                    <a:pt x="21188845" y="0"/>
                  </a:lnTo>
                  <a:lnTo>
                    <a:pt x="21188845" y="1960008"/>
                  </a:lnTo>
                  <a:lnTo>
                    <a:pt x="0" y="1960008"/>
                  </a:lnTo>
                  <a:lnTo>
                    <a:pt x="0" y="0"/>
                  </a:lnTo>
                  <a:close/>
                </a:path>
              </a:pathLst>
            </a:custGeom>
            <a:blipFill>
              <a:blip r:embed="rId8">
                <a:extLst>
                  <a:ext uri="{96DAC541-7B7A-43D3-8B79-37D633B846F1}">
                    <asvg:svgBlip xmlns:asvg="http://schemas.microsoft.com/office/drawing/2016/SVG/main" r:embed="rId9"/>
                  </a:ext>
                </a:extLst>
              </a:blip>
              <a:stretch>
                <a:fillRect l="-1042" t="-57130" r="-1852" b="-166843"/>
              </a:stretch>
            </a:blipFill>
          </p:spPr>
          <p:txBody>
            <a:bodyPr/>
            <a:lstStyle/>
            <a:p>
              <a:pPr defTabSz="609630"/>
              <a:endParaRPr lang="en-US" sz="1200">
                <a:solidFill>
                  <a:prstClr val="black"/>
                </a:solidFill>
                <a:latin typeface="Calibri"/>
              </a:endParaRPr>
            </a:p>
          </p:txBody>
        </p:sp>
        <p:sp>
          <p:nvSpPr>
            <p:cNvPr id="22" name="TextBox 22"/>
            <p:cNvSpPr txBox="1"/>
            <p:nvPr/>
          </p:nvSpPr>
          <p:spPr>
            <a:xfrm>
              <a:off x="0" y="394536"/>
              <a:ext cx="22540969" cy="1179810"/>
            </a:xfrm>
            <a:prstGeom prst="rect">
              <a:avLst/>
            </a:prstGeom>
          </p:spPr>
          <p:txBody>
            <a:bodyPr lIns="0" tIns="0" rIns="0" bIns="0" rtlCol="0" anchor="t">
              <a:spAutoFit/>
            </a:bodyPr>
            <a:lstStyle/>
            <a:p>
              <a:pPr algn="ctr" defTabSz="609630">
                <a:lnSpc>
                  <a:spcPts val="4640"/>
                </a:lnSpc>
                <a:spcBef>
                  <a:spcPct val="0"/>
                </a:spcBef>
              </a:pPr>
              <a:r>
                <a:rPr lang="en-US" sz="4000" spc="-300">
                  <a:solidFill>
                    <a:srgbClr val="000000"/>
                  </a:solidFill>
                  <a:latin typeface="Cambria Bold"/>
                </a:rPr>
                <a:t>5 240 601 = 5 000 000 + 200 000 + 40 000 + 600 + 1</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5" name="Group 5"/>
          <p:cNvGrpSpPr/>
          <p:nvPr/>
        </p:nvGrpSpPr>
        <p:grpSpPr>
          <a:xfrm>
            <a:off x="885069" y="447473"/>
            <a:ext cx="930641" cy="930641"/>
            <a:chOff x="0" y="0"/>
            <a:chExt cx="1861282" cy="1861282"/>
          </a:xfrm>
        </p:grpSpPr>
        <p:grpSp>
          <p:nvGrpSpPr>
            <p:cNvPr id="6" name="Group 6"/>
            <p:cNvGrpSpPr/>
            <p:nvPr/>
          </p:nvGrpSpPr>
          <p:grpSpPr>
            <a:xfrm>
              <a:off x="0" y="0"/>
              <a:ext cx="1861282" cy="18612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2F5A"/>
              </a:solidFill>
            </p:spPr>
            <p:txBody>
              <a:bodyPr/>
              <a:lstStyle/>
              <a:p>
                <a:pPr defTabSz="609630"/>
                <a:endParaRPr lang="en-US" sz="1200">
                  <a:solidFill>
                    <a:prstClr val="black"/>
                  </a:solidFill>
                  <a:latin typeface="Calibri"/>
                </a:endParaRPr>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 name="TextBox 9"/>
            <p:cNvSpPr txBox="1"/>
            <p:nvPr/>
          </p:nvSpPr>
          <p:spPr>
            <a:xfrm>
              <a:off x="491370" y="559500"/>
              <a:ext cx="872160" cy="1234826"/>
            </a:xfrm>
            <a:prstGeom prst="rect">
              <a:avLst/>
            </a:prstGeom>
          </p:spPr>
          <p:txBody>
            <a:bodyPr lIns="0" tIns="0" rIns="0" bIns="0" rtlCol="0" anchor="t">
              <a:spAutoFit/>
            </a:bodyPr>
            <a:lstStyle/>
            <a:p>
              <a:pPr algn="just" defTabSz="609630">
                <a:lnSpc>
                  <a:spcPts val="4640"/>
                </a:lnSpc>
                <a:spcBef>
                  <a:spcPct val="0"/>
                </a:spcBef>
              </a:pPr>
              <a:r>
                <a:rPr lang="en-US" sz="6000" b="1" dirty="0">
                  <a:solidFill>
                    <a:srgbClr val="FFFFFF"/>
                  </a:solidFill>
                  <a:latin typeface="Cambria" panose="02040503050406030204" pitchFamily="18" charset="0"/>
                  <a:ea typeface="Cambria" panose="02040503050406030204" pitchFamily="18" charset="0"/>
                </a:rPr>
                <a:t>3</a:t>
              </a:r>
            </a:p>
          </p:txBody>
        </p:sp>
      </p:grpSp>
      <p:grpSp>
        <p:nvGrpSpPr>
          <p:cNvPr id="10" name="Group 10"/>
          <p:cNvGrpSpPr/>
          <p:nvPr/>
        </p:nvGrpSpPr>
        <p:grpSpPr>
          <a:xfrm>
            <a:off x="685800" y="1734880"/>
            <a:ext cx="10594423" cy="980004"/>
            <a:chOff x="0" y="0"/>
            <a:chExt cx="21188845" cy="1960008"/>
          </a:xfrm>
        </p:grpSpPr>
        <p:sp>
          <p:nvSpPr>
            <p:cNvPr id="11" name="Freeform 11"/>
            <p:cNvSpPr/>
            <p:nvPr/>
          </p:nvSpPr>
          <p:spPr>
            <a:xfrm>
              <a:off x="0" y="0"/>
              <a:ext cx="21188845" cy="1960008"/>
            </a:xfrm>
            <a:custGeom>
              <a:avLst/>
              <a:gdLst/>
              <a:ahLst/>
              <a:cxnLst/>
              <a:rect l="l" t="t" r="r" b="b"/>
              <a:pathLst>
                <a:path w="21188845" h="1960008">
                  <a:moveTo>
                    <a:pt x="0" y="0"/>
                  </a:moveTo>
                  <a:lnTo>
                    <a:pt x="21188845" y="0"/>
                  </a:lnTo>
                  <a:lnTo>
                    <a:pt x="21188845" y="1960008"/>
                  </a:lnTo>
                  <a:lnTo>
                    <a:pt x="0" y="1960008"/>
                  </a:lnTo>
                  <a:lnTo>
                    <a:pt x="0" y="0"/>
                  </a:lnTo>
                  <a:close/>
                </a:path>
              </a:pathLst>
            </a:custGeom>
            <a:blipFill>
              <a:blip r:embed="rId3">
                <a:extLst>
                  <a:ext uri="{96DAC541-7B7A-43D3-8B79-37D633B846F1}">
                    <asvg:svgBlip xmlns:asvg="http://schemas.microsoft.com/office/drawing/2016/SVG/main" r:embed="rId4"/>
                  </a:ext>
                </a:extLst>
              </a:blip>
              <a:stretch>
                <a:fillRect l="-1042" t="-57130" r="-1852" b="-166843"/>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411976" y="394536"/>
              <a:ext cx="20364893" cy="1179810"/>
            </a:xfrm>
            <a:prstGeom prst="rect">
              <a:avLst/>
            </a:prstGeom>
          </p:spPr>
          <p:txBody>
            <a:bodyPr lIns="0" tIns="0" rIns="0" bIns="0" rtlCol="0" anchor="t">
              <a:spAutoFit/>
            </a:bodyPr>
            <a:lstStyle/>
            <a:p>
              <a:pPr algn="ctr" defTabSz="609630">
                <a:lnSpc>
                  <a:spcPts val="4640"/>
                </a:lnSpc>
                <a:spcBef>
                  <a:spcPct val="0"/>
                </a:spcBef>
              </a:pPr>
              <a:r>
                <a:rPr lang="en-US" sz="4000" dirty="0">
                  <a:solidFill>
                    <a:srgbClr val="000000"/>
                  </a:solidFill>
                  <a:latin typeface="Cambria Bold"/>
                </a:rPr>
                <a:t>50 000 + 6 000 + 300 + 20 +      = 56 327</a:t>
              </a:r>
            </a:p>
          </p:txBody>
        </p:sp>
      </p:grpSp>
      <p:grpSp>
        <p:nvGrpSpPr>
          <p:cNvPr id="13" name="Group 13"/>
          <p:cNvGrpSpPr/>
          <p:nvPr/>
        </p:nvGrpSpPr>
        <p:grpSpPr>
          <a:xfrm>
            <a:off x="675017" y="3235584"/>
            <a:ext cx="10605206" cy="980004"/>
            <a:chOff x="0" y="0"/>
            <a:chExt cx="21210412" cy="1960008"/>
          </a:xfrm>
        </p:grpSpPr>
        <p:sp>
          <p:nvSpPr>
            <p:cNvPr id="14" name="Freeform 14"/>
            <p:cNvSpPr/>
            <p:nvPr/>
          </p:nvSpPr>
          <p:spPr>
            <a:xfrm>
              <a:off x="21567" y="0"/>
              <a:ext cx="21188845" cy="1960008"/>
            </a:xfrm>
            <a:custGeom>
              <a:avLst/>
              <a:gdLst/>
              <a:ahLst/>
              <a:cxnLst/>
              <a:rect l="l" t="t" r="r" b="b"/>
              <a:pathLst>
                <a:path w="21188845" h="1960008">
                  <a:moveTo>
                    <a:pt x="0" y="0"/>
                  </a:moveTo>
                  <a:lnTo>
                    <a:pt x="21188845" y="0"/>
                  </a:lnTo>
                  <a:lnTo>
                    <a:pt x="21188845" y="1960008"/>
                  </a:lnTo>
                  <a:lnTo>
                    <a:pt x="0" y="1960008"/>
                  </a:lnTo>
                  <a:lnTo>
                    <a:pt x="0" y="0"/>
                  </a:lnTo>
                  <a:close/>
                </a:path>
              </a:pathLst>
            </a:custGeom>
            <a:blipFill>
              <a:blip r:embed="rId5">
                <a:extLst>
                  <a:ext uri="{96DAC541-7B7A-43D3-8B79-37D633B846F1}">
                    <asvg:svgBlip xmlns:asvg="http://schemas.microsoft.com/office/drawing/2016/SVG/main" r:embed="rId6"/>
                  </a:ext>
                </a:extLst>
              </a:blip>
              <a:stretch>
                <a:fillRect l="-1042" t="-57130" r="-1852" b="-166843"/>
              </a:stretch>
            </a:blipFill>
          </p:spPr>
          <p:txBody>
            <a:bodyPr/>
            <a:lstStyle/>
            <a:p>
              <a:pPr defTabSz="609630"/>
              <a:endParaRPr lang="en-US" sz="1200">
                <a:solidFill>
                  <a:prstClr val="black"/>
                </a:solidFill>
                <a:latin typeface="Calibri"/>
              </a:endParaRPr>
            </a:p>
          </p:txBody>
        </p:sp>
        <p:sp>
          <p:nvSpPr>
            <p:cNvPr id="15" name="TextBox 15"/>
            <p:cNvSpPr txBox="1"/>
            <p:nvPr/>
          </p:nvSpPr>
          <p:spPr>
            <a:xfrm>
              <a:off x="0" y="394536"/>
              <a:ext cx="21210412" cy="1179810"/>
            </a:xfrm>
            <a:prstGeom prst="rect">
              <a:avLst/>
            </a:prstGeom>
          </p:spPr>
          <p:txBody>
            <a:bodyPr lIns="0" tIns="0" rIns="0" bIns="0" rtlCol="0" anchor="t">
              <a:spAutoFit/>
            </a:bodyPr>
            <a:lstStyle/>
            <a:p>
              <a:pPr algn="ctr" defTabSz="609630">
                <a:lnSpc>
                  <a:spcPts val="4640"/>
                </a:lnSpc>
                <a:spcBef>
                  <a:spcPct val="0"/>
                </a:spcBef>
              </a:pPr>
              <a:r>
                <a:rPr lang="en-US" sz="4000">
                  <a:solidFill>
                    <a:srgbClr val="FFFFFF"/>
                  </a:solidFill>
                  <a:latin typeface="Cambria Bold"/>
                </a:rPr>
                <a:t>800 000 + 2 000 +          + 40 + 5 = 802 145</a:t>
              </a:r>
            </a:p>
          </p:txBody>
        </p:sp>
      </p:grpSp>
      <p:grpSp>
        <p:nvGrpSpPr>
          <p:cNvPr id="16" name="Group 16"/>
          <p:cNvGrpSpPr/>
          <p:nvPr/>
        </p:nvGrpSpPr>
        <p:grpSpPr>
          <a:xfrm>
            <a:off x="675017" y="4736288"/>
            <a:ext cx="11270485" cy="980004"/>
            <a:chOff x="0" y="0"/>
            <a:chExt cx="22540969" cy="1960008"/>
          </a:xfrm>
        </p:grpSpPr>
        <p:sp>
          <p:nvSpPr>
            <p:cNvPr id="17" name="Freeform 17"/>
            <p:cNvSpPr/>
            <p:nvPr/>
          </p:nvSpPr>
          <p:spPr>
            <a:xfrm>
              <a:off x="676062" y="0"/>
              <a:ext cx="21188845" cy="1960008"/>
            </a:xfrm>
            <a:custGeom>
              <a:avLst/>
              <a:gdLst/>
              <a:ahLst/>
              <a:cxnLst/>
              <a:rect l="l" t="t" r="r" b="b"/>
              <a:pathLst>
                <a:path w="21188845" h="1960008">
                  <a:moveTo>
                    <a:pt x="0" y="0"/>
                  </a:moveTo>
                  <a:lnTo>
                    <a:pt x="21188845" y="0"/>
                  </a:lnTo>
                  <a:lnTo>
                    <a:pt x="21188845" y="1960008"/>
                  </a:lnTo>
                  <a:lnTo>
                    <a:pt x="0" y="1960008"/>
                  </a:lnTo>
                  <a:lnTo>
                    <a:pt x="0" y="0"/>
                  </a:lnTo>
                  <a:close/>
                </a:path>
              </a:pathLst>
            </a:custGeom>
            <a:blipFill>
              <a:blip r:embed="rId7">
                <a:extLst>
                  <a:ext uri="{96DAC541-7B7A-43D3-8B79-37D633B846F1}">
                    <asvg:svgBlip xmlns:asvg="http://schemas.microsoft.com/office/drawing/2016/SVG/main" r:embed="rId8"/>
                  </a:ext>
                </a:extLst>
              </a:blip>
              <a:stretch>
                <a:fillRect l="-1042" t="-57130" r="-1852" b="-166843"/>
              </a:stretch>
            </a:blipFill>
          </p:spPr>
          <p:txBody>
            <a:bodyPr/>
            <a:lstStyle/>
            <a:p>
              <a:pPr defTabSz="609630"/>
              <a:endParaRPr lang="en-US" sz="1200">
                <a:solidFill>
                  <a:prstClr val="black"/>
                </a:solidFill>
                <a:latin typeface="Calibri"/>
              </a:endParaRPr>
            </a:p>
          </p:txBody>
        </p:sp>
        <p:sp>
          <p:nvSpPr>
            <p:cNvPr id="18" name="TextBox 18"/>
            <p:cNvSpPr txBox="1"/>
            <p:nvPr/>
          </p:nvSpPr>
          <p:spPr>
            <a:xfrm>
              <a:off x="0" y="394536"/>
              <a:ext cx="22540969" cy="1179810"/>
            </a:xfrm>
            <a:prstGeom prst="rect">
              <a:avLst/>
            </a:prstGeom>
          </p:spPr>
          <p:txBody>
            <a:bodyPr lIns="0" tIns="0" rIns="0" bIns="0" rtlCol="0" anchor="t">
              <a:spAutoFit/>
            </a:bodyPr>
            <a:lstStyle/>
            <a:p>
              <a:pPr algn="ctr" defTabSz="609630">
                <a:lnSpc>
                  <a:spcPts val="4640"/>
                </a:lnSpc>
                <a:spcBef>
                  <a:spcPct val="0"/>
                </a:spcBef>
              </a:pPr>
              <a:r>
                <a:rPr lang="en-US" sz="4000" spc="-300">
                  <a:solidFill>
                    <a:srgbClr val="000000"/>
                  </a:solidFill>
                  <a:latin typeface="Cambria Bold"/>
                </a:rPr>
                <a:t>3 000 000 + 7 000 000 + 5 000 +            = 3 705 090</a:t>
              </a:r>
            </a:p>
          </p:txBody>
        </p:sp>
      </p:grpSp>
      <p:sp>
        <p:nvSpPr>
          <p:cNvPr id="20" name="TextBox 20"/>
          <p:cNvSpPr txBox="1"/>
          <p:nvPr/>
        </p:nvSpPr>
        <p:spPr>
          <a:xfrm>
            <a:off x="1885465" y="503540"/>
            <a:ext cx="3036059" cy="705321"/>
          </a:xfrm>
          <a:prstGeom prst="rect">
            <a:avLst/>
          </a:prstGeom>
        </p:spPr>
        <p:txBody>
          <a:bodyPr lIns="0" tIns="0" rIns="0" bIns="0" rtlCol="0" anchor="t">
            <a:spAutoFit/>
          </a:bodyPr>
          <a:lstStyle/>
          <a:p>
            <a:pPr defTabSz="609630">
              <a:lnSpc>
                <a:spcPts val="5490"/>
              </a:lnSpc>
              <a:spcBef>
                <a:spcPct val="0"/>
              </a:spcBef>
            </a:pPr>
            <a:r>
              <a:rPr lang="en-US" sz="4733">
                <a:solidFill>
                  <a:srgbClr val="000000"/>
                </a:solidFill>
                <a:latin typeface="Cambria Bold"/>
              </a:rPr>
              <a:t>b) Số?</a:t>
            </a:r>
          </a:p>
        </p:txBody>
      </p:sp>
      <p:sp>
        <p:nvSpPr>
          <p:cNvPr id="21" name="TextBox 21"/>
          <p:cNvSpPr txBox="1"/>
          <p:nvPr/>
        </p:nvSpPr>
        <p:spPr>
          <a:xfrm>
            <a:off x="7679507" y="1927020"/>
            <a:ext cx="930641" cy="589905"/>
          </a:xfrm>
          <a:prstGeom prst="rect">
            <a:avLst/>
          </a:prstGeom>
        </p:spPr>
        <p:txBody>
          <a:bodyPr lIns="0" tIns="0" rIns="0" bIns="0" rtlCol="0" anchor="t">
            <a:spAutoFit/>
          </a:bodyPr>
          <a:lstStyle/>
          <a:p>
            <a:pPr algn="ctr" defTabSz="609630">
              <a:lnSpc>
                <a:spcPts val="4640"/>
              </a:lnSpc>
              <a:spcBef>
                <a:spcPct val="0"/>
              </a:spcBef>
            </a:pPr>
            <a:r>
              <a:rPr lang="en-US" sz="4000" dirty="0">
                <a:solidFill>
                  <a:srgbClr val="C00000"/>
                </a:solidFill>
                <a:latin typeface="Cambria Bold"/>
              </a:rPr>
              <a:t>7</a:t>
            </a:r>
          </a:p>
        </p:txBody>
      </p:sp>
      <p:sp>
        <p:nvSpPr>
          <p:cNvPr id="22" name="Freeform 22"/>
          <p:cNvSpPr/>
          <p:nvPr/>
        </p:nvSpPr>
        <p:spPr>
          <a:xfrm>
            <a:off x="5522958" y="3302677"/>
            <a:ext cx="573042" cy="845819"/>
          </a:xfrm>
          <a:custGeom>
            <a:avLst/>
            <a:gdLst/>
            <a:ahLst/>
            <a:cxnLst/>
            <a:rect l="l" t="t" r="r" b="b"/>
            <a:pathLst>
              <a:path w="859563" h="1268728">
                <a:moveTo>
                  <a:pt x="0" y="0"/>
                </a:moveTo>
                <a:lnTo>
                  <a:pt x="859563" y="0"/>
                </a:lnTo>
                <a:lnTo>
                  <a:pt x="859563" y="1268728"/>
                </a:lnTo>
                <a:lnTo>
                  <a:pt x="0" y="12687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23" name="TextBox 23"/>
          <p:cNvSpPr txBox="1"/>
          <p:nvPr/>
        </p:nvSpPr>
        <p:spPr>
          <a:xfrm>
            <a:off x="5344158" y="3462175"/>
            <a:ext cx="930641" cy="589905"/>
          </a:xfrm>
          <a:prstGeom prst="rect">
            <a:avLst/>
          </a:prstGeom>
        </p:spPr>
        <p:txBody>
          <a:bodyPr lIns="0" tIns="0" rIns="0" bIns="0" rtlCol="0" anchor="t">
            <a:spAutoFit/>
          </a:bodyPr>
          <a:lstStyle/>
          <a:p>
            <a:pPr algn="ctr" defTabSz="609630">
              <a:lnSpc>
                <a:spcPts val="4640"/>
              </a:lnSpc>
              <a:spcBef>
                <a:spcPct val="0"/>
              </a:spcBef>
            </a:pPr>
            <a:r>
              <a:rPr lang="en-US" sz="4000" dirty="0">
                <a:solidFill>
                  <a:srgbClr val="C00000"/>
                </a:solidFill>
                <a:latin typeface="Cambria Bold"/>
              </a:rPr>
              <a:t>100</a:t>
            </a:r>
          </a:p>
        </p:txBody>
      </p:sp>
      <p:sp>
        <p:nvSpPr>
          <p:cNvPr id="24" name="Freeform 24"/>
          <p:cNvSpPr/>
          <p:nvPr/>
        </p:nvSpPr>
        <p:spPr>
          <a:xfrm>
            <a:off x="7968295" y="4736288"/>
            <a:ext cx="573042" cy="845819"/>
          </a:xfrm>
          <a:custGeom>
            <a:avLst/>
            <a:gdLst/>
            <a:ahLst/>
            <a:cxnLst/>
            <a:rect l="l" t="t" r="r" b="b"/>
            <a:pathLst>
              <a:path w="859563" h="1268728">
                <a:moveTo>
                  <a:pt x="0" y="0"/>
                </a:moveTo>
                <a:lnTo>
                  <a:pt x="859563" y="0"/>
                </a:lnTo>
                <a:lnTo>
                  <a:pt x="859563" y="1268728"/>
                </a:lnTo>
                <a:lnTo>
                  <a:pt x="0" y="12687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
        <p:nvSpPr>
          <p:cNvPr id="25" name="TextBox 25"/>
          <p:cNvSpPr txBox="1"/>
          <p:nvPr/>
        </p:nvSpPr>
        <p:spPr>
          <a:xfrm>
            <a:off x="7783315" y="4898527"/>
            <a:ext cx="930641" cy="589905"/>
          </a:xfrm>
          <a:prstGeom prst="rect">
            <a:avLst/>
          </a:prstGeom>
        </p:spPr>
        <p:txBody>
          <a:bodyPr lIns="0" tIns="0" rIns="0" bIns="0" rtlCol="0" anchor="t">
            <a:spAutoFit/>
          </a:bodyPr>
          <a:lstStyle/>
          <a:p>
            <a:pPr algn="ctr" defTabSz="609630">
              <a:lnSpc>
                <a:spcPts val="4640"/>
              </a:lnSpc>
              <a:spcBef>
                <a:spcPct val="0"/>
              </a:spcBef>
            </a:pPr>
            <a:r>
              <a:rPr lang="en-US" sz="4000" b="1" dirty="0">
                <a:solidFill>
                  <a:srgbClr val="C00000"/>
                </a:solidFill>
                <a:latin typeface="Cambria Bold"/>
              </a:rPr>
              <a:t>90</a:t>
            </a:r>
          </a:p>
        </p:txBody>
      </p:sp>
      <p:sp>
        <p:nvSpPr>
          <p:cNvPr id="19" name="Freeform 19"/>
          <p:cNvSpPr/>
          <p:nvPr/>
        </p:nvSpPr>
        <p:spPr>
          <a:xfrm>
            <a:off x="7858307" y="1789230"/>
            <a:ext cx="573042" cy="845819"/>
          </a:xfrm>
          <a:custGeom>
            <a:avLst/>
            <a:gdLst/>
            <a:ahLst/>
            <a:cxnLst/>
            <a:rect l="l" t="t" r="r" b="b"/>
            <a:pathLst>
              <a:path w="859563" h="1268728">
                <a:moveTo>
                  <a:pt x="0" y="0"/>
                </a:moveTo>
                <a:lnTo>
                  <a:pt x="859563" y="0"/>
                </a:lnTo>
                <a:lnTo>
                  <a:pt x="859563" y="1268728"/>
                </a:lnTo>
                <a:lnTo>
                  <a:pt x="0" y="12687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19"/>
                                        </p:tgtEl>
                                        <p:attrNameLst>
                                          <p:attrName>ppt_w</p:attrName>
                                        </p:attrNameLst>
                                      </p:cBhvr>
                                      <p:tavLst>
                                        <p:tav tm="0">
                                          <p:val>
                                            <p:strVal val="ppt_w"/>
                                          </p:val>
                                        </p:tav>
                                        <p:tav tm="100000">
                                          <p:val>
                                            <p:fltVal val="0"/>
                                          </p:val>
                                        </p:tav>
                                      </p:tavLst>
                                    </p:anim>
                                    <p:anim calcmode="lin" valueType="num">
                                      <p:cBhvr>
                                        <p:cTn id="43" dur="500"/>
                                        <p:tgtEl>
                                          <p:spTgt spid="19"/>
                                        </p:tgtEl>
                                        <p:attrNameLst>
                                          <p:attrName>ppt_h</p:attrName>
                                        </p:attrNameLst>
                                      </p:cBhvr>
                                      <p:tavLst>
                                        <p:tav tm="0">
                                          <p:val>
                                            <p:strVal val="ppt_h"/>
                                          </p:val>
                                        </p:tav>
                                        <p:tav tm="100000">
                                          <p:val>
                                            <p:fltVal val="0"/>
                                          </p:val>
                                        </p:tav>
                                      </p:tavLst>
                                    </p:anim>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2" name="Tieng-yeah-tre-con-www_nhacchuongvui_com.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22"/>
                                        </p:tgtEl>
                                        <p:attrNameLst>
                                          <p:attrName>ppt_w</p:attrName>
                                        </p:attrNameLst>
                                      </p:cBhvr>
                                      <p:tavLst>
                                        <p:tav tm="0">
                                          <p:val>
                                            <p:strVal val="ppt_w"/>
                                          </p:val>
                                        </p:tav>
                                        <p:tav tm="100000">
                                          <p:val>
                                            <p:fltVal val="0"/>
                                          </p:val>
                                        </p:tav>
                                      </p:tavLst>
                                    </p:anim>
                                    <p:anim calcmode="lin" valueType="num">
                                      <p:cBhvr>
                                        <p:cTn id="53" dur="500"/>
                                        <p:tgtEl>
                                          <p:spTgt spid="22"/>
                                        </p:tgtEl>
                                        <p:attrNameLst>
                                          <p:attrName>ppt_h</p:attrName>
                                        </p:attrNameLst>
                                      </p:cBhvr>
                                      <p:tavLst>
                                        <p:tav tm="0">
                                          <p:val>
                                            <p:strVal val="ppt_h"/>
                                          </p:val>
                                        </p:tav>
                                        <p:tav tm="100000">
                                          <p:val>
                                            <p:fltVal val="0"/>
                                          </p:val>
                                        </p:tav>
                                      </p:tavLst>
                                    </p:anim>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subTnLst>
                                    <p:audio>
                                      <p:cMediaNode>
                                        <p:cTn display="0" masterRel="sameClick">
                                          <p:stCondLst>
                                            <p:cond evt="begin" delay="0">
                                              <p:tn val="56"/>
                                            </p:cond>
                                          </p:stCondLst>
                                          <p:endCondLst>
                                            <p:cond evt="onStopAudio" delay="0">
                                              <p:tgtEl>
                                                <p:sldTgt/>
                                              </p:tgtEl>
                                            </p:cond>
                                          </p:endCondLst>
                                        </p:cTn>
                                        <p:tgtEl>
                                          <p:sndTgt r:embed="rId2" name="Tieng-yeah-tre-con-www_nhacchuongvui_com.wav"/>
                                        </p:tgtEl>
                                      </p:cMediaNode>
                                    </p:audio>
                                  </p:sub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1" nodeType="clickEffect">
                                  <p:stCondLst>
                                    <p:cond delay="0"/>
                                  </p:stCondLst>
                                  <p:childTnLst>
                                    <p:anim calcmode="lin" valueType="num">
                                      <p:cBhvr>
                                        <p:cTn id="62" dur="500"/>
                                        <p:tgtEl>
                                          <p:spTgt spid="24"/>
                                        </p:tgtEl>
                                        <p:attrNameLst>
                                          <p:attrName>ppt_w</p:attrName>
                                        </p:attrNameLst>
                                      </p:cBhvr>
                                      <p:tavLst>
                                        <p:tav tm="0">
                                          <p:val>
                                            <p:strVal val="ppt_w"/>
                                          </p:val>
                                        </p:tav>
                                        <p:tav tm="100000">
                                          <p:val>
                                            <p:fltVal val="0"/>
                                          </p:val>
                                        </p:tav>
                                      </p:tavLst>
                                    </p:anim>
                                    <p:anim calcmode="lin" valueType="num">
                                      <p:cBhvr>
                                        <p:cTn id="63" dur="500"/>
                                        <p:tgtEl>
                                          <p:spTgt spid="24"/>
                                        </p:tgtEl>
                                        <p:attrNameLst>
                                          <p:attrName>ppt_h</p:attrName>
                                        </p:attrNameLst>
                                      </p:cBhvr>
                                      <p:tavLst>
                                        <p:tav tm="0">
                                          <p:val>
                                            <p:strVal val="ppt_h"/>
                                          </p:val>
                                        </p:tav>
                                        <p:tav tm="100000">
                                          <p:val>
                                            <p:fltVal val="0"/>
                                          </p:val>
                                        </p:tav>
                                      </p:tavLst>
                                    </p:anim>
                                    <p:animEffect transition="out" filter="fade">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16" presetClass="entr" presetSubtype="21"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arn(inVertical)">
                                      <p:cBhvr>
                                        <p:cTn id="68" dur="500"/>
                                        <p:tgtEl>
                                          <p:spTgt spid="25"/>
                                        </p:tgtEl>
                                      </p:cBhvr>
                                    </p:animEffect>
                                  </p:childTnLst>
                                  <p:subTnLst>
                                    <p:audio>
                                      <p:cMediaNode>
                                        <p:cTn display="0" masterRel="sameClick">
                                          <p:stCondLst>
                                            <p:cond evt="begin" delay="0">
                                              <p:tn val="66"/>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2" grpId="1" animBg="1"/>
      <p:bldP spid="23" grpId="0"/>
      <p:bldP spid="24" grpId="0" animBg="1"/>
      <p:bldP spid="24" grpId="1" animBg="1"/>
      <p:bldP spid="25" grpId="0"/>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aphicFrame>
        <p:nvGraphicFramePr>
          <p:cNvPr id="10" name="Table 10"/>
          <p:cNvGraphicFramePr>
            <a:graphicFrameLocks noGrp="1"/>
          </p:cNvGraphicFramePr>
          <p:nvPr>
            <p:extLst>
              <p:ext uri="{D42A27DB-BD31-4B8C-83A1-F6EECF244321}">
                <p14:modId xmlns:p14="http://schemas.microsoft.com/office/powerpoint/2010/main" val="787525845"/>
              </p:ext>
            </p:extLst>
          </p:nvPr>
        </p:nvGraphicFramePr>
        <p:xfrm>
          <a:off x="954823" y="1816100"/>
          <a:ext cx="10551376" cy="3225801"/>
        </p:xfrm>
        <a:graphic>
          <a:graphicData uri="http://schemas.openxmlformats.org/drawingml/2006/table">
            <a:tbl>
              <a:tblPr/>
              <a:tblGrid>
                <a:gridCol w="2691422">
                  <a:extLst>
                    <a:ext uri="{9D8B030D-6E8A-4147-A177-3AD203B41FA5}">
                      <a16:colId xmlns:a16="http://schemas.microsoft.com/office/drawing/2014/main" val="20000"/>
                    </a:ext>
                  </a:extLst>
                </a:gridCol>
                <a:gridCol w="1926510">
                  <a:extLst>
                    <a:ext uri="{9D8B030D-6E8A-4147-A177-3AD203B41FA5}">
                      <a16:colId xmlns:a16="http://schemas.microsoft.com/office/drawing/2014/main" val="20001"/>
                    </a:ext>
                  </a:extLst>
                </a:gridCol>
                <a:gridCol w="1950753">
                  <a:extLst>
                    <a:ext uri="{9D8B030D-6E8A-4147-A177-3AD203B41FA5}">
                      <a16:colId xmlns:a16="http://schemas.microsoft.com/office/drawing/2014/main" val="20002"/>
                    </a:ext>
                  </a:extLst>
                </a:gridCol>
                <a:gridCol w="1904385">
                  <a:extLst>
                    <a:ext uri="{9D8B030D-6E8A-4147-A177-3AD203B41FA5}">
                      <a16:colId xmlns:a16="http://schemas.microsoft.com/office/drawing/2014/main" val="20003"/>
                    </a:ext>
                  </a:extLst>
                </a:gridCol>
                <a:gridCol w="2078306">
                  <a:extLst>
                    <a:ext uri="{9D8B030D-6E8A-4147-A177-3AD203B41FA5}">
                      <a16:colId xmlns:a16="http://schemas.microsoft.com/office/drawing/2014/main" val="20004"/>
                    </a:ext>
                  </a:extLst>
                </a:gridCol>
              </a:tblGrid>
              <a:tr h="1075267">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99"/>
                    </a:solidFill>
                  </a:tcPr>
                </a:tc>
                <a:extLst>
                  <a:ext uri="{0D108BD9-81ED-4DB2-BD59-A6C34878D82A}">
                    <a16:rowId xmlns:a16="http://schemas.microsoft.com/office/drawing/2014/main" val="10000"/>
                  </a:ext>
                </a:extLst>
              </a:tr>
              <a:tr h="1075267">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1075267">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CD"/>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ctr">
                        <a:lnSpc>
                          <a:spcPts val="2100"/>
                        </a:lnSpc>
                        <a:defRPr/>
                      </a:pPr>
                      <a:endParaRPr lang="en-US" sz="70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tc>
                  <a:txBody>
                    <a:bodyPr/>
                    <a:lstStyle/>
                    <a:p>
                      <a:pPr algn="ctr">
                        <a:lnSpc>
                          <a:spcPts val="2100"/>
                        </a:lnSpc>
                        <a:defRPr/>
                      </a:pPr>
                      <a:endParaRPr lang="en-US" sz="700" dirty="0"/>
                    </a:p>
                  </a:txBody>
                  <a:tcPr marL="127000" marR="127000" marT="127000" marB="127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4E3"/>
                    </a:solidFill>
                  </a:tcPr>
                </a:tc>
                <a:extLst>
                  <a:ext uri="{0D108BD9-81ED-4DB2-BD59-A6C34878D82A}">
                    <a16:rowId xmlns:a16="http://schemas.microsoft.com/office/drawing/2014/main" val="10002"/>
                  </a:ext>
                </a:extLst>
              </a:tr>
            </a:tbl>
          </a:graphicData>
        </a:graphic>
      </p:graphicFrame>
      <p:sp>
        <p:nvSpPr>
          <p:cNvPr id="11" name="TextBox 11"/>
          <p:cNvSpPr txBox="1"/>
          <p:nvPr/>
        </p:nvSpPr>
        <p:spPr>
          <a:xfrm>
            <a:off x="2206945" y="610763"/>
            <a:ext cx="1462456" cy="705321"/>
          </a:xfrm>
          <a:prstGeom prst="rect">
            <a:avLst/>
          </a:prstGeom>
        </p:spPr>
        <p:txBody>
          <a:bodyPr lIns="0" tIns="0" rIns="0" bIns="0" rtlCol="0" anchor="t">
            <a:spAutoFit/>
          </a:bodyPr>
          <a:lstStyle/>
          <a:p>
            <a:pPr defTabSz="609630">
              <a:lnSpc>
                <a:spcPts val="5490"/>
              </a:lnSpc>
              <a:spcBef>
                <a:spcPct val="0"/>
              </a:spcBef>
            </a:pPr>
            <a:r>
              <a:rPr lang="en-US" sz="4733" dirty="0" err="1">
                <a:solidFill>
                  <a:srgbClr val="000000"/>
                </a:solidFill>
                <a:latin typeface="Cambria Bold"/>
              </a:rPr>
              <a:t>Số</a:t>
            </a:r>
            <a:r>
              <a:rPr lang="en-US" sz="4733" dirty="0">
                <a:solidFill>
                  <a:srgbClr val="000000"/>
                </a:solidFill>
                <a:latin typeface="Cambria Bold"/>
              </a:rPr>
              <a:t>?</a:t>
            </a:r>
          </a:p>
        </p:txBody>
      </p:sp>
      <p:sp>
        <p:nvSpPr>
          <p:cNvPr id="12" name="TextBox 12"/>
          <p:cNvSpPr txBox="1"/>
          <p:nvPr/>
        </p:nvSpPr>
        <p:spPr>
          <a:xfrm>
            <a:off x="1885464" y="2081513"/>
            <a:ext cx="781344" cy="448841"/>
          </a:xfrm>
          <a:prstGeom prst="rect">
            <a:avLst/>
          </a:prstGeom>
        </p:spPr>
        <p:txBody>
          <a:bodyPr lIns="0" tIns="0" rIns="0" bIns="0" rtlCol="0" anchor="t">
            <a:spAutoFit/>
          </a:bodyPr>
          <a:lstStyle/>
          <a:p>
            <a:pPr defTabSz="609630">
              <a:lnSpc>
                <a:spcPts val="3480"/>
              </a:lnSpc>
              <a:spcBef>
                <a:spcPct val="0"/>
              </a:spcBef>
            </a:pPr>
            <a:r>
              <a:rPr lang="en-US" sz="3000">
                <a:solidFill>
                  <a:srgbClr val="000000"/>
                </a:solidFill>
                <a:latin typeface="Cambria Bold"/>
              </a:rPr>
              <a:t>Số</a:t>
            </a:r>
          </a:p>
        </p:txBody>
      </p:sp>
      <p:sp>
        <p:nvSpPr>
          <p:cNvPr id="13" name="TextBox 13"/>
          <p:cNvSpPr txBox="1"/>
          <p:nvPr/>
        </p:nvSpPr>
        <p:spPr>
          <a:xfrm>
            <a:off x="3833807" y="2081513"/>
            <a:ext cx="1751528" cy="448841"/>
          </a:xfrm>
          <a:prstGeom prst="rect">
            <a:avLst/>
          </a:prstGeom>
        </p:spPr>
        <p:txBody>
          <a:bodyPr lIns="0" tIns="0" rIns="0" bIns="0" rtlCol="0" anchor="t">
            <a:spAutoFit/>
          </a:bodyPr>
          <a:lstStyle/>
          <a:p>
            <a:pPr defTabSz="609630">
              <a:lnSpc>
                <a:spcPts val="3480"/>
              </a:lnSpc>
              <a:spcBef>
                <a:spcPct val="0"/>
              </a:spcBef>
            </a:pPr>
            <a:r>
              <a:rPr lang="en-US" sz="3000">
                <a:solidFill>
                  <a:srgbClr val="000000"/>
                </a:solidFill>
                <a:latin typeface="Cambria Bold"/>
              </a:rPr>
              <a:t>9 724</a:t>
            </a:r>
          </a:p>
        </p:txBody>
      </p:sp>
      <p:sp>
        <p:nvSpPr>
          <p:cNvPr id="14" name="TextBox 14"/>
          <p:cNvSpPr txBox="1"/>
          <p:nvPr/>
        </p:nvSpPr>
        <p:spPr>
          <a:xfrm>
            <a:off x="5702769" y="2081513"/>
            <a:ext cx="1939421" cy="448841"/>
          </a:xfrm>
          <a:prstGeom prst="rect">
            <a:avLst/>
          </a:prstGeom>
        </p:spPr>
        <p:txBody>
          <a:bodyPr lIns="0" tIns="0" rIns="0" bIns="0" rtlCol="0" anchor="t">
            <a:spAutoFit/>
          </a:bodyPr>
          <a:lstStyle/>
          <a:p>
            <a:pPr defTabSz="609630">
              <a:lnSpc>
                <a:spcPts val="3480"/>
              </a:lnSpc>
              <a:spcBef>
                <a:spcPct val="0"/>
              </a:spcBef>
            </a:pPr>
            <a:r>
              <a:rPr lang="en-US" sz="3000">
                <a:solidFill>
                  <a:srgbClr val="000000"/>
                </a:solidFill>
                <a:latin typeface="Cambria Bold"/>
              </a:rPr>
              <a:t>46 8754</a:t>
            </a:r>
          </a:p>
        </p:txBody>
      </p:sp>
      <p:sp>
        <p:nvSpPr>
          <p:cNvPr id="15" name="TextBox 15"/>
          <p:cNvSpPr txBox="1"/>
          <p:nvPr/>
        </p:nvSpPr>
        <p:spPr>
          <a:xfrm>
            <a:off x="7759623" y="2081513"/>
            <a:ext cx="1939421" cy="448841"/>
          </a:xfrm>
          <a:prstGeom prst="rect">
            <a:avLst/>
          </a:prstGeom>
        </p:spPr>
        <p:txBody>
          <a:bodyPr lIns="0" tIns="0" rIns="0" bIns="0" rtlCol="0" anchor="t">
            <a:spAutoFit/>
          </a:bodyPr>
          <a:lstStyle/>
          <a:p>
            <a:pPr defTabSz="609630">
              <a:lnSpc>
                <a:spcPts val="3480"/>
              </a:lnSpc>
              <a:spcBef>
                <a:spcPct val="0"/>
              </a:spcBef>
            </a:pPr>
            <a:r>
              <a:rPr lang="en-US" sz="3000">
                <a:solidFill>
                  <a:srgbClr val="000000"/>
                </a:solidFill>
                <a:latin typeface="Cambria Bold"/>
              </a:rPr>
              <a:t>46 8754</a:t>
            </a:r>
          </a:p>
        </p:txBody>
      </p:sp>
      <p:sp>
        <p:nvSpPr>
          <p:cNvPr id="16" name="TextBox 16"/>
          <p:cNvSpPr txBox="1"/>
          <p:nvPr/>
        </p:nvSpPr>
        <p:spPr>
          <a:xfrm>
            <a:off x="9566779" y="2081513"/>
            <a:ext cx="1939421" cy="448841"/>
          </a:xfrm>
          <a:prstGeom prst="rect">
            <a:avLst/>
          </a:prstGeom>
        </p:spPr>
        <p:txBody>
          <a:bodyPr lIns="0" tIns="0" rIns="0" bIns="0" rtlCol="0" anchor="t">
            <a:spAutoFit/>
          </a:bodyPr>
          <a:lstStyle/>
          <a:p>
            <a:pPr defTabSz="609630">
              <a:lnSpc>
                <a:spcPts val="3480"/>
              </a:lnSpc>
              <a:spcBef>
                <a:spcPct val="0"/>
              </a:spcBef>
            </a:pPr>
            <a:r>
              <a:rPr lang="en-US" sz="3000">
                <a:solidFill>
                  <a:srgbClr val="000000"/>
                </a:solidFill>
                <a:latin typeface="Cambria Bold"/>
              </a:rPr>
              <a:t>4 297 603</a:t>
            </a:r>
          </a:p>
        </p:txBody>
      </p:sp>
      <p:sp>
        <p:nvSpPr>
          <p:cNvPr id="17" name="TextBox 17"/>
          <p:cNvSpPr txBox="1"/>
          <p:nvPr/>
        </p:nvSpPr>
        <p:spPr>
          <a:xfrm>
            <a:off x="1146904" y="2983230"/>
            <a:ext cx="2120081" cy="897682"/>
          </a:xfrm>
          <a:prstGeom prst="rect">
            <a:avLst/>
          </a:prstGeom>
        </p:spPr>
        <p:txBody>
          <a:bodyPr lIns="0" tIns="0" rIns="0" bIns="0" rtlCol="0" anchor="t">
            <a:spAutoFit/>
          </a:bodyPr>
          <a:lstStyle/>
          <a:p>
            <a:pPr algn="ctr" defTabSz="609630">
              <a:lnSpc>
                <a:spcPts val="3480"/>
              </a:lnSpc>
              <a:spcBef>
                <a:spcPct val="0"/>
              </a:spcBef>
            </a:pPr>
            <a:r>
              <a:rPr lang="en-US" sz="3000" dirty="0" err="1">
                <a:solidFill>
                  <a:srgbClr val="000000"/>
                </a:solidFill>
                <a:latin typeface="Cambria Bold"/>
              </a:rPr>
              <a:t>Giá</a:t>
            </a:r>
            <a:r>
              <a:rPr lang="en-US" sz="3000" dirty="0">
                <a:solidFill>
                  <a:srgbClr val="000000"/>
                </a:solidFill>
                <a:latin typeface="Cambria Bold"/>
              </a:rPr>
              <a:t> </a:t>
            </a:r>
            <a:r>
              <a:rPr lang="en-US" sz="3000" dirty="0" err="1">
                <a:solidFill>
                  <a:srgbClr val="000000"/>
                </a:solidFill>
                <a:latin typeface="Cambria Bold"/>
              </a:rPr>
              <a:t>trị</a:t>
            </a:r>
            <a:r>
              <a:rPr lang="en-US" sz="3000" dirty="0">
                <a:solidFill>
                  <a:srgbClr val="000000"/>
                </a:solidFill>
                <a:latin typeface="Cambria Bold"/>
              </a:rPr>
              <a:t> </a:t>
            </a:r>
            <a:r>
              <a:rPr lang="en-US" sz="3000" dirty="0" err="1">
                <a:solidFill>
                  <a:srgbClr val="000000"/>
                </a:solidFill>
                <a:latin typeface="Cambria Bold"/>
              </a:rPr>
              <a:t>của</a:t>
            </a:r>
            <a:r>
              <a:rPr lang="en-US" sz="3000" dirty="0">
                <a:solidFill>
                  <a:srgbClr val="000000"/>
                </a:solidFill>
                <a:latin typeface="Cambria Bold"/>
              </a:rPr>
              <a:t> </a:t>
            </a:r>
            <a:r>
              <a:rPr lang="en-US" sz="3000" dirty="0" err="1">
                <a:solidFill>
                  <a:srgbClr val="000000"/>
                </a:solidFill>
                <a:latin typeface="Cambria Bold"/>
              </a:rPr>
              <a:t>chữ</a:t>
            </a:r>
            <a:r>
              <a:rPr lang="en-US" sz="3000" dirty="0">
                <a:solidFill>
                  <a:srgbClr val="000000"/>
                </a:solidFill>
                <a:latin typeface="Cambria Bold"/>
              </a:rPr>
              <a:t> </a:t>
            </a:r>
            <a:r>
              <a:rPr lang="en-US" sz="3000" dirty="0" err="1">
                <a:solidFill>
                  <a:srgbClr val="000000"/>
                </a:solidFill>
                <a:latin typeface="Cambria Bold"/>
              </a:rPr>
              <a:t>số</a:t>
            </a:r>
            <a:r>
              <a:rPr lang="en-US" sz="3000" dirty="0">
                <a:solidFill>
                  <a:srgbClr val="000000"/>
                </a:solidFill>
                <a:latin typeface="Cambria Bold"/>
              </a:rPr>
              <a:t> 4</a:t>
            </a:r>
          </a:p>
        </p:txBody>
      </p:sp>
      <p:sp>
        <p:nvSpPr>
          <p:cNvPr id="18" name="TextBox 18"/>
          <p:cNvSpPr txBox="1"/>
          <p:nvPr/>
        </p:nvSpPr>
        <p:spPr>
          <a:xfrm>
            <a:off x="1216096" y="4150360"/>
            <a:ext cx="2120081" cy="897682"/>
          </a:xfrm>
          <a:prstGeom prst="rect">
            <a:avLst/>
          </a:prstGeom>
        </p:spPr>
        <p:txBody>
          <a:bodyPr lIns="0" tIns="0" rIns="0" bIns="0" rtlCol="0" anchor="t">
            <a:spAutoFit/>
          </a:bodyPr>
          <a:lstStyle/>
          <a:p>
            <a:pPr algn="ctr" defTabSz="609630">
              <a:lnSpc>
                <a:spcPts val="3480"/>
              </a:lnSpc>
              <a:spcBef>
                <a:spcPct val="0"/>
              </a:spcBef>
            </a:pPr>
            <a:r>
              <a:rPr lang="en-US" sz="3000">
                <a:solidFill>
                  <a:srgbClr val="000000"/>
                </a:solidFill>
                <a:latin typeface="Cambria Bold"/>
              </a:rPr>
              <a:t>Giá trị của chữ số 7</a:t>
            </a:r>
          </a:p>
        </p:txBody>
      </p:sp>
      <p:sp>
        <p:nvSpPr>
          <p:cNvPr id="19" name="TextBox 19"/>
          <p:cNvSpPr txBox="1"/>
          <p:nvPr/>
        </p:nvSpPr>
        <p:spPr>
          <a:xfrm>
            <a:off x="4330407" y="3179064"/>
            <a:ext cx="617411" cy="500137"/>
          </a:xfrm>
          <a:prstGeom prst="rect">
            <a:avLst/>
          </a:prstGeom>
        </p:spPr>
        <p:txBody>
          <a:bodyPr lIns="0" tIns="0" rIns="0" bIns="0" rtlCol="0" anchor="t">
            <a:spAutoFit/>
          </a:bodyPr>
          <a:lstStyle/>
          <a:p>
            <a:pPr defTabSz="609630">
              <a:lnSpc>
                <a:spcPts val="3944"/>
              </a:lnSpc>
              <a:spcBef>
                <a:spcPct val="0"/>
              </a:spcBef>
            </a:pPr>
            <a:r>
              <a:rPr lang="en-US" sz="3400">
                <a:solidFill>
                  <a:srgbClr val="000000"/>
                </a:solidFill>
                <a:latin typeface="Cambria Bold"/>
              </a:rPr>
              <a:t>4</a:t>
            </a:r>
          </a:p>
        </p:txBody>
      </p:sp>
      <p:sp>
        <p:nvSpPr>
          <p:cNvPr id="20" name="TextBox 20"/>
          <p:cNvSpPr txBox="1"/>
          <p:nvPr/>
        </p:nvSpPr>
        <p:spPr>
          <a:xfrm>
            <a:off x="4154256" y="4326636"/>
            <a:ext cx="969711" cy="500137"/>
          </a:xfrm>
          <a:prstGeom prst="rect">
            <a:avLst/>
          </a:prstGeom>
        </p:spPr>
        <p:txBody>
          <a:bodyPr lIns="0" tIns="0" rIns="0" bIns="0" rtlCol="0" anchor="t">
            <a:spAutoFit/>
          </a:bodyPr>
          <a:lstStyle/>
          <a:p>
            <a:pPr defTabSz="609630">
              <a:lnSpc>
                <a:spcPts val="3944"/>
              </a:lnSpc>
              <a:spcBef>
                <a:spcPct val="0"/>
              </a:spcBef>
            </a:pPr>
            <a:r>
              <a:rPr lang="en-US" sz="3400">
                <a:solidFill>
                  <a:srgbClr val="000000"/>
                </a:solidFill>
                <a:latin typeface="Cambria Bold"/>
              </a:rPr>
              <a:t>700</a:t>
            </a:r>
          </a:p>
        </p:txBody>
      </p:sp>
      <p:sp>
        <p:nvSpPr>
          <p:cNvPr id="21" name="TextBox 21"/>
          <p:cNvSpPr txBox="1"/>
          <p:nvPr/>
        </p:nvSpPr>
        <p:spPr>
          <a:xfrm>
            <a:off x="5887226" y="3113650"/>
            <a:ext cx="1570507" cy="500137"/>
          </a:xfrm>
          <a:prstGeom prst="rect">
            <a:avLst/>
          </a:prstGeom>
        </p:spPr>
        <p:txBody>
          <a:bodyPr lIns="0" tIns="0" rIns="0" bIns="0" rtlCol="0" anchor="t">
            <a:spAutoFit/>
          </a:bodyPr>
          <a:lstStyle/>
          <a:p>
            <a:pPr defTabSz="609630">
              <a:lnSpc>
                <a:spcPts val="3944"/>
              </a:lnSpc>
              <a:spcBef>
                <a:spcPct val="0"/>
              </a:spcBef>
            </a:pPr>
            <a:r>
              <a:rPr lang="en-US" sz="3400" dirty="0">
                <a:solidFill>
                  <a:srgbClr val="FF3131"/>
                </a:solidFill>
                <a:latin typeface="Cambria Bold"/>
              </a:rPr>
              <a:t>40 000</a:t>
            </a:r>
          </a:p>
        </p:txBody>
      </p:sp>
      <p:sp>
        <p:nvSpPr>
          <p:cNvPr id="22" name="TextBox 22"/>
          <p:cNvSpPr txBox="1"/>
          <p:nvPr/>
        </p:nvSpPr>
        <p:spPr>
          <a:xfrm>
            <a:off x="6096000" y="4346194"/>
            <a:ext cx="969711" cy="500137"/>
          </a:xfrm>
          <a:prstGeom prst="rect">
            <a:avLst/>
          </a:prstGeom>
        </p:spPr>
        <p:txBody>
          <a:bodyPr lIns="0" tIns="0" rIns="0" bIns="0" rtlCol="0" anchor="t">
            <a:spAutoFit/>
          </a:bodyPr>
          <a:lstStyle/>
          <a:p>
            <a:pPr algn="ctr" defTabSz="609630">
              <a:lnSpc>
                <a:spcPts val="3944"/>
              </a:lnSpc>
              <a:spcBef>
                <a:spcPct val="0"/>
              </a:spcBef>
            </a:pPr>
            <a:r>
              <a:rPr lang="en-US" sz="3400">
                <a:solidFill>
                  <a:srgbClr val="FF3131"/>
                </a:solidFill>
                <a:latin typeface="Cambria Bold"/>
              </a:rPr>
              <a:t>70</a:t>
            </a:r>
          </a:p>
        </p:txBody>
      </p:sp>
      <p:sp>
        <p:nvSpPr>
          <p:cNvPr id="23" name="TextBox 23"/>
          <p:cNvSpPr txBox="1"/>
          <p:nvPr/>
        </p:nvSpPr>
        <p:spPr>
          <a:xfrm>
            <a:off x="7962862" y="3168160"/>
            <a:ext cx="1603917" cy="512961"/>
          </a:xfrm>
          <a:prstGeom prst="rect">
            <a:avLst/>
          </a:prstGeom>
        </p:spPr>
        <p:txBody>
          <a:bodyPr lIns="0" tIns="0" rIns="0" bIns="0" rtlCol="0" anchor="t">
            <a:spAutoFit/>
          </a:bodyPr>
          <a:lstStyle/>
          <a:p>
            <a:pPr algn="just" defTabSz="609630">
              <a:lnSpc>
                <a:spcPts val="4028"/>
              </a:lnSpc>
              <a:spcBef>
                <a:spcPct val="0"/>
              </a:spcBef>
            </a:pPr>
            <a:r>
              <a:rPr lang="en-US" sz="3472" dirty="0">
                <a:solidFill>
                  <a:srgbClr val="FF3131"/>
                </a:solidFill>
                <a:latin typeface="Cambria Bold"/>
              </a:rPr>
              <a:t>400</a:t>
            </a:r>
          </a:p>
        </p:txBody>
      </p:sp>
      <p:sp>
        <p:nvSpPr>
          <p:cNvPr id="24" name="TextBox 24"/>
          <p:cNvSpPr txBox="1"/>
          <p:nvPr/>
        </p:nvSpPr>
        <p:spPr>
          <a:xfrm>
            <a:off x="7658003" y="4346194"/>
            <a:ext cx="1807156" cy="512961"/>
          </a:xfrm>
          <a:prstGeom prst="rect">
            <a:avLst/>
          </a:prstGeom>
        </p:spPr>
        <p:txBody>
          <a:bodyPr lIns="0" tIns="0" rIns="0" bIns="0" rtlCol="0" anchor="t">
            <a:spAutoFit/>
          </a:bodyPr>
          <a:lstStyle/>
          <a:p>
            <a:pPr algn="just" defTabSz="609630">
              <a:lnSpc>
                <a:spcPts val="4028"/>
              </a:lnSpc>
              <a:spcBef>
                <a:spcPct val="0"/>
              </a:spcBef>
            </a:pPr>
            <a:r>
              <a:rPr lang="en-US" sz="3472">
                <a:solidFill>
                  <a:srgbClr val="FF3131"/>
                </a:solidFill>
                <a:latin typeface="Cambria Bold"/>
              </a:rPr>
              <a:t>700 000</a:t>
            </a:r>
          </a:p>
        </p:txBody>
      </p:sp>
      <p:sp>
        <p:nvSpPr>
          <p:cNvPr id="25" name="TextBox 25"/>
          <p:cNvSpPr txBox="1"/>
          <p:nvPr/>
        </p:nvSpPr>
        <p:spPr>
          <a:xfrm>
            <a:off x="9566779" y="3179064"/>
            <a:ext cx="2042022" cy="500137"/>
          </a:xfrm>
          <a:prstGeom prst="rect">
            <a:avLst/>
          </a:prstGeom>
        </p:spPr>
        <p:txBody>
          <a:bodyPr lIns="0" tIns="0" rIns="0" bIns="0" rtlCol="0" anchor="t">
            <a:spAutoFit/>
          </a:bodyPr>
          <a:lstStyle/>
          <a:p>
            <a:pPr defTabSz="609630">
              <a:lnSpc>
                <a:spcPts val="3944"/>
              </a:lnSpc>
              <a:spcBef>
                <a:spcPct val="0"/>
              </a:spcBef>
            </a:pPr>
            <a:r>
              <a:rPr lang="en-US" sz="3400">
                <a:solidFill>
                  <a:srgbClr val="FF3131"/>
                </a:solidFill>
                <a:latin typeface="Cambria Bold"/>
              </a:rPr>
              <a:t>4 000 000</a:t>
            </a:r>
          </a:p>
        </p:txBody>
      </p:sp>
      <p:sp>
        <p:nvSpPr>
          <p:cNvPr id="26" name="TextBox 26"/>
          <p:cNvSpPr txBox="1"/>
          <p:nvPr/>
        </p:nvSpPr>
        <p:spPr>
          <a:xfrm>
            <a:off x="9976683" y="4346194"/>
            <a:ext cx="1298523" cy="500137"/>
          </a:xfrm>
          <a:prstGeom prst="rect">
            <a:avLst/>
          </a:prstGeom>
        </p:spPr>
        <p:txBody>
          <a:bodyPr lIns="0" tIns="0" rIns="0" bIns="0" rtlCol="0" anchor="t">
            <a:spAutoFit/>
          </a:bodyPr>
          <a:lstStyle/>
          <a:p>
            <a:pPr algn="ctr" defTabSz="609630">
              <a:lnSpc>
                <a:spcPts val="3944"/>
              </a:lnSpc>
              <a:spcBef>
                <a:spcPct val="0"/>
              </a:spcBef>
            </a:pPr>
            <a:r>
              <a:rPr lang="en-US" sz="3400">
                <a:solidFill>
                  <a:srgbClr val="FF3131"/>
                </a:solidFill>
                <a:latin typeface="Cambria Bold"/>
              </a:rPr>
              <a:t>7 000</a:t>
            </a:r>
          </a:p>
        </p:txBody>
      </p:sp>
      <p:sp>
        <p:nvSpPr>
          <p:cNvPr id="27" name="Freeform 27"/>
          <p:cNvSpPr/>
          <p:nvPr/>
        </p:nvSpPr>
        <p:spPr>
          <a:xfrm>
            <a:off x="6309979" y="4118851"/>
            <a:ext cx="541753" cy="714007"/>
          </a:xfrm>
          <a:custGeom>
            <a:avLst/>
            <a:gdLst/>
            <a:ahLst/>
            <a:cxnLst/>
            <a:rect l="l" t="t" r="r" b="b"/>
            <a:pathLst>
              <a:path w="812629" h="1071011">
                <a:moveTo>
                  <a:pt x="0" y="0"/>
                </a:moveTo>
                <a:lnTo>
                  <a:pt x="812630" y="0"/>
                </a:lnTo>
                <a:lnTo>
                  <a:pt x="812630" y="1071011"/>
                </a:lnTo>
                <a:lnTo>
                  <a:pt x="0" y="10710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6309979" y="2905865"/>
            <a:ext cx="541753" cy="714007"/>
          </a:xfrm>
          <a:custGeom>
            <a:avLst/>
            <a:gdLst/>
            <a:ahLst/>
            <a:cxnLst/>
            <a:rect l="l" t="t" r="r" b="b"/>
            <a:pathLst>
              <a:path w="812629" h="1071011">
                <a:moveTo>
                  <a:pt x="0" y="0"/>
                </a:moveTo>
                <a:lnTo>
                  <a:pt x="812630" y="0"/>
                </a:lnTo>
                <a:lnTo>
                  <a:pt x="812630" y="1071011"/>
                </a:lnTo>
                <a:lnTo>
                  <a:pt x="0" y="10710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29" name="Freeform 29"/>
          <p:cNvSpPr/>
          <p:nvPr/>
        </p:nvSpPr>
        <p:spPr>
          <a:xfrm>
            <a:off x="8290705" y="4196217"/>
            <a:ext cx="541753" cy="714007"/>
          </a:xfrm>
          <a:custGeom>
            <a:avLst/>
            <a:gdLst/>
            <a:ahLst/>
            <a:cxnLst/>
            <a:rect l="l" t="t" r="r" b="b"/>
            <a:pathLst>
              <a:path w="812629" h="1071011">
                <a:moveTo>
                  <a:pt x="0" y="0"/>
                </a:moveTo>
                <a:lnTo>
                  <a:pt x="812630" y="0"/>
                </a:lnTo>
                <a:lnTo>
                  <a:pt x="812630" y="1071010"/>
                </a:lnTo>
                <a:lnTo>
                  <a:pt x="0" y="10710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30" name="Freeform 30"/>
          <p:cNvSpPr/>
          <p:nvPr/>
        </p:nvSpPr>
        <p:spPr>
          <a:xfrm>
            <a:off x="8290705" y="2983231"/>
            <a:ext cx="541753" cy="714007"/>
          </a:xfrm>
          <a:custGeom>
            <a:avLst/>
            <a:gdLst/>
            <a:ahLst/>
            <a:cxnLst/>
            <a:rect l="l" t="t" r="r" b="b"/>
            <a:pathLst>
              <a:path w="812629" h="1071011">
                <a:moveTo>
                  <a:pt x="0" y="0"/>
                </a:moveTo>
                <a:lnTo>
                  <a:pt x="812630" y="0"/>
                </a:lnTo>
                <a:lnTo>
                  <a:pt x="812630" y="1071011"/>
                </a:lnTo>
                <a:lnTo>
                  <a:pt x="0" y="10710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31" name="Freeform 31"/>
          <p:cNvSpPr/>
          <p:nvPr/>
        </p:nvSpPr>
        <p:spPr>
          <a:xfrm>
            <a:off x="10455779" y="4196217"/>
            <a:ext cx="541753" cy="714007"/>
          </a:xfrm>
          <a:custGeom>
            <a:avLst/>
            <a:gdLst/>
            <a:ahLst/>
            <a:cxnLst/>
            <a:rect l="l" t="t" r="r" b="b"/>
            <a:pathLst>
              <a:path w="812629" h="1071011">
                <a:moveTo>
                  <a:pt x="0" y="0"/>
                </a:moveTo>
                <a:lnTo>
                  <a:pt x="812630" y="0"/>
                </a:lnTo>
                <a:lnTo>
                  <a:pt x="812630" y="1071010"/>
                </a:lnTo>
                <a:lnTo>
                  <a:pt x="0" y="10710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32" name="Freeform 32"/>
          <p:cNvSpPr/>
          <p:nvPr/>
        </p:nvSpPr>
        <p:spPr>
          <a:xfrm>
            <a:off x="10455779" y="2983231"/>
            <a:ext cx="541753" cy="714007"/>
          </a:xfrm>
          <a:custGeom>
            <a:avLst/>
            <a:gdLst/>
            <a:ahLst/>
            <a:cxnLst/>
            <a:rect l="l" t="t" r="r" b="b"/>
            <a:pathLst>
              <a:path w="812629" h="1071011">
                <a:moveTo>
                  <a:pt x="0" y="0"/>
                </a:moveTo>
                <a:lnTo>
                  <a:pt x="812630" y="0"/>
                </a:lnTo>
                <a:lnTo>
                  <a:pt x="812630" y="1071011"/>
                </a:lnTo>
                <a:lnTo>
                  <a:pt x="0" y="10710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grpSp>
        <p:nvGrpSpPr>
          <p:cNvPr id="5" name="Group 5">
            <a:extLst>
              <a:ext uri="{FF2B5EF4-FFF2-40B4-BE49-F238E27FC236}">
                <a16:creationId xmlns:a16="http://schemas.microsoft.com/office/drawing/2014/main" id="{EAD1D635-D406-63A0-F9EB-CE317E5A1834}"/>
              </a:ext>
            </a:extLst>
          </p:cNvPr>
          <p:cNvGrpSpPr/>
          <p:nvPr/>
        </p:nvGrpSpPr>
        <p:grpSpPr>
          <a:xfrm>
            <a:off x="1094717" y="582650"/>
            <a:ext cx="829499" cy="858016"/>
            <a:chOff x="118084" y="87248"/>
            <a:chExt cx="1861282" cy="1925270"/>
          </a:xfrm>
        </p:grpSpPr>
        <p:grpSp>
          <p:nvGrpSpPr>
            <p:cNvPr id="6" name="Group 6">
              <a:extLst>
                <a:ext uri="{FF2B5EF4-FFF2-40B4-BE49-F238E27FC236}">
                  <a16:creationId xmlns:a16="http://schemas.microsoft.com/office/drawing/2014/main" id="{78F45A0E-2038-11E3-8581-F7B6F33BFD12}"/>
                </a:ext>
              </a:extLst>
            </p:cNvPr>
            <p:cNvGrpSpPr/>
            <p:nvPr/>
          </p:nvGrpSpPr>
          <p:grpSpPr>
            <a:xfrm>
              <a:off x="118084" y="87248"/>
              <a:ext cx="1861282" cy="1925270"/>
              <a:chOff x="51566" y="38100"/>
              <a:chExt cx="812800" cy="840743"/>
            </a:xfrm>
          </p:grpSpPr>
          <p:sp>
            <p:nvSpPr>
              <p:cNvPr id="8" name="Freeform 7">
                <a:extLst>
                  <a:ext uri="{FF2B5EF4-FFF2-40B4-BE49-F238E27FC236}">
                    <a16:creationId xmlns:a16="http://schemas.microsoft.com/office/drawing/2014/main" id="{F30447BF-E045-0E80-D4A4-D28958DF6BC6}"/>
                  </a:ext>
                </a:extLst>
              </p:cNvPr>
              <p:cNvSpPr/>
              <p:nvPr/>
            </p:nvSpPr>
            <p:spPr>
              <a:xfrm>
                <a:off x="51566" y="6604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2F5A"/>
              </a:solidFill>
            </p:spPr>
            <p:txBody>
              <a:bodyPr/>
              <a:lstStyle/>
              <a:p>
                <a:pPr defTabSz="609630"/>
                <a:endParaRPr lang="en-US" sz="1100">
                  <a:solidFill>
                    <a:prstClr val="black"/>
                  </a:solidFill>
                  <a:latin typeface="Calibri"/>
                </a:endParaRPr>
              </a:p>
            </p:txBody>
          </p:sp>
          <p:sp>
            <p:nvSpPr>
              <p:cNvPr id="9" name="TextBox 8">
                <a:extLst>
                  <a:ext uri="{FF2B5EF4-FFF2-40B4-BE49-F238E27FC236}">
                    <a16:creationId xmlns:a16="http://schemas.microsoft.com/office/drawing/2014/main" id="{4A6D34F3-C9CE-24D1-FF2E-A027DBBE9155}"/>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100">
                  <a:solidFill>
                    <a:prstClr val="black"/>
                  </a:solidFill>
                  <a:latin typeface="Calibri"/>
                </a:endParaRPr>
              </a:p>
            </p:txBody>
          </p:sp>
        </p:grpSp>
        <p:sp>
          <p:nvSpPr>
            <p:cNvPr id="7" name="TextBox 9">
              <a:extLst>
                <a:ext uri="{FF2B5EF4-FFF2-40B4-BE49-F238E27FC236}">
                  <a16:creationId xmlns:a16="http://schemas.microsoft.com/office/drawing/2014/main" id="{AFBAA169-6EBF-9481-5917-09BD88C2FD09}"/>
                </a:ext>
              </a:extLst>
            </p:cNvPr>
            <p:cNvSpPr txBox="1"/>
            <p:nvPr/>
          </p:nvSpPr>
          <p:spPr>
            <a:xfrm>
              <a:off x="603797" y="559500"/>
              <a:ext cx="872160" cy="1234827"/>
            </a:xfrm>
            <a:prstGeom prst="rect">
              <a:avLst/>
            </a:prstGeom>
          </p:spPr>
          <p:txBody>
            <a:bodyPr lIns="0" tIns="0" rIns="0" bIns="0" rtlCol="0" anchor="t">
              <a:spAutoFit/>
            </a:bodyPr>
            <a:lstStyle/>
            <a:p>
              <a:pPr algn="just" defTabSz="609630">
                <a:lnSpc>
                  <a:spcPts val="4640"/>
                </a:lnSpc>
                <a:spcBef>
                  <a:spcPct val="0"/>
                </a:spcBef>
              </a:pPr>
              <a:r>
                <a:rPr lang="en-US" sz="5400" b="1" dirty="0">
                  <a:solidFill>
                    <a:srgbClr val="FFFFFF"/>
                  </a:solidFill>
                  <a:latin typeface="Cambria" panose="02040503050406030204" pitchFamily="18" charset="0"/>
                  <a:ea typeface="Cambria" panose="02040503050406030204" pitchFamily="18" charset="0"/>
                </a:rPr>
                <a:t>4</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ppt_x"/>
                                          </p:val>
                                        </p:tav>
                                        <p:tav tm="100000">
                                          <p:val>
                                            <p:strVal val="#ppt_x"/>
                                          </p:val>
                                        </p:tav>
                                      </p:tavLst>
                                    </p:anim>
                                    <p:anim calcmode="lin" valueType="num">
                                      <p:cBhvr additive="base">
                                        <p:cTn id="59" dur="500" fill="hold"/>
                                        <p:tgtEl>
                                          <p:spTgt spid="2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ppt_x"/>
                                          </p:val>
                                        </p:tav>
                                        <p:tav tm="100000">
                                          <p:val>
                                            <p:strVal val="#ppt_x"/>
                                          </p:val>
                                        </p:tav>
                                      </p:tavLst>
                                    </p:anim>
                                    <p:anim calcmode="lin" valueType="num">
                                      <p:cBhvr additive="base">
                                        <p:cTn id="63" dur="500" fill="hold"/>
                                        <p:tgtEl>
                                          <p:spTgt spid="2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ppt_x"/>
                                          </p:val>
                                        </p:tav>
                                        <p:tav tm="100000">
                                          <p:val>
                                            <p:strVal val="#ppt_x"/>
                                          </p:val>
                                        </p:tav>
                                      </p:tavLst>
                                    </p:anim>
                                    <p:anim calcmode="lin" valueType="num">
                                      <p:cBhvr additive="base">
                                        <p:cTn id="71" dur="500" fill="hold"/>
                                        <p:tgtEl>
                                          <p:spTgt spid="3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ppt_x"/>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ppt_x"/>
                                          </p:val>
                                        </p:tav>
                                        <p:tav tm="100000">
                                          <p:val>
                                            <p:strVal val="#ppt_x"/>
                                          </p:val>
                                        </p:tav>
                                      </p:tavLst>
                                    </p:anim>
                                    <p:anim calcmode="lin" valueType="num">
                                      <p:cBhvr additive="base">
                                        <p:cTn id="7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xit" presetSubtype="32" fill="hold" grpId="1" nodeType="clickEffect">
                                  <p:stCondLst>
                                    <p:cond delay="0"/>
                                  </p:stCondLst>
                                  <p:childTnLst>
                                    <p:anim calcmode="lin" valueType="num">
                                      <p:cBhvr>
                                        <p:cTn id="83" dur="500"/>
                                        <p:tgtEl>
                                          <p:spTgt spid="28"/>
                                        </p:tgtEl>
                                        <p:attrNameLst>
                                          <p:attrName>ppt_w</p:attrName>
                                        </p:attrNameLst>
                                      </p:cBhvr>
                                      <p:tavLst>
                                        <p:tav tm="0">
                                          <p:val>
                                            <p:strVal val="ppt_w"/>
                                          </p:val>
                                        </p:tav>
                                        <p:tav tm="100000">
                                          <p:val>
                                            <p:fltVal val="0"/>
                                          </p:val>
                                        </p:tav>
                                      </p:tavLst>
                                    </p:anim>
                                    <p:anim calcmode="lin" valueType="num">
                                      <p:cBhvr>
                                        <p:cTn id="84" dur="500"/>
                                        <p:tgtEl>
                                          <p:spTgt spid="28"/>
                                        </p:tgtEl>
                                        <p:attrNameLst>
                                          <p:attrName>ppt_h</p:attrName>
                                        </p:attrNameLst>
                                      </p:cBhvr>
                                      <p:tavLst>
                                        <p:tav tm="0">
                                          <p:val>
                                            <p:strVal val="ppt_h"/>
                                          </p:val>
                                        </p:tav>
                                        <p:tav tm="100000">
                                          <p:val>
                                            <p:fltVal val="0"/>
                                          </p:val>
                                        </p:tav>
                                      </p:tavLst>
                                    </p:anim>
                                    <p:animEffect transition="out" filter="fade">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par>
                                <p:cTn id="87" presetID="2" presetClass="entr" presetSubtype="4"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2" name="ding-sound-effect_1.wav"/>
                                        </p:tgtEl>
                                      </p:cMediaNode>
                                    </p:audio>
                                  </p:subTnLst>
                                </p:cTn>
                              </p:par>
                            </p:childTnLst>
                          </p:cTn>
                        </p:par>
                      </p:childTnLst>
                    </p:cTn>
                  </p:par>
                  <p:par>
                    <p:cTn id="91" fill="hold">
                      <p:stCondLst>
                        <p:cond delay="indefinite"/>
                      </p:stCondLst>
                      <p:childTnLst>
                        <p:par>
                          <p:cTn id="92" fill="hold">
                            <p:stCondLst>
                              <p:cond delay="0"/>
                            </p:stCondLst>
                            <p:childTnLst>
                              <p:par>
                                <p:cTn id="93" presetID="53" presetClass="exit" presetSubtype="32" fill="hold" grpId="1" nodeType="clickEffect">
                                  <p:stCondLst>
                                    <p:cond delay="0"/>
                                  </p:stCondLst>
                                  <p:childTnLst>
                                    <p:anim calcmode="lin" valueType="num">
                                      <p:cBhvr>
                                        <p:cTn id="94" dur="500"/>
                                        <p:tgtEl>
                                          <p:spTgt spid="30"/>
                                        </p:tgtEl>
                                        <p:attrNameLst>
                                          <p:attrName>ppt_w</p:attrName>
                                        </p:attrNameLst>
                                      </p:cBhvr>
                                      <p:tavLst>
                                        <p:tav tm="0">
                                          <p:val>
                                            <p:strVal val="ppt_w"/>
                                          </p:val>
                                        </p:tav>
                                        <p:tav tm="100000">
                                          <p:val>
                                            <p:fltVal val="0"/>
                                          </p:val>
                                        </p:tav>
                                      </p:tavLst>
                                    </p:anim>
                                    <p:anim calcmode="lin" valueType="num">
                                      <p:cBhvr>
                                        <p:cTn id="95" dur="500"/>
                                        <p:tgtEl>
                                          <p:spTgt spid="30"/>
                                        </p:tgtEl>
                                        <p:attrNameLst>
                                          <p:attrName>ppt_h</p:attrName>
                                        </p:attrNameLst>
                                      </p:cBhvr>
                                      <p:tavLst>
                                        <p:tav tm="0">
                                          <p:val>
                                            <p:strVal val="ppt_h"/>
                                          </p:val>
                                        </p:tav>
                                        <p:tav tm="100000">
                                          <p:val>
                                            <p:fltVal val="0"/>
                                          </p:val>
                                        </p:tav>
                                      </p:tavLst>
                                    </p:anim>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par>
                                <p:cTn id="98" presetID="2" presetClass="entr" presetSubtype="4"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additive="base">
                                        <p:cTn id="100" dur="500" fill="hold"/>
                                        <p:tgtEl>
                                          <p:spTgt spid="23"/>
                                        </p:tgtEl>
                                        <p:attrNameLst>
                                          <p:attrName>ppt_x</p:attrName>
                                        </p:attrNameLst>
                                      </p:cBhvr>
                                      <p:tavLst>
                                        <p:tav tm="0">
                                          <p:val>
                                            <p:strVal val="#ppt_x"/>
                                          </p:val>
                                        </p:tav>
                                        <p:tav tm="100000">
                                          <p:val>
                                            <p:strVal val="#ppt_x"/>
                                          </p:val>
                                        </p:tav>
                                      </p:tavLst>
                                    </p:anim>
                                    <p:anim calcmode="lin" valueType="num">
                                      <p:cBhvr additive="base">
                                        <p:cTn id="101" dur="50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2" name="ding-sound-effect_1.wav"/>
                                        </p:tgtEl>
                                      </p:cMediaNode>
                                    </p:audio>
                                  </p:subTnLst>
                                </p:cTn>
                              </p:par>
                            </p:childTnLst>
                          </p:cTn>
                        </p:par>
                      </p:childTnLst>
                    </p:cTn>
                  </p:par>
                  <p:par>
                    <p:cTn id="102" fill="hold">
                      <p:stCondLst>
                        <p:cond delay="indefinite"/>
                      </p:stCondLst>
                      <p:childTnLst>
                        <p:par>
                          <p:cTn id="103" fill="hold">
                            <p:stCondLst>
                              <p:cond delay="0"/>
                            </p:stCondLst>
                            <p:childTnLst>
                              <p:par>
                                <p:cTn id="104" presetID="53" presetClass="exit" presetSubtype="32" fill="hold" grpId="1" nodeType="clickEffect">
                                  <p:stCondLst>
                                    <p:cond delay="0"/>
                                  </p:stCondLst>
                                  <p:childTnLst>
                                    <p:anim calcmode="lin" valueType="num">
                                      <p:cBhvr>
                                        <p:cTn id="105" dur="500"/>
                                        <p:tgtEl>
                                          <p:spTgt spid="32"/>
                                        </p:tgtEl>
                                        <p:attrNameLst>
                                          <p:attrName>ppt_w</p:attrName>
                                        </p:attrNameLst>
                                      </p:cBhvr>
                                      <p:tavLst>
                                        <p:tav tm="0">
                                          <p:val>
                                            <p:strVal val="ppt_w"/>
                                          </p:val>
                                        </p:tav>
                                        <p:tav tm="100000">
                                          <p:val>
                                            <p:fltVal val="0"/>
                                          </p:val>
                                        </p:tav>
                                      </p:tavLst>
                                    </p:anim>
                                    <p:anim calcmode="lin" valueType="num">
                                      <p:cBhvr>
                                        <p:cTn id="106" dur="500"/>
                                        <p:tgtEl>
                                          <p:spTgt spid="32"/>
                                        </p:tgtEl>
                                        <p:attrNameLst>
                                          <p:attrName>ppt_h</p:attrName>
                                        </p:attrNameLst>
                                      </p:cBhvr>
                                      <p:tavLst>
                                        <p:tav tm="0">
                                          <p:val>
                                            <p:strVal val="ppt_h"/>
                                          </p:val>
                                        </p:tav>
                                        <p:tav tm="100000">
                                          <p:val>
                                            <p:fltVal val="0"/>
                                          </p:val>
                                        </p:tav>
                                      </p:tavLst>
                                    </p:anim>
                                    <p:animEffect transition="out" filter="fade">
                                      <p:cBhvr>
                                        <p:cTn id="107" dur="500"/>
                                        <p:tgtEl>
                                          <p:spTgt spid="32"/>
                                        </p:tgtEl>
                                      </p:cBhvr>
                                    </p:animEffect>
                                    <p:set>
                                      <p:cBhvr>
                                        <p:cTn id="108" dur="1" fill="hold">
                                          <p:stCondLst>
                                            <p:cond delay="499"/>
                                          </p:stCondLst>
                                        </p:cTn>
                                        <p:tgtEl>
                                          <p:spTgt spid="32"/>
                                        </p:tgtEl>
                                        <p:attrNameLst>
                                          <p:attrName>style.visibility</p:attrName>
                                        </p:attrNameLst>
                                      </p:cBhvr>
                                      <p:to>
                                        <p:strVal val="hidden"/>
                                      </p:to>
                                    </p:set>
                                  </p:childTnLst>
                                </p:cTn>
                              </p:par>
                              <p:par>
                                <p:cTn id="109" presetID="2" presetClass="entr" presetSubtype="4"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ppt_x"/>
                                          </p:val>
                                        </p:tav>
                                        <p:tav tm="100000">
                                          <p:val>
                                            <p:strVal val="#ppt_x"/>
                                          </p:val>
                                        </p:tav>
                                      </p:tavLst>
                                    </p:anim>
                                    <p:anim calcmode="lin" valueType="num">
                                      <p:cBhvr additive="base">
                                        <p:cTn id="1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53" presetClass="exit" presetSubtype="32" fill="hold" grpId="1" nodeType="clickEffect">
                                  <p:stCondLst>
                                    <p:cond delay="0"/>
                                  </p:stCondLst>
                                  <p:childTnLst>
                                    <p:anim calcmode="lin" valueType="num">
                                      <p:cBhvr>
                                        <p:cTn id="116" dur="500"/>
                                        <p:tgtEl>
                                          <p:spTgt spid="27"/>
                                        </p:tgtEl>
                                        <p:attrNameLst>
                                          <p:attrName>ppt_w</p:attrName>
                                        </p:attrNameLst>
                                      </p:cBhvr>
                                      <p:tavLst>
                                        <p:tav tm="0">
                                          <p:val>
                                            <p:strVal val="ppt_w"/>
                                          </p:val>
                                        </p:tav>
                                        <p:tav tm="100000">
                                          <p:val>
                                            <p:fltVal val="0"/>
                                          </p:val>
                                        </p:tav>
                                      </p:tavLst>
                                    </p:anim>
                                    <p:anim calcmode="lin" valueType="num">
                                      <p:cBhvr>
                                        <p:cTn id="117" dur="500"/>
                                        <p:tgtEl>
                                          <p:spTgt spid="27"/>
                                        </p:tgtEl>
                                        <p:attrNameLst>
                                          <p:attrName>ppt_h</p:attrName>
                                        </p:attrNameLst>
                                      </p:cBhvr>
                                      <p:tavLst>
                                        <p:tav tm="0">
                                          <p:val>
                                            <p:strVal val="ppt_h"/>
                                          </p:val>
                                        </p:tav>
                                        <p:tav tm="100000">
                                          <p:val>
                                            <p:fltVal val="0"/>
                                          </p:val>
                                        </p:tav>
                                      </p:tavLst>
                                    </p:anim>
                                    <p:animEffect transition="out" filter="fade">
                                      <p:cBhvr>
                                        <p:cTn id="118" dur="500"/>
                                        <p:tgtEl>
                                          <p:spTgt spid="27"/>
                                        </p:tgtEl>
                                      </p:cBhvr>
                                    </p:animEffect>
                                    <p:set>
                                      <p:cBhvr>
                                        <p:cTn id="119" dur="1" fill="hold">
                                          <p:stCondLst>
                                            <p:cond delay="499"/>
                                          </p:stCondLst>
                                        </p:cTn>
                                        <p:tgtEl>
                                          <p:spTgt spid="27"/>
                                        </p:tgtEl>
                                        <p:attrNameLst>
                                          <p:attrName>style.visibility</p:attrName>
                                        </p:attrNameLst>
                                      </p:cBhvr>
                                      <p:to>
                                        <p:strVal val="hidden"/>
                                      </p:to>
                                    </p:set>
                                  </p:childTnLst>
                                </p:cTn>
                              </p:par>
                              <p:par>
                                <p:cTn id="120" presetID="2" presetClass="entr" presetSubtype="4"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500" fill="hold"/>
                                        <p:tgtEl>
                                          <p:spTgt spid="22"/>
                                        </p:tgtEl>
                                        <p:attrNameLst>
                                          <p:attrName>ppt_x</p:attrName>
                                        </p:attrNameLst>
                                      </p:cBhvr>
                                      <p:tavLst>
                                        <p:tav tm="0">
                                          <p:val>
                                            <p:strVal val="#ppt_x"/>
                                          </p:val>
                                        </p:tav>
                                        <p:tav tm="100000">
                                          <p:val>
                                            <p:strVal val="#ppt_x"/>
                                          </p:val>
                                        </p:tav>
                                      </p:tavLst>
                                    </p:anim>
                                    <p:anim calcmode="lin" valueType="num">
                                      <p:cBhvr additive="base">
                                        <p:cTn id="123"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2" name="ding-sound-effect_1.wav"/>
                                        </p:tgtEl>
                                      </p:cMediaNode>
                                    </p:audio>
                                  </p:subTnLst>
                                </p:cTn>
                              </p:par>
                            </p:childTnLst>
                          </p:cTn>
                        </p:par>
                      </p:childTnLst>
                    </p:cTn>
                  </p:par>
                  <p:par>
                    <p:cTn id="124" fill="hold">
                      <p:stCondLst>
                        <p:cond delay="indefinite"/>
                      </p:stCondLst>
                      <p:childTnLst>
                        <p:par>
                          <p:cTn id="125" fill="hold">
                            <p:stCondLst>
                              <p:cond delay="0"/>
                            </p:stCondLst>
                            <p:childTnLst>
                              <p:par>
                                <p:cTn id="126" presetID="53" presetClass="exit" presetSubtype="32" fill="hold" grpId="1" nodeType="clickEffect">
                                  <p:stCondLst>
                                    <p:cond delay="0"/>
                                  </p:stCondLst>
                                  <p:childTnLst>
                                    <p:anim calcmode="lin" valueType="num">
                                      <p:cBhvr>
                                        <p:cTn id="127" dur="500"/>
                                        <p:tgtEl>
                                          <p:spTgt spid="29"/>
                                        </p:tgtEl>
                                        <p:attrNameLst>
                                          <p:attrName>ppt_w</p:attrName>
                                        </p:attrNameLst>
                                      </p:cBhvr>
                                      <p:tavLst>
                                        <p:tav tm="0">
                                          <p:val>
                                            <p:strVal val="ppt_w"/>
                                          </p:val>
                                        </p:tav>
                                        <p:tav tm="100000">
                                          <p:val>
                                            <p:fltVal val="0"/>
                                          </p:val>
                                        </p:tav>
                                      </p:tavLst>
                                    </p:anim>
                                    <p:anim calcmode="lin" valueType="num">
                                      <p:cBhvr>
                                        <p:cTn id="128" dur="500"/>
                                        <p:tgtEl>
                                          <p:spTgt spid="29"/>
                                        </p:tgtEl>
                                        <p:attrNameLst>
                                          <p:attrName>ppt_h</p:attrName>
                                        </p:attrNameLst>
                                      </p:cBhvr>
                                      <p:tavLst>
                                        <p:tav tm="0">
                                          <p:val>
                                            <p:strVal val="ppt_h"/>
                                          </p:val>
                                        </p:tav>
                                        <p:tav tm="100000">
                                          <p:val>
                                            <p:fltVal val="0"/>
                                          </p:val>
                                        </p:tav>
                                      </p:tavLst>
                                    </p:anim>
                                    <p:animEffect transition="out" filter="fade">
                                      <p:cBhvr>
                                        <p:cTn id="129" dur="500"/>
                                        <p:tgtEl>
                                          <p:spTgt spid="29"/>
                                        </p:tgtEl>
                                      </p:cBhvr>
                                    </p:animEffect>
                                    <p:set>
                                      <p:cBhvr>
                                        <p:cTn id="130" dur="1" fill="hold">
                                          <p:stCondLst>
                                            <p:cond delay="499"/>
                                          </p:stCondLst>
                                        </p:cTn>
                                        <p:tgtEl>
                                          <p:spTgt spid="29"/>
                                        </p:tgtEl>
                                        <p:attrNameLst>
                                          <p:attrName>style.visibility</p:attrName>
                                        </p:attrNameLst>
                                      </p:cBhvr>
                                      <p:to>
                                        <p:strVal val="hidden"/>
                                      </p:to>
                                    </p:set>
                                  </p:childTnLst>
                                </p:cTn>
                              </p:par>
                              <p:par>
                                <p:cTn id="131" presetID="2" presetClass="entr" presetSubtype="4" fill="hold" grpId="0"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ppt_x"/>
                                          </p:val>
                                        </p:tav>
                                        <p:tav tm="100000">
                                          <p:val>
                                            <p:strVal val="#ppt_x"/>
                                          </p:val>
                                        </p:tav>
                                      </p:tavLst>
                                    </p:anim>
                                    <p:anim calcmode="lin" valueType="num">
                                      <p:cBhvr additive="base">
                                        <p:cTn id="134" dur="500" fill="hold"/>
                                        <p:tgtEl>
                                          <p:spTgt spid="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1"/>
                                            </p:cond>
                                          </p:stCondLst>
                                          <p:endCondLst>
                                            <p:cond evt="onStopAudio" delay="0">
                                              <p:tgtEl>
                                                <p:sldTgt/>
                                              </p:tgtEl>
                                            </p:cond>
                                          </p:endCondLst>
                                        </p:cTn>
                                        <p:tgtEl>
                                          <p:sndTgt r:embed="rId2" name="ding-sound-effect_1.wav"/>
                                        </p:tgtEl>
                                      </p:cMediaNode>
                                    </p:audio>
                                  </p:subTnLst>
                                </p:cTn>
                              </p:par>
                            </p:childTnLst>
                          </p:cTn>
                        </p:par>
                      </p:childTnLst>
                    </p:cTn>
                  </p:par>
                  <p:par>
                    <p:cTn id="135" fill="hold">
                      <p:stCondLst>
                        <p:cond delay="indefinite"/>
                      </p:stCondLst>
                      <p:childTnLst>
                        <p:par>
                          <p:cTn id="136" fill="hold">
                            <p:stCondLst>
                              <p:cond delay="0"/>
                            </p:stCondLst>
                            <p:childTnLst>
                              <p:par>
                                <p:cTn id="137" presetID="53" presetClass="exit" presetSubtype="32" fill="hold" grpId="1" nodeType="clickEffect">
                                  <p:stCondLst>
                                    <p:cond delay="0"/>
                                  </p:stCondLst>
                                  <p:childTnLst>
                                    <p:anim calcmode="lin" valueType="num">
                                      <p:cBhvr>
                                        <p:cTn id="138" dur="500"/>
                                        <p:tgtEl>
                                          <p:spTgt spid="31"/>
                                        </p:tgtEl>
                                        <p:attrNameLst>
                                          <p:attrName>ppt_w</p:attrName>
                                        </p:attrNameLst>
                                      </p:cBhvr>
                                      <p:tavLst>
                                        <p:tav tm="0">
                                          <p:val>
                                            <p:strVal val="ppt_w"/>
                                          </p:val>
                                        </p:tav>
                                        <p:tav tm="100000">
                                          <p:val>
                                            <p:fltVal val="0"/>
                                          </p:val>
                                        </p:tav>
                                      </p:tavLst>
                                    </p:anim>
                                    <p:anim calcmode="lin" valueType="num">
                                      <p:cBhvr>
                                        <p:cTn id="139" dur="500"/>
                                        <p:tgtEl>
                                          <p:spTgt spid="31"/>
                                        </p:tgtEl>
                                        <p:attrNameLst>
                                          <p:attrName>ppt_h</p:attrName>
                                        </p:attrNameLst>
                                      </p:cBhvr>
                                      <p:tavLst>
                                        <p:tav tm="0">
                                          <p:val>
                                            <p:strVal val="ppt_h"/>
                                          </p:val>
                                        </p:tav>
                                        <p:tav tm="100000">
                                          <p:val>
                                            <p:fltVal val="0"/>
                                          </p:val>
                                        </p:tav>
                                      </p:tavLst>
                                    </p:anim>
                                    <p:animEffect transition="out" filter="fade">
                                      <p:cBhvr>
                                        <p:cTn id="140" dur="500"/>
                                        <p:tgtEl>
                                          <p:spTgt spid="31"/>
                                        </p:tgtEl>
                                      </p:cBhvr>
                                    </p:animEffect>
                                    <p:set>
                                      <p:cBhvr>
                                        <p:cTn id="141" dur="1" fill="hold">
                                          <p:stCondLst>
                                            <p:cond delay="499"/>
                                          </p:stCondLst>
                                        </p:cTn>
                                        <p:tgtEl>
                                          <p:spTgt spid="31"/>
                                        </p:tgtEl>
                                        <p:attrNameLst>
                                          <p:attrName>style.visibility</p:attrName>
                                        </p:attrNameLst>
                                      </p:cBhvr>
                                      <p:to>
                                        <p:strVal val="hidden"/>
                                      </p:to>
                                    </p:set>
                                  </p:childTnLst>
                                </p:cTn>
                              </p:par>
                              <p:par>
                                <p:cTn id="142" presetID="2" presetClass="entr" presetSubtype="4"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additive="base">
                                        <p:cTn id="144" dur="500" fill="hold"/>
                                        <p:tgtEl>
                                          <p:spTgt spid="26"/>
                                        </p:tgtEl>
                                        <p:attrNameLst>
                                          <p:attrName>ppt_x</p:attrName>
                                        </p:attrNameLst>
                                      </p:cBhvr>
                                      <p:tavLst>
                                        <p:tav tm="0">
                                          <p:val>
                                            <p:strVal val="#ppt_x"/>
                                          </p:val>
                                        </p:tav>
                                        <p:tav tm="100000">
                                          <p:val>
                                            <p:strVal val="#ppt_x"/>
                                          </p:val>
                                        </p:tav>
                                      </p:tavLst>
                                    </p:anim>
                                    <p:anim calcmode="lin" valueType="num">
                                      <p:cBhvr additive="base">
                                        <p:cTn id="145" dur="500" fill="hold"/>
                                        <p:tgtEl>
                                          <p:spTgt spid="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2" name="ding-sound-effect_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10" name="TextBox 10"/>
          <p:cNvSpPr txBox="1"/>
          <p:nvPr/>
        </p:nvSpPr>
        <p:spPr>
          <a:xfrm>
            <a:off x="1937922" y="799373"/>
            <a:ext cx="2777707" cy="705321"/>
          </a:xfrm>
          <a:prstGeom prst="rect">
            <a:avLst/>
          </a:prstGeom>
        </p:spPr>
        <p:txBody>
          <a:bodyPr lIns="0" tIns="0" rIns="0" bIns="0" rtlCol="0" anchor="t">
            <a:spAutoFit/>
          </a:bodyPr>
          <a:lstStyle/>
          <a:p>
            <a:pPr defTabSz="609630">
              <a:lnSpc>
                <a:spcPts val="5490"/>
              </a:lnSpc>
              <a:spcBef>
                <a:spcPct val="0"/>
              </a:spcBef>
            </a:pPr>
            <a:r>
              <a:rPr lang="en-US" sz="4733" dirty="0" err="1">
                <a:solidFill>
                  <a:srgbClr val="000000"/>
                </a:solidFill>
                <a:latin typeface="Cambria Bold"/>
              </a:rPr>
              <a:t>Đố</a:t>
            </a:r>
            <a:r>
              <a:rPr lang="en-US" sz="4733" dirty="0">
                <a:solidFill>
                  <a:srgbClr val="000000"/>
                </a:solidFill>
                <a:latin typeface="Cambria Bold"/>
              </a:rPr>
              <a:t> </a:t>
            </a:r>
            <a:r>
              <a:rPr lang="en-US" sz="4733" dirty="0" err="1">
                <a:solidFill>
                  <a:srgbClr val="000000"/>
                </a:solidFill>
                <a:latin typeface="Cambria Bold"/>
              </a:rPr>
              <a:t>em</a:t>
            </a:r>
            <a:r>
              <a:rPr lang="en-US" sz="4733" dirty="0">
                <a:solidFill>
                  <a:srgbClr val="000000"/>
                </a:solidFill>
                <a:latin typeface="Cambria Bold"/>
              </a:rPr>
              <a:t>!</a:t>
            </a:r>
          </a:p>
        </p:txBody>
      </p:sp>
      <p:grpSp>
        <p:nvGrpSpPr>
          <p:cNvPr id="11" name="Group 11"/>
          <p:cNvGrpSpPr/>
          <p:nvPr/>
        </p:nvGrpSpPr>
        <p:grpSpPr>
          <a:xfrm>
            <a:off x="3908398" y="311095"/>
            <a:ext cx="7297468" cy="6403528"/>
            <a:chOff x="0" y="0"/>
            <a:chExt cx="14594936" cy="12807056"/>
          </a:xfrm>
        </p:grpSpPr>
        <p:sp>
          <p:nvSpPr>
            <p:cNvPr id="12" name="Freeform 12"/>
            <p:cNvSpPr/>
            <p:nvPr/>
          </p:nvSpPr>
          <p:spPr>
            <a:xfrm>
              <a:off x="0" y="0"/>
              <a:ext cx="14594936" cy="12807056"/>
            </a:xfrm>
            <a:custGeom>
              <a:avLst/>
              <a:gdLst/>
              <a:ahLst/>
              <a:cxnLst/>
              <a:rect l="l" t="t" r="r" b="b"/>
              <a:pathLst>
                <a:path w="14594936" h="12807056">
                  <a:moveTo>
                    <a:pt x="0" y="0"/>
                  </a:moveTo>
                  <a:lnTo>
                    <a:pt x="14594936" y="0"/>
                  </a:lnTo>
                  <a:lnTo>
                    <a:pt x="14594936" y="12807056"/>
                  </a:lnTo>
                  <a:lnTo>
                    <a:pt x="0" y="128070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2067388" y="1480074"/>
              <a:ext cx="10460162" cy="6617196"/>
            </a:xfrm>
            <a:prstGeom prst="rect">
              <a:avLst/>
            </a:prstGeom>
          </p:spPr>
          <p:txBody>
            <a:bodyPr lIns="0" tIns="0" rIns="0" bIns="0" rtlCol="0" anchor="t">
              <a:spAutoFit/>
            </a:bodyPr>
            <a:lstStyle/>
            <a:p>
              <a:pPr algn="just" defTabSz="609630">
                <a:lnSpc>
                  <a:spcPts val="4280"/>
                </a:lnSpc>
                <a:spcBef>
                  <a:spcPct val="0"/>
                </a:spcBef>
              </a:pPr>
              <a:r>
                <a:rPr lang="en-US" sz="3689" dirty="0">
                  <a:solidFill>
                    <a:srgbClr val="000000"/>
                  </a:solidFill>
                  <a:latin typeface="Cambria Bold"/>
                </a:rPr>
                <a:t>  Cho </a:t>
              </a:r>
              <a:r>
                <a:rPr lang="en-US" sz="3689" dirty="0" err="1">
                  <a:solidFill>
                    <a:srgbClr val="000000"/>
                  </a:solidFill>
                  <a:latin typeface="Cambria Bold"/>
                </a:rPr>
                <a:t>một</a:t>
              </a:r>
              <a:r>
                <a:rPr lang="en-US" sz="3689" dirty="0">
                  <a:solidFill>
                    <a:srgbClr val="000000"/>
                  </a:solidFill>
                  <a:latin typeface="Cambria Bold"/>
                </a:rPr>
                <a:t> </a:t>
              </a:r>
              <a:r>
                <a:rPr lang="en-US" sz="3689" dirty="0" err="1">
                  <a:solidFill>
                    <a:srgbClr val="000000"/>
                  </a:solidFill>
                  <a:latin typeface="Cambria Bold"/>
                </a:rPr>
                <a:t>số</a:t>
              </a:r>
              <a:r>
                <a:rPr lang="en-US" sz="3689" dirty="0">
                  <a:solidFill>
                    <a:srgbClr val="000000"/>
                  </a:solidFill>
                  <a:latin typeface="Cambria Bold"/>
                </a:rPr>
                <a:t> </a:t>
              </a:r>
              <a:r>
                <a:rPr lang="en-US" sz="3689" dirty="0" err="1">
                  <a:solidFill>
                    <a:srgbClr val="000000"/>
                  </a:solidFill>
                  <a:latin typeface="Cambria Bold"/>
                </a:rPr>
                <a:t>có</a:t>
              </a:r>
              <a:r>
                <a:rPr lang="en-US" sz="3689" dirty="0">
                  <a:solidFill>
                    <a:srgbClr val="000000"/>
                  </a:solidFill>
                  <a:latin typeface="Cambria Bold"/>
                </a:rPr>
                <a:t> </a:t>
              </a:r>
              <a:r>
                <a:rPr lang="en-US" sz="3689" dirty="0" err="1">
                  <a:solidFill>
                    <a:srgbClr val="000000"/>
                  </a:solidFill>
                  <a:latin typeface="Cambria Bold"/>
                </a:rPr>
                <a:t>ba</a:t>
              </a:r>
              <a:r>
                <a:rPr lang="en-US" sz="3689" dirty="0">
                  <a:solidFill>
                    <a:srgbClr val="000000"/>
                  </a:solidFill>
                  <a:latin typeface="Cambria Bold"/>
                </a:rPr>
                <a:t> </a:t>
              </a:r>
              <a:r>
                <a:rPr lang="en-US" sz="3689" dirty="0" err="1">
                  <a:solidFill>
                    <a:srgbClr val="000000"/>
                  </a:solidFill>
                  <a:latin typeface="Cambria Bold"/>
                </a:rPr>
                <a:t>chữ</a:t>
              </a:r>
              <a:r>
                <a:rPr lang="en-US" sz="3689" dirty="0">
                  <a:solidFill>
                    <a:srgbClr val="000000"/>
                  </a:solidFill>
                  <a:latin typeface="Cambria Bold"/>
                </a:rPr>
                <a:t> </a:t>
              </a:r>
              <a:r>
                <a:rPr lang="en-US" sz="3689" dirty="0" err="1">
                  <a:solidFill>
                    <a:srgbClr val="000000"/>
                  </a:solidFill>
                  <a:latin typeface="Cambria Bold"/>
                </a:rPr>
                <a:t>số</a:t>
              </a:r>
              <a:r>
                <a:rPr lang="en-US" sz="3689" dirty="0">
                  <a:solidFill>
                    <a:srgbClr val="000000"/>
                  </a:solidFill>
                  <a:latin typeface="Cambria Bold"/>
                </a:rPr>
                <a:t>. Khi </a:t>
              </a:r>
              <a:r>
                <a:rPr lang="en-US" sz="3689" dirty="0" err="1">
                  <a:solidFill>
                    <a:srgbClr val="000000"/>
                  </a:solidFill>
                  <a:latin typeface="Cambria Bold"/>
                </a:rPr>
                <a:t>viết</a:t>
              </a:r>
              <a:r>
                <a:rPr lang="en-US" sz="3689" dirty="0">
                  <a:solidFill>
                    <a:srgbClr val="000000"/>
                  </a:solidFill>
                  <a:latin typeface="Cambria Bold"/>
                </a:rPr>
                <a:t> </a:t>
              </a:r>
              <a:r>
                <a:rPr lang="en-US" sz="3689" dirty="0" err="1">
                  <a:solidFill>
                    <a:srgbClr val="000000"/>
                  </a:solidFill>
                  <a:latin typeface="Cambria Bold"/>
                </a:rPr>
                <a:t>thêm</a:t>
              </a:r>
              <a:r>
                <a:rPr lang="en-US" sz="3689" dirty="0">
                  <a:solidFill>
                    <a:srgbClr val="000000"/>
                  </a:solidFill>
                  <a:latin typeface="Cambria Bold"/>
                </a:rPr>
                <a:t> </a:t>
              </a:r>
              <a:r>
                <a:rPr lang="en-US" sz="3689" dirty="0" err="1">
                  <a:solidFill>
                    <a:srgbClr val="000000"/>
                  </a:solidFill>
                  <a:latin typeface="Cambria Bold"/>
                </a:rPr>
                <a:t>chữ</a:t>
              </a:r>
              <a:r>
                <a:rPr lang="en-US" sz="3689" dirty="0">
                  <a:solidFill>
                    <a:srgbClr val="000000"/>
                  </a:solidFill>
                  <a:latin typeface="Cambria Bold"/>
                </a:rPr>
                <a:t> </a:t>
              </a:r>
              <a:r>
                <a:rPr lang="en-US" sz="3689" dirty="0" err="1">
                  <a:solidFill>
                    <a:srgbClr val="000000"/>
                  </a:solidFill>
                  <a:latin typeface="Cambria Bold"/>
                </a:rPr>
                <a:t>số</a:t>
              </a:r>
              <a:r>
                <a:rPr lang="en-US" sz="3689" dirty="0">
                  <a:solidFill>
                    <a:srgbClr val="000000"/>
                  </a:solidFill>
                  <a:latin typeface="Cambria Bold"/>
                </a:rPr>
                <a:t> 2 </a:t>
              </a:r>
              <a:r>
                <a:rPr lang="en-US" sz="3689" dirty="0" err="1">
                  <a:solidFill>
                    <a:srgbClr val="000000"/>
                  </a:solidFill>
                  <a:latin typeface="Cambria Bold"/>
                </a:rPr>
                <a:t>vào</a:t>
              </a:r>
              <a:r>
                <a:rPr lang="en-US" sz="3689" dirty="0">
                  <a:solidFill>
                    <a:srgbClr val="000000"/>
                  </a:solidFill>
                  <a:latin typeface="Cambria Bold"/>
                </a:rPr>
                <a:t> </a:t>
              </a:r>
              <a:r>
                <a:rPr lang="en-US" sz="3689" dirty="0" err="1">
                  <a:solidFill>
                    <a:srgbClr val="000000"/>
                  </a:solidFill>
                  <a:latin typeface="Cambria Bold"/>
                </a:rPr>
                <a:t>trước</a:t>
              </a:r>
              <a:r>
                <a:rPr lang="en-US" sz="3689" dirty="0">
                  <a:solidFill>
                    <a:srgbClr val="000000"/>
                  </a:solidFill>
                  <a:latin typeface="Cambria Bold"/>
                </a:rPr>
                <a:t> </a:t>
              </a:r>
              <a:r>
                <a:rPr lang="en-US" sz="3689" dirty="0" err="1">
                  <a:solidFill>
                    <a:srgbClr val="000000"/>
                  </a:solidFill>
                  <a:latin typeface="Cambria Bold"/>
                </a:rPr>
                <a:t>số</a:t>
              </a:r>
              <a:r>
                <a:rPr lang="en-US" sz="3689" dirty="0">
                  <a:solidFill>
                    <a:srgbClr val="000000"/>
                  </a:solidFill>
                  <a:latin typeface="Cambria Bold"/>
                </a:rPr>
                <a:t> </a:t>
              </a:r>
              <a:r>
                <a:rPr lang="en-US" sz="3689" dirty="0" err="1">
                  <a:solidFill>
                    <a:srgbClr val="000000"/>
                  </a:solidFill>
                  <a:latin typeface="Cambria Bold"/>
                </a:rPr>
                <a:t>đó</a:t>
              </a:r>
              <a:r>
                <a:rPr lang="en-US" sz="3689" dirty="0">
                  <a:solidFill>
                    <a:srgbClr val="000000"/>
                  </a:solidFill>
                  <a:latin typeface="Cambria Bold"/>
                </a:rPr>
                <a:t> </a:t>
              </a:r>
              <a:r>
                <a:rPr lang="en-US" sz="3689" dirty="0" err="1">
                  <a:solidFill>
                    <a:srgbClr val="000000"/>
                  </a:solidFill>
                  <a:latin typeface="Cambria Bold"/>
                </a:rPr>
                <a:t>thì</a:t>
              </a:r>
              <a:r>
                <a:rPr lang="en-US" sz="3689" dirty="0">
                  <a:solidFill>
                    <a:srgbClr val="000000"/>
                  </a:solidFill>
                  <a:latin typeface="Cambria Bold"/>
                </a:rPr>
                <a:t> </a:t>
              </a:r>
              <a:r>
                <a:rPr lang="en-US" sz="3689" dirty="0" err="1">
                  <a:solidFill>
                    <a:srgbClr val="000000"/>
                  </a:solidFill>
                  <a:latin typeface="Cambria Bold"/>
                </a:rPr>
                <a:t>được</a:t>
              </a:r>
              <a:r>
                <a:rPr lang="en-US" sz="3689" dirty="0">
                  <a:solidFill>
                    <a:srgbClr val="000000"/>
                  </a:solidFill>
                  <a:latin typeface="Cambria Bold"/>
                </a:rPr>
                <a:t> </a:t>
              </a:r>
              <a:r>
                <a:rPr lang="en-US" sz="3689" dirty="0" err="1">
                  <a:solidFill>
                    <a:srgbClr val="000000"/>
                  </a:solidFill>
                  <a:latin typeface="Cambria Bold"/>
                </a:rPr>
                <a:t>số</a:t>
              </a:r>
              <a:r>
                <a:rPr lang="en-US" sz="3689" dirty="0">
                  <a:solidFill>
                    <a:srgbClr val="000000"/>
                  </a:solidFill>
                  <a:latin typeface="Cambria Bold"/>
                </a:rPr>
                <a:t> </a:t>
              </a:r>
              <a:r>
                <a:rPr lang="en-US" sz="3689" dirty="0" err="1">
                  <a:solidFill>
                    <a:srgbClr val="000000"/>
                  </a:solidFill>
                  <a:latin typeface="Cambria Bold"/>
                </a:rPr>
                <a:t>mới</a:t>
              </a:r>
              <a:r>
                <a:rPr lang="en-US" sz="3689" dirty="0">
                  <a:solidFill>
                    <a:srgbClr val="000000"/>
                  </a:solidFill>
                  <a:latin typeface="Cambria Bold"/>
                </a:rPr>
                <a:t> </a:t>
              </a:r>
              <a:r>
                <a:rPr lang="en-US" sz="3689" dirty="0" err="1">
                  <a:solidFill>
                    <a:srgbClr val="000000"/>
                  </a:solidFill>
                  <a:latin typeface="Cambria Bold"/>
                </a:rPr>
                <a:t>có</a:t>
              </a:r>
              <a:r>
                <a:rPr lang="en-US" sz="3689" dirty="0">
                  <a:solidFill>
                    <a:srgbClr val="000000"/>
                  </a:solidFill>
                  <a:latin typeface="Cambria Bold"/>
                </a:rPr>
                <a:t> </a:t>
              </a:r>
              <a:r>
                <a:rPr lang="en-US" sz="3689" dirty="0" err="1">
                  <a:solidFill>
                    <a:srgbClr val="000000"/>
                  </a:solidFill>
                  <a:latin typeface="Cambria Bold"/>
                </a:rPr>
                <a:t>bốn</a:t>
              </a:r>
              <a:r>
                <a:rPr lang="en-US" sz="3689" dirty="0">
                  <a:solidFill>
                    <a:srgbClr val="000000"/>
                  </a:solidFill>
                  <a:latin typeface="Cambria Bold"/>
                </a:rPr>
                <a:t> </a:t>
              </a:r>
              <a:r>
                <a:rPr lang="en-US" sz="3689" dirty="0" err="1">
                  <a:solidFill>
                    <a:srgbClr val="000000"/>
                  </a:solidFill>
                  <a:latin typeface="Cambria Bold"/>
                </a:rPr>
                <a:t>chữ</a:t>
              </a:r>
              <a:r>
                <a:rPr lang="en-US" sz="3689" dirty="0">
                  <a:solidFill>
                    <a:srgbClr val="000000"/>
                  </a:solidFill>
                  <a:latin typeface="Cambria Bold"/>
                </a:rPr>
                <a:t> </a:t>
              </a:r>
              <a:r>
                <a:rPr lang="en-US" sz="3689" dirty="0" err="1">
                  <a:solidFill>
                    <a:srgbClr val="000000"/>
                  </a:solidFill>
                  <a:latin typeface="Cambria Bold"/>
                </a:rPr>
                <a:t>số</a:t>
              </a:r>
              <a:r>
                <a:rPr lang="en-US" sz="3689" dirty="0">
                  <a:solidFill>
                    <a:srgbClr val="000000"/>
                  </a:solidFill>
                  <a:latin typeface="Cambria Bold"/>
                </a:rPr>
                <a:t> </a:t>
              </a:r>
              <a:r>
                <a:rPr lang="en-US" sz="3689" dirty="0" err="1">
                  <a:solidFill>
                    <a:srgbClr val="000000"/>
                  </a:solidFill>
                  <a:latin typeface="Cambria Bold"/>
                </a:rPr>
                <a:t>lớn</a:t>
              </a:r>
              <a:r>
                <a:rPr lang="en-US" sz="3689" dirty="0">
                  <a:solidFill>
                    <a:srgbClr val="000000"/>
                  </a:solidFill>
                  <a:latin typeface="Cambria Bold"/>
                </a:rPr>
                <a:t> </a:t>
              </a:r>
              <a:r>
                <a:rPr lang="en-US" sz="3689" dirty="0" err="1">
                  <a:solidFill>
                    <a:srgbClr val="000000"/>
                  </a:solidFill>
                  <a:latin typeface="Cambria Bold"/>
                </a:rPr>
                <a:t>hơn</a:t>
              </a:r>
              <a:r>
                <a:rPr lang="en-US" sz="3689" dirty="0">
                  <a:solidFill>
                    <a:srgbClr val="000000"/>
                  </a:solidFill>
                  <a:latin typeface="Cambria Bold"/>
                </a:rPr>
                <a:t> </a:t>
              </a:r>
              <a:r>
                <a:rPr lang="en-US" sz="3689" dirty="0" err="1">
                  <a:solidFill>
                    <a:srgbClr val="000000"/>
                  </a:solidFill>
                  <a:latin typeface="Cambria Bold"/>
                </a:rPr>
                <a:t>số</a:t>
              </a:r>
              <a:r>
                <a:rPr lang="en-US" sz="3689" dirty="0">
                  <a:solidFill>
                    <a:srgbClr val="000000"/>
                  </a:solidFill>
                  <a:latin typeface="Cambria Bold"/>
                </a:rPr>
                <a:t> </a:t>
              </a:r>
              <a:r>
                <a:rPr lang="en-US" sz="3689" dirty="0" err="1">
                  <a:solidFill>
                    <a:srgbClr val="000000"/>
                  </a:solidFill>
                  <a:latin typeface="Cambria Bold"/>
                </a:rPr>
                <a:t>đã</a:t>
              </a:r>
              <a:r>
                <a:rPr lang="en-US" sz="3689" dirty="0">
                  <a:solidFill>
                    <a:srgbClr val="000000"/>
                  </a:solidFill>
                  <a:latin typeface="Cambria Bold"/>
                </a:rPr>
                <a:t> </a:t>
              </a:r>
              <a:r>
                <a:rPr lang="en-US" sz="3689" dirty="0" err="1">
                  <a:solidFill>
                    <a:srgbClr val="000000"/>
                  </a:solidFill>
                  <a:latin typeface="Cambria Bold"/>
                </a:rPr>
                <a:t>cho</a:t>
              </a:r>
              <a:r>
                <a:rPr lang="en-US" sz="3689" dirty="0">
                  <a:solidFill>
                    <a:srgbClr val="000000"/>
                  </a:solidFill>
                  <a:latin typeface="Cambria Bold"/>
                </a:rPr>
                <a:t> bao </a:t>
              </a:r>
              <a:r>
                <a:rPr lang="en-US" sz="3689" dirty="0" err="1">
                  <a:solidFill>
                    <a:srgbClr val="000000"/>
                  </a:solidFill>
                  <a:latin typeface="Cambria Bold"/>
                </a:rPr>
                <a:t>nhiêu</a:t>
              </a:r>
              <a:r>
                <a:rPr lang="en-US" sz="3689" dirty="0">
                  <a:solidFill>
                    <a:srgbClr val="000000"/>
                  </a:solidFill>
                  <a:latin typeface="Cambria Bold"/>
                </a:rPr>
                <a:t> </a:t>
              </a:r>
              <a:r>
                <a:rPr lang="en-US" sz="3689" dirty="0" err="1">
                  <a:solidFill>
                    <a:srgbClr val="000000"/>
                  </a:solidFill>
                  <a:latin typeface="Cambria Bold"/>
                </a:rPr>
                <a:t>đơn</a:t>
              </a:r>
              <a:r>
                <a:rPr lang="en-US" sz="3689" dirty="0">
                  <a:solidFill>
                    <a:srgbClr val="000000"/>
                  </a:solidFill>
                  <a:latin typeface="Cambria Bold"/>
                </a:rPr>
                <a:t> </a:t>
              </a:r>
              <a:r>
                <a:rPr lang="en-US" sz="3689" dirty="0" err="1">
                  <a:solidFill>
                    <a:srgbClr val="000000"/>
                  </a:solidFill>
                  <a:latin typeface="Cambria Bold"/>
                </a:rPr>
                <a:t>vị</a:t>
              </a:r>
              <a:r>
                <a:rPr lang="en-US" sz="3689" dirty="0">
                  <a:solidFill>
                    <a:srgbClr val="000000"/>
                  </a:solidFill>
                  <a:latin typeface="Cambria Bold"/>
                </a:rPr>
                <a:t>?</a:t>
              </a:r>
            </a:p>
          </p:txBody>
        </p:sp>
      </p:grpSp>
      <p:grpSp>
        <p:nvGrpSpPr>
          <p:cNvPr id="5" name="Group 5">
            <a:extLst>
              <a:ext uri="{FF2B5EF4-FFF2-40B4-BE49-F238E27FC236}">
                <a16:creationId xmlns:a16="http://schemas.microsoft.com/office/drawing/2014/main" id="{4B24B9A5-F9EB-AF20-216A-9E7689A986F8}"/>
              </a:ext>
            </a:extLst>
          </p:cNvPr>
          <p:cNvGrpSpPr/>
          <p:nvPr/>
        </p:nvGrpSpPr>
        <p:grpSpPr>
          <a:xfrm>
            <a:off x="888450" y="723025"/>
            <a:ext cx="829499" cy="858016"/>
            <a:chOff x="118084" y="87248"/>
            <a:chExt cx="1861282" cy="1925270"/>
          </a:xfrm>
        </p:grpSpPr>
        <p:grpSp>
          <p:nvGrpSpPr>
            <p:cNvPr id="6" name="Group 6">
              <a:extLst>
                <a:ext uri="{FF2B5EF4-FFF2-40B4-BE49-F238E27FC236}">
                  <a16:creationId xmlns:a16="http://schemas.microsoft.com/office/drawing/2014/main" id="{D69484E5-5A09-1A85-AD15-90B9C8CEB81D}"/>
                </a:ext>
              </a:extLst>
            </p:cNvPr>
            <p:cNvGrpSpPr/>
            <p:nvPr/>
          </p:nvGrpSpPr>
          <p:grpSpPr>
            <a:xfrm>
              <a:off x="118084" y="87248"/>
              <a:ext cx="1861282" cy="1925270"/>
              <a:chOff x="51566" y="38100"/>
              <a:chExt cx="812800" cy="840743"/>
            </a:xfrm>
          </p:grpSpPr>
          <p:sp>
            <p:nvSpPr>
              <p:cNvPr id="8" name="Freeform 7">
                <a:extLst>
                  <a:ext uri="{FF2B5EF4-FFF2-40B4-BE49-F238E27FC236}">
                    <a16:creationId xmlns:a16="http://schemas.microsoft.com/office/drawing/2014/main" id="{0D0B90C7-9002-DE07-6813-B7A54306428F}"/>
                  </a:ext>
                </a:extLst>
              </p:cNvPr>
              <p:cNvSpPr/>
              <p:nvPr/>
            </p:nvSpPr>
            <p:spPr>
              <a:xfrm>
                <a:off x="51566" y="6604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2F5A"/>
              </a:solidFill>
            </p:spPr>
            <p:txBody>
              <a:bodyPr/>
              <a:lstStyle/>
              <a:p>
                <a:pPr defTabSz="609630"/>
                <a:endParaRPr lang="en-US" sz="1100">
                  <a:solidFill>
                    <a:prstClr val="black"/>
                  </a:solidFill>
                  <a:latin typeface="Calibri"/>
                </a:endParaRPr>
              </a:p>
            </p:txBody>
          </p:sp>
          <p:sp>
            <p:nvSpPr>
              <p:cNvPr id="9" name="TextBox 8">
                <a:extLst>
                  <a:ext uri="{FF2B5EF4-FFF2-40B4-BE49-F238E27FC236}">
                    <a16:creationId xmlns:a16="http://schemas.microsoft.com/office/drawing/2014/main" id="{518975CF-0B55-3DB8-496E-9BC4AE12F8DB}"/>
                  </a:ext>
                </a:extLst>
              </p:cNvPr>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100">
                  <a:solidFill>
                    <a:prstClr val="black"/>
                  </a:solidFill>
                  <a:latin typeface="Calibri"/>
                </a:endParaRPr>
              </a:p>
            </p:txBody>
          </p:sp>
        </p:grpSp>
        <p:sp>
          <p:nvSpPr>
            <p:cNvPr id="7" name="TextBox 9">
              <a:extLst>
                <a:ext uri="{FF2B5EF4-FFF2-40B4-BE49-F238E27FC236}">
                  <a16:creationId xmlns:a16="http://schemas.microsoft.com/office/drawing/2014/main" id="{B256336D-E63F-1C95-38AF-AEF747000F08}"/>
                </a:ext>
              </a:extLst>
            </p:cNvPr>
            <p:cNvSpPr txBox="1"/>
            <p:nvPr/>
          </p:nvSpPr>
          <p:spPr>
            <a:xfrm>
              <a:off x="603797" y="559500"/>
              <a:ext cx="872160" cy="1346111"/>
            </a:xfrm>
            <a:prstGeom prst="rect">
              <a:avLst/>
            </a:prstGeom>
          </p:spPr>
          <p:txBody>
            <a:bodyPr lIns="0" tIns="0" rIns="0" bIns="0" rtlCol="0" anchor="t">
              <a:spAutoFit/>
            </a:bodyPr>
            <a:lstStyle/>
            <a:p>
              <a:pPr algn="just" defTabSz="609630">
                <a:lnSpc>
                  <a:spcPts val="4640"/>
                </a:lnSpc>
                <a:spcBef>
                  <a:spcPct val="0"/>
                </a:spcBef>
              </a:pPr>
              <a:r>
                <a:rPr lang="en-US" sz="5400" b="1" dirty="0">
                  <a:solidFill>
                    <a:srgbClr val="FFFFFF"/>
                  </a:solidFill>
                  <a:latin typeface="Cambria" panose="02040503050406030204" pitchFamily="18" charset="0"/>
                  <a:ea typeface="Cambria" panose="02040503050406030204" pitchFamily="18" charset="0"/>
                </a:rPr>
                <a:t>5</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39103E-5C3B-D4C3-F649-DFFCC214D425}"/>
              </a:ext>
            </a:extLst>
          </p:cNvPr>
          <p:cNvPicPr>
            <a:picLocks noChangeAspect="1"/>
          </p:cNvPicPr>
          <p:nvPr/>
        </p:nvPicPr>
        <p:blipFill>
          <a:blip r:embed="rId2"/>
          <a:stretch>
            <a:fillRect/>
          </a:stretch>
        </p:blipFill>
        <p:spPr>
          <a:xfrm>
            <a:off x="121074" y="1643796"/>
            <a:ext cx="5870957" cy="306655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2" name="Group 2"/>
          <p:cNvGrpSpPr/>
          <p:nvPr/>
        </p:nvGrpSpPr>
        <p:grpSpPr>
          <a:xfrm>
            <a:off x="450934" y="311096"/>
            <a:ext cx="11290132" cy="6235809"/>
            <a:chOff x="0" y="0"/>
            <a:chExt cx="4460299" cy="2463530"/>
          </a:xfrm>
        </p:grpSpPr>
        <p:sp>
          <p:nvSpPr>
            <p:cNvPr id="3" name="Freeform 3"/>
            <p:cNvSpPr/>
            <p:nvPr/>
          </p:nvSpPr>
          <p:spPr>
            <a:xfrm>
              <a:off x="0" y="0"/>
              <a:ext cx="4460299" cy="2463530"/>
            </a:xfrm>
            <a:custGeom>
              <a:avLst/>
              <a:gdLst/>
              <a:ahLst/>
              <a:cxnLst/>
              <a:rect l="l" t="t" r="r" b="b"/>
              <a:pathLst>
                <a:path w="4460299" h="2463530">
                  <a:moveTo>
                    <a:pt x="0" y="0"/>
                  </a:moveTo>
                  <a:lnTo>
                    <a:pt x="4460299" y="0"/>
                  </a:lnTo>
                  <a:lnTo>
                    <a:pt x="4460299" y="2463530"/>
                  </a:lnTo>
                  <a:lnTo>
                    <a:pt x="0" y="2463530"/>
                  </a:lnTo>
                  <a:close/>
                </a:path>
              </a:pathLst>
            </a:custGeom>
            <a:solidFill>
              <a:srgbClr val="FFFFFF"/>
            </a:solidFill>
            <a:ln w="47625" cap="sq">
              <a:solidFill>
                <a:srgbClr val="202F5A"/>
              </a:solidFill>
              <a:prstDash val="solid"/>
              <a:miter/>
            </a:ln>
          </p:spPr>
          <p:txBody>
            <a:bodyPr/>
            <a:lstStyle/>
            <a:p>
              <a:pPr defTabSz="609630"/>
              <a:endParaRPr lang="en-US" sz="1200">
                <a:solidFill>
                  <a:prstClr val="black"/>
                </a:solidFill>
                <a:latin typeface="Calibri"/>
              </a:endParaRPr>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4">
            <a:extLst>
              <a:ext uri="{FF2B5EF4-FFF2-40B4-BE49-F238E27FC236}">
                <a16:creationId xmlns:a16="http://schemas.microsoft.com/office/drawing/2014/main" id="{B2F9B276-35F9-A0F0-44BA-0B458FCBC59D}"/>
              </a:ext>
            </a:extLst>
          </p:cNvPr>
          <p:cNvGrpSpPr/>
          <p:nvPr/>
        </p:nvGrpSpPr>
        <p:grpSpPr>
          <a:xfrm>
            <a:off x="2857838" y="1113377"/>
            <a:ext cx="8396386" cy="5058823"/>
            <a:chOff x="2857838" y="1113377"/>
            <a:chExt cx="8396386" cy="5058823"/>
          </a:xfrm>
        </p:grpSpPr>
        <p:sp>
          <p:nvSpPr>
            <p:cNvPr id="11" name="Freeform 11"/>
            <p:cNvSpPr/>
            <p:nvPr/>
          </p:nvSpPr>
          <p:spPr>
            <a:xfrm>
              <a:off x="2857838" y="1113377"/>
              <a:ext cx="8396386" cy="5058823"/>
            </a:xfrm>
            <a:custGeom>
              <a:avLst/>
              <a:gdLst/>
              <a:ahLst/>
              <a:cxnLst/>
              <a:rect l="l" t="t" r="r" b="b"/>
              <a:pathLst>
                <a:path w="12594579" h="7588234">
                  <a:moveTo>
                    <a:pt x="0" y="0"/>
                  </a:moveTo>
                  <a:lnTo>
                    <a:pt x="12594579" y="0"/>
                  </a:lnTo>
                  <a:lnTo>
                    <a:pt x="12594579" y="7588234"/>
                  </a:lnTo>
                  <a:lnTo>
                    <a:pt x="0" y="75882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3279803" y="1684873"/>
              <a:ext cx="7631075" cy="4001095"/>
            </a:xfrm>
            <a:prstGeom prst="rect">
              <a:avLst/>
            </a:prstGeom>
          </p:spPr>
          <p:txBody>
            <a:bodyPr lIns="0" tIns="0" rIns="0" bIns="0" rtlCol="0" anchor="t">
              <a:spAutoFit/>
            </a:bodyPr>
            <a:lstStyle/>
            <a:p>
              <a:pPr defTabSz="609630">
                <a:lnSpc>
                  <a:spcPts val="3867"/>
                </a:lnSpc>
              </a:pPr>
              <a:r>
                <a:rPr lang="en-US" sz="3334" dirty="0">
                  <a:solidFill>
                    <a:srgbClr val="000000"/>
                  </a:solidFill>
                  <a:latin typeface="Cambria Bold"/>
                </a:rPr>
                <a:t>     </a:t>
              </a:r>
              <a:r>
                <a:rPr lang="en-US" sz="3334" dirty="0" err="1">
                  <a:solidFill>
                    <a:srgbClr val="000000"/>
                  </a:solidFill>
                  <a:latin typeface="Cambria Bold"/>
                </a:rPr>
                <a:t>Gọi</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a:t>
              </a:r>
              <a:r>
                <a:rPr lang="en-US" sz="3334" dirty="0" err="1">
                  <a:solidFill>
                    <a:srgbClr val="000000"/>
                  </a:solidFill>
                  <a:latin typeface="Cambria Bold"/>
                </a:rPr>
                <a:t>có</a:t>
              </a:r>
              <a:r>
                <a:rPr lang="en-US" sz="3334" dirty="0">
                  <a:solidFill>
                    <a:srgbClr val="000000"/>
                  </a:solidFill>
                  <a:latin typeface="Cambria Bold"/>
                </a:rPr>
                <a:t> </a:t>
              </a:r>
              <a:r>
                <a:rPr lang="en-US" sz="3334" dirty="0" err="1">
                  <a:solidFill>
                    <a:srgbClr val="000000"/>
                  </a:solidFill>
                  <a:latin typeface="Cambria Bold"/>
                </a:rPr>
                <a:t>ba</a:t>
              </a:r>
              <a:r>
                <a:rPr lang="en-US" sz="3334" dirty="0">
                  <a:solidFill>
                    <a:srgbClr val="000000"/>
                  </a:solidFill>
                  <a:latin typeface="Cambria Bold"/>
                </a:rPr>
                <a:t> </a:t>
              </a:r>
              <a:r>
                <a:rPr lang="en-US" sz="3334" dirty="0" err="1">
                  <a:solidFill>
                    <a:srgbClr val="000000"/>
                  </a:solidFill>
                  <a:latin typeface="Cambria Bold"/>
                </a:rPr>
                <a:t>chữ</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a:t>
              </a:r>
              <a:r>
                <a:rPr lang="en-US" sz="3334" dirty="0" err="1">
                  <a:solidFill>
                    <a:srgbClr val="000000"/>
                  </a:solidFill>
                  <a:latin typeface="Cambria Bold"/>
                </a:rPr>
                <a:t>là</a:t>
              </a:r>
              <a:r>
                <a:rPr lang="en-US" sz="3334" dirty="0">
                  <a:solidFill>
                    <a:srgbClr val="000000"/>
                  </a:solidFill>
                  <a:latin typeface="Cambria Bold"/>
                </a:rPr>
                <a:t> a (</a:t>
              </a:r>
              <a:r>
                <a:rPr lang="en-US" sz="3334" dirty="0" err="1">
                  <a:solidFill>
                    <a:srgbClr val="000000"/>
                  </a:solidFill>
                  <a:latin typeface="Cambria Bold"/>
                </a:rPr>
                <a:t>khác</a:t>
              </a:r>
              <a:r>
                <a:rPr lang="en-US" sz="3334" dirty="0">
                  <a:solidFill>
                    <a:srgbClr val="000000"/>
                  </a:solidFill>
                  <a:latin typeface="Cambria Bold"/>
                </a:rPr>
                <a:t> 0)</a:t>
              </a:r>
            </a:p>
            <a:p>
              <a:pPr defTabSz="609630">
                <a:lnSpc>
                  <a:spcPts val="3867"/>
                </a:lnSpc>
              </a:pPr>
              <a:r>
                <a:rPr lang="en-US" sz="3334" dirty="0">
                  <a:solidFill>
                    <a:srgbClr val="000000"/>
                  </a:solidFill>
                  <a:latin typeface="Cambria Bold"/>
                </a:rPr>
                <a:t>Khi </a:t>
              </a:r>
              <a:r>
                <a:rPr lang="en-US" sz="3334" dirty="0" err="1">
                  <a:solidFill>
                    <a:srgbClr val="000000"/>
                  </a:solidFill>
                  <a:latin typeface="Cambria Bold"/>
                </a:rPr>
                <a:t>viết</a:t>
              </a:r>
              <a:r>
                <a:rPr lang="en-US" sz="3334" dirty="0">
                  <a:solidFill>
                    <a:srgbClr val="000000"/>
                  </a:solidFill>
                  <a:latin typeface="Cambria Bold"/>
                </a:rPr>
                <a:t> </a:t>
              </a:r>
              <a:r>
                <a:rPr lang="en-US" sz="3334" dirty="0" err="1">
                  <a:solidFill>
                    <a:srgbClr val="000000"/>
                  </a:solidFill>
                  <a:latin typeface="Cambria Bold"/>
                </a:rPr>
                <a:t>thêm</a:t>
              </a:r>
              <a:r>
                <a:rPr lang="en-US" sz="3334" dirty="0">
                  <a:solidFill>
                    <a:srgbClr val="000000"/>
                  </a:solidFill>
                  <a:latin typeface="Cambria Bold"/>
                </a:rPr>
                <a:t> </a:t>
              </a:r>
              <a:r>
                <a:rPr lang="en-US" sz="3334" dirty="0" err="1">
                  <a:solidFill>
                    <a:srgbClr val="000000"/>
                  </a:solidFill>
                  <a:latin typeface="Cambria Bold"/>
                </a:rPr>
                <a:t>chữ</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2 </a:t>
              </a:r>
              <a:r>
                <a:rPr lang="en-US" sz="3334" dirty="0" err="1">
                  <a:solidFill>
                    <a:srgbClr val="000000"/>
                  </a:solidFill>
                  <a:latin typeface="Cambria Bold"/>
                </a:rPr>
                <a:t>vào</a:t>
              </a:r>
              <a:r>
                <a:rPr lang="en-US" sz="3334" dirty="0">
                  <a:solidFill>
                    <a:srgbClr val="000000"/>
                  </a:solidFill>
                  <a:latin typeface="Cambria Bold"/>
                </a:rPr>
                <a:t> </a:t>
              </a:r>
              <a:r>
                <a:rPr lang="en-US" sz="3334" dirty="0" err="1">
                  <a:solidFill>
                    <a:srgbClr val="000000"/>
                  </a:solidFill>
                  <a:latin typeface="Cambria Bold"/>
                </a:rPr>
                <a:t>trước</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a:t>
              </a:r>
              <a:r>
                <a:rPr lang="en-US" sz="3334" dirty="0" err="1">
                  <a:solidFill>
                    <a:srgbClr val="000000"/>
                  </a:solidFill>
                  <a:latin typeface="Cambria Bold"/>
                </a:rPr>
                <a:t>đó</a:t>
              </a:r>
              <a:r>
                <a:rPr lang="en-US" sz="3334" dirty="0">
                  <a:solidFill>
                    <a:srgbClr val="000000"/>
                  </a:solidFill>
                  <a:latin typeface="Cambria Bold"/>
                </a:rPr>
                <a:t> </a:t>
              </a:r>
              <a:r>
                <a:rPr lang="en-US" sz="3334" dirty="0" err="1">
                  <a:solidFill>
                    <a:srgbClr val="000000"/>
                  </a:solidFill>
                  <a:latin typeface="Cambria Bold"/>
                </a:rPr>
                <a:t>thì</a:t>
              </a:r>
              <a:r>
                <a:rPr lang="en-US" sz="3334" dirty="0">
                  <a:solidFill>
                    <a:srgbClr val="000000"/>
                  </a:solidFill>
                  <a:latin typeface="Cambria Bold"/>
                </a:rPr>
                <a:t> </a:t>
              </a:r>
              <a:r>
                <a:rPr lang="en-US" sz="3334" dirty="0" err="1">
                  <a:solidFill>
                    <a:srgbClr val="000000"/>
                  </a:solidFill>
                  <a:latin typeface="Cambria Bold"/>
                </a:rPr>
                <a:t>được</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a:t>
              </a:r>
              <a:r>
                <a:rPr lang="en-US" sz="3334" dirty="0" err="1">
                  <a:solidFill>
                    <a:srgbClr val="000000"/>
                  </a:solidFill>
                  <a:latin typeface="Cambria Bold"/>
                </a:rPr>
                <a:t>mới</a:t>
              </a:r>
              <a:r>
                <a:rPr lang="en-US" sz="3334" dirty="0">
                  <a:solidFill>
                    <a:srgbClr val="000000"/>
                  </a:solidFill>
                  <a:latin typeface="Cambria Bold"/>
                </a:rPr>
                <a:t> </a:t>
              </a:r>
              <a:r>
                <a:rPr lang="en-US" sz="3334" dirty="0" err="1">
                  <a:solidFill>
                    <a:srgbClr val="000000"/>
                  </a:solidFill>
                  <a:latin typeface="Cambria Bold"/>
                </a:rPr>
                <a:t>là</a:t>
              </a:r>
              <a:r>
                <a:rPr lang="en-US" sz="3334" dirty="0">
                  <a:solidFill>
                    <a:srgbClr val="000000"/>
                  </a:solidFill>
                  <a:latin typeface="Cambria Bold"/>
                </a:rPr>
                <a:t> </a:t>
              </a:r>
            </a:p>
            <a:p>
              <a:pPr defTabSz="609630">
                <a:lnSpc>
                  <a:spcPts val="3867"/>
                </a:lnSpc>
              </a:pPr>
              <a:r>
                <a:rPr lang="en-US" sz="3334" dirty="0">
                  <a:solidFill>
                    <a:srgbClr val="000000"/>
                  </a:solidFill>
                  <a:latin typeface="Cambria Bold"/>
                </a:rPr>
                <a:t>Ta </a:t>
              </a:r>
              <a:r>
                <a:rPr lang="en-US" sz="3334" dirty="0" err="1">
                  <a:solidFill>
                    <a:srgbClr val="000000"/>
                  </a:solidFill>
                  <a:latin typeface="Cambria Bold"/>
                </a:rPr>
                <a:t>có</a:t>
              </a:r>
              <a:endParaRPr lang="en-US" sz="3334" dirty="0">
                <a:solidFill>
                  <a:srgbClr val="000000"/>
                </a:solidFill>
                <a:latin typeface="Cambria Bold"/>
              </a:endParaRPr>
            </a:p>
            <a:p>
              <a:pPr defTabSz="609630">
                <a:lnSpc>
                  <a:spcPts val="3867"/>
                </a:lnSpc>
                <a:spcBef>
                  <a:spcPct val="0"/>
                </a:spcBef>
              </a:pPr>
              <a:r>
                <a:rPr lang="en-US" sz="3334" dirty="0" err="1">
                  <a:solidFill>
                    <a:srgbClr val="000000"/>
                  </a:solidFill>
                  <a:latin typeface="Cambria Bold"/>
                </a:rPr>
                <a:t>Vậy</a:t>
              </a:r>
              <a:r>
                <a:rPr lang="en-US" sz="3334" dirty="0">
                  <a:solidFill>
                    <a:srgbClr val="000000"/>
                  </a:solidFill>
                  <a:latin typeface="Cambria Bold"/>
                </a:rPr>
                <a:t> </a:t>
              </a:r>
              <a:r>
                <a:rPr lang="en-US" sz="3334" dirty="0" err="1">
                  <a:solidFill>
                    <a:srgbClr val="000000"/>
                  </a:solidFill>
                  <a:latin typeface="Cambria Bold"/>
                </a:rPr>
                <a:t>khi</a:t>
              </a:r>
              <a:r>
                <a:rPr lang="en-US" sz="3334" dirty="0">
                  <a:solidFill>
                    <a:srgbClr val="000000"/>
                  </a:solidFill>
                  <a:latin typeface="Cambria Bold"/>
                </a:rPr>
                <a:t> </a:t>
              </a:r>
              <a:r>
                <a:rPr lang="en-US" sz="3334" dirty="0" err="1">
                  <a:solidFill>
                    <a:srgbClr val="000000"/>
                  </a:solidFill>
                  <a:latin typeface="Cambria Bold"/>
                </a:rPr>
                <a:t>viết</a:t>
              </a:r>
              <a:r>
                <a:rPr lang="en-US" sz="3334" dirty="0">
                  <a:solidFill>
                    <a:srgbClr val="000000"/>
                  </a:solidFill>
                  <a:latin typeface="Cambria Bold"/>
                </a:rPr>
                <a:t> </a:t>
              </a:r>
              <a:r>
                <a:rPr lang="en-US" sz="3334" dirty="0" err="1">
                  <a:solidFill>
                    <a:srgbClr val="000000"/>
                  </a:solidFill>
                  <a:latin typeface="Cambria Bold"/>
                </a:rPr>
                <a:t>thêm</a:t>
              </a:r>
              <a:r>
                <a:rPr lang="en-US" sz="3334" dirty="0">
                  <a:solidFill>
                    <a:srgbClr val="000000"/>
                  </a:solidFill>
                  <a:latin typeface="Cambria Bold"/>
                </a:rPr>
                <a:t> </a:t>
              </a:r>
              <a:r>
                <a:rPr lang="en-US" sz="3334" dirty="0" err="1">
                  <a:solidFill>
                    <a:srgbClr val="000000"/>
                  </a:solidFill>
                  <a:latin typeface="Cambria Bold"/>
                </a:rPr>
                <a:t>chữ</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2 </a:t>
              </a:r>
              <a:r>
                <a:rPr lang="en-US" sz="3334" dirty="0" err="1">
                  <a:solidFill>
                    <a:srgbClr val="000000"/>
                  </a:solidFill>
                  <a:latin typeface="Cambria Bold"/>
                </a:rPr>
                <a:t>vào</a:t>
              </a:r>
              <a:r>
                <a:rPr lang="en-US" sz="3334" dirty="0">
                  <a:solidFill>
                    <a:srgbClr val="000000"/>
                  </a:solidFill>
                  <a:latin typeface="Cambria Bold"/>
                </a:rPr>
                <a:t> </a:t>
              </a:r>
              <a:r>
                <a:rPr lang="en-US" sz="3334" dirty="0" err="1">
                  <a:solidFill>
                    <a:srgbClr val="000000"/>
                  </a:solidFill>
                  <a:latin typeface="Cambria Bold"/>
                </a:rPr>
                <a:t>trước</a:t>
              </a:r>
              <a:r>
                <a:rPr lang="en-US" sz="3334" dirty="0">
                  <a:solidFill>
                    <a:srgbClr val="000000"/>
                  </a:solidFill>
                  <a:latin typeface="Cambria Bold"/>
                </a:rPr>
                <a:t> </a:t>
              </a:r>
              <a:r>
                <a:rPr lang="en-US" sz="3334" dirty="0" err="1">
                  <a:solidFill>
                    <a:srgbClr val="000000"/>
                  </a:solidFill>
                  <a:latin typeface="Cambria Bold"/>
                </a:rPr>
                <a:t>một</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a:t>
              </a:r>
              <a:r>
                <a:rPr lang="en-US" sz="3334" dirty="0" err="1">
                  <a:solidFill>
                    <a:srgbClr val="000000"/>
                  </a:solidFill>
                  <a:latin typeface="Cambria Bold"/>
                </a:rPr>
                <a:t>có</a:t>
              </a:r>
              <a:r>
                <a:rPr lang="en-US" sz="3334" dirty="0">
                  <a:solidFill>
                    <a:srgbClr val="000000"/>
                  </a:solidFill>
                  <a:latin typeface="Cambria Bold"/>
                </a:rPr>
                <a:t> </a:t>
              </a:r>
              <a:r>
                <a:rPr lang="en-US" sz="3334" dirty="0" err="1">
                  <a:solidFill>
                    <a:srgbClr val="000000"/>
                  </a:solidFill>
                  <a:latin typeface="Cambria Bold"/>
                </a:rPr>
                <a:t>ba</a:t>
              </a:r>
              <a:r>
                <a:rPr lang="en-US" sz="3334" dirty="0">
                  <a:solidFill>
                    <a:srgbClr val="000000"/>
                  </a:solidFill>
                  <a:latin typeface="Cambria Bold"/>
                </a:rPr>
                <a:t> </a:t>
              </a:r>
              <a:r>
                <a:rPr lang="en-US" sz="3334" dirty="0" err="1">
                  <a:solidFill>
                    <a:srgbClr val="000000"/>
                  </a:solidFill>
                  <a:latin typeface="Cambria Bold"/>
                </a:rPr>
                <a:t>chữ</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a:t>
              </a:r>
              <a:r>
                <a:rPr lang="en-US" sz="3334" dirty="0" err="1">
                  <a:solidFill>
                    <a:srgbClr val="000000"/>
                  </a:solidFill>
                  <a:latin typeface="Cambria Bold"/>
                </a:rPr>
                <a:t>thì</a:t>
              </a:r>
              <a:r>
                <a:rPr lang="en-US" sz="3334" dirty="0">
                  <a:solidFill>
                    <a:srgbClr val="000000"/>
                  </a:solidFill>
                  <a:latin typeface="Cambria Bold"/>
                </a:rPr>
                <a:t> </a:t>
              </a:r>
              <a:r>
                <a:rPr lang="en-US" sz="3334" dirty="0" err="1">
                  <a:solidFill>
                    <a:srgbClr val="000000"/>
                  </a:solidFill>
                  <a:latin typeface="Cambria Bold"/>
                </a:rPr>
                <a:t>được</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a:t>
              </a:r>
              <a:r>
                <a:rPr lang="en-US" sz="3334" dirty="0" err="1">
                  <a:solidFill>
                    <a:srgbClr val="000000"/>
                  </a:solidFill>
                  <a:latin typeface="Cambria Bold"/>
                </a:rPr>
                <a:t>mới</a:t>
              </a:r>
              <a:r>
                <a:rPr lang="en-US" sz="3334" dirty="0">
                  <a:solidFill>
                    <a:srgbClr val="000000"/>
                  </a:solidFill>
                  <a:latin typeface="Cambria Bold"/>
                </a:rPr>
                <a:t> </a:t>
              </a:r>
              <a:r>
                <a:rPr lang="en-US" sz="3334" dirty="0" err="1">
                  <a:solidFill>
                    <a:srgbClr val="000000"/>
                  </a:solidFill>
                  <a:latin typeface="Cambria Bold"/>
                </a:rPr>
                <a:t>có</a:t>
              </a:r>
              <a:r>
                <a:rPr lang="en-US" sz="3334" dirty="0">
                  <a:solidFill>
                    <a:srgbClr val="000000"/>
                  </a:solidFill>
                  <a:latin typeface="Cambria Bold"/>
                </a:rPr>
                <a:t> </a:t>
              </a:r>
              <a:r>
                <a:rPr lang="en-US" sz="3334" dirty="0" err="1">
                  <a:solidFill>
                    <a:srgbClr val="000000"/>
                  </a:solidFill>
                  <a:latin typeface="Cambria Bold"/>
                </a:rPr>
                <a:t>bốn</a:t>
              </a:r>
              <a:r>
                <a:rPr lang="en-US" sz="3334" dirty="0">
                  <a:solidFill>
                    <a:srgbClr val="000000"/>
                  </a:solidFill>
                  <a:latin typeface="Cambria Bold"/>
                </a:rPr>
                <a:t> </a:t>
              </a:r>
              <a:r>
                <a:rPr lang="en-US" sz="3334" dirty="0" err="1">
                  <a:solidFill>
                    <a:srgbClr val="000000"/>
                  </a:solidFill>
                  <a:latin typeface="Cambria Bold"/>
                </a:rPr>
                <a:t>chữ</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a:t>
              </a:r>
              <a:r>
                <a:rPr lang="en-US" sz="3334" dirty="0" err="1">
                  <a:solidFill>
                    <a:srgbClr val="000000"/>
                  </a:solidFill>
                  <a:latin typeface="Cambria Bold"/>
                </a:rPr>
                <a:t>lớn</a:t>
              </a:r>
              <a:r>
                <a:rPr lang="en-US" sz="3334" dirty="0">
                  <a:solidFill>
                    <a:srgbClr val="000000"/>
                  </a:solidFill>
                  <a:latin typeface="Cambria Bold"/>
                </a:rPr>
                <a:t> </a:t>
              </a:r>
              <a:r>
                <a:rPr lang="en-US" sz="3334" dirty="0" err="1">
                  <a:solidFill>
                    <a:srgbClr val="000000"/>
                  </a:solidFill>
                  <a:latin typeface="Cambria Bold"/>
                </a:rPr>
                <a:t>hơn</a:t>
              </a:r>
              <a:r>
                <a:rPr lang="en-US" sz="3334" dirty="0">
                  <a:solidFill>
                    <a:srgbClr val="000000"/>
                  </a:solidFill>
                  <a:latin typeface="Cambria Bold"/>
                </a:rPr>
                <a:t> </a:t>
              </a:r>
              <a:r>
                <a:rPr lang="en-US" sz="3334" dirty="0" err="1">
                  <a:solidFill>
                    <a:srgbClr val="000000"/>
                  </a:solidFill>
                  <a:latin typeface="Cambria Bold"/>
                </a:rPr>
                <a:t>số</a:t>
              </a:r>
              <a:r>
                <a:rPr lang="en-US" sz="3334" dirty="0">
                  <a:solidFill>
                    <a:srgbClr val="000000"/>
                  </a:solidFill>
                  <a:latin typeface="Cambria Bold"/>
                </a:rPr>
                <a:t> </a:t>
              </a:r>
              <a:r>
                <a:rPr lang="en-US" sz="3334" dirty="0" err="1">
                  <a:solidFill>
                    <a:srgbClr val="000000"/>
                  </a:solidFill>
                  <a:latin typeface="Cambria Bold"/>
                </a:rPr>
                <a:t>đã</a:t>
              </a:r>
              <a:r>
                <a:rPr lang="en-US" sz="3334" dirty="0">
                  <a:solidFill>
                    <a:srgbClr val="000000"/>
                  </a:solidFill>
                  <a:latin typeface="Cambria Bold"/>
                </a:rPr>
                <a:t> </a:t>
              </a:r>
              <a:r>
                <a:rPr lang="en-US" sz="3334" dirty="0" err="1">
                  <a:solidFill>
                    <a:srgbClr val="000000"/>
                  </a:solidFill>
                  <a:latin typeface="Cambria Bold"/>
                </a:rPr>
                <a:t>cho</a:t>
              </a:r>
              <a:r>
                <a:rPr lang="en-US" sz="3334" dirty="0">
                  <a:solidFill>
                    <a:srgbClr val="000000"/>
                  </a:solidFill>
                  <a:latin typeface="Cambria Bold"/>
                </a:rPr>
                <a:t> 2 000 </a:t>
              </a:r>
              <a:r>
                <a:rPr lang="en-US" sz="3334" dirty="0" err="1">
                  <a:solidFill>
                    <a:srgbClr val="000000"/>
                  </a:solidFill>
                  <a:latin typeface="Cambria Bold"/>
                </a:rPr>
                <a:t>đơn</a:t>
              </a:r>
              <a:r>
                <a:rPr lang="en-US" sz="3334" dirty="0">
                  <a:solidFill>
                    <a:srgbClr val="000000"/>
                  </a:solidFill>
                  <a:latin typeface="Cambria Bold"/>
                </a:rPr>
                <a:t> </a:t>
              </a:r>
              <a:r>
                <a:rPr lang="en-US" sz="3334" dirty="0" err="1">
                  <a:solidFill>
                    <a:srgbClr val="000000"/>
                  </a:solidFill>
                  <a:latin typeface="Cambria Bold"/>
                </a:rPr>
                <a:t>vị</a:t>
              </a:r>
              <a:endParaRPr lang="en-US" sz="3334" dirty="0">
                <a:solidFill>
                  <a:srgbClr val="000000"/>
                </a:solidFill>
                <a:latin typeface="Cambria Bold"/>
              </a:endParaRPr>
            </a:p>
          </p:txBody>
        </p:sp>
      </p:grpSp>
      <p:sp>
        <p:nvSpPr>
          <p:cNvPr id="13" name="TextBox 13"/>
          <p:cNvSpPr txBox="1"/>
          <p:nvPr/>
        </p:nvSpPr>
        <p:spPr>
          <a:xfrm>
            <a:off x="1890949" y="477705"/>
            <a:ext cx="2777707" cy="705321"/>
          </a:xfrm>
          <a:prstGeom prst="rect">
            <a:avLst/>
          </a:prstGeom>
        </p:spPr>
        <p:txBody>
          <a:bodyPr lIns="0" tIns="0" rIns="0" bIns="0" rtlCol="0" anchor="t">
            <a:spAutoFit/>
          </a:bodyPr>
          <a:lstStyle/>
          <a:p>
            <a:pPr defTabSz="609630">
              <a:lnSpc>
                <a:spcPts val="5490"/>
              </a:lnSpc>
              <a:spcBef>
                <a:spcPct val="0"/>
              </a:spcBef>
            </a:pPr>
            <a:r>
              <a:rPr lang="en-US" sz="4733">
                <a:solidFill>
                  <a:srgbClr val="000000"/>
                </a:solidFill>
                <a:latin typeface="Cambria Bold"/>
              </a:rPr>
              <a:t>Đố em!</a:t>
            </a:r>
          </a:p>
        </p:txBody>
      </p:sp>
      <p:pic>
        <p:nvPicPr>
          <p:cNvPr id="14" name="Picture 13">
            <a:extLst>
              <a:ext uri="{FF2B5EF4-FFF2-40B4-BE49-F238E27FC236}">
                <a16:creationId xmlns:a16="http://schemas.microsoft.com/office/drawing/2014/main" id="{DE27A7CB-7773-0DAC-827F-17738CD505D0}"/>
              </a:ext>
            </a:extLst>
          </p:cNvPr>
          <p:cNvPicPr>
            <a:picLocks noChangeAspect="1"/>
          </p:cNvPicPr>
          <p:nvPr/>
        </p:nvPicPr>
        <p:blipFill>
          <a:blip r:embed="rId4"/>
          <a:stretch>
            <a:fillRect/>
          </a:stretch>
        </p:blipFill>
        <p:spPr>
          <a:xfrm>
            <a:off x="701509" y="477705"/>
            <a:ext cx="938865" cy="107298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2" name="Freeform 2"/>
          <p:cNvSpPr/>
          <p:nvPr/>
        </p:nvSpPr>
        <p:spPr>
          <a:xfrm>
            <a:off x="1022153" y="5167177"/>
            <a:ext cx="780781" cy="811776"/>
          </a:xfrm>
          <a:custGeom>
            <a:avLst/>
            <a:gdLst/>
            <a:ahLst/>
            <a:cxnLst/>
            <a:rect l="l" t="t" r="r" b="b"/>
            <a:pathLst>
              <a:path w="1171171" h="1217664">
                <a:moveTo>
                  <a:pt x="0" y="0"/>
                </a:moveTo>
                <a:lnTo>
                  <a:pt x="1171172" y="0"/>
                </a:lnTo>
                <a:lnTo>
                  <a:pt x="1171172" y="1217664"/>
                </a:lnTo>
                <a:lnTo>
                  <a:pt x="0" y="12176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3081" y="2710584"/>
            <a:ext cx="2231761" cy="591417"/>
          </a:xfrm>
          <a:custGeom>
            <a:avLst/>
            <a:gdLst/>
            <a:ahLst/>
            <a:cxnLst/>
            <a:rect l="l" t="t" r="r" b="b"/>
            <a:pathLst>
              <a:path w="3347642" h="887125">
                <a:moveTo>
                  <a:pt x="0" y="0"/>
                </a:moveTo>
                <a:lnTo>
                  <a:pt x="3347642" y="0"/>
                </a:lnTo>
                <a:lnTo>
                  <a:pt x="3347642" y="887125"/>
                </a:lnTo>
                <a:lnTo>
                  <a:pt x="0" y="8871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10800000">
            <a:off x="3902175" y="5457348"/>
            <a:ext cx="1362867" cy="1043213"/>
          </a:xfrm>
          <a:custGeom>
            <a:avLst/>
            <a:gdLst/>
            <a:ahLst/>
            <a:cxnLst/>
            <a:rect l="l" t="t" r="r" b="b"/>
            <a:pathLst>
              <a:path w="2044300" h="1564819">
                <a:moveTo>
                  <a:pt x="0" y="0"/>
                </a:moveTo>
                <a:lnTo>
                  <a:pt x="2044300" y="0"/>
                </a:lnTo>
                <a:lnTo>
                  <a:pt x="2044300" y="1564819"/>
                </a:lnTo>
                <a:lnTo>
                  <a:pt x="0" y="15648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8492315" y="576257"/>
            <a:ext cx="780781" cy="811776"/>
          </a:xfrm>
          <a:custGeom>
            <a:avLst/>
            <a:gdLst/>
            <a:ahLst/>
            <a:cxnLst/>
            <a:rect l="l" t="t" r="r" b="b"/>
            <a:pathLst>
              <a:path w="1171171" h="1217664">
                <a:moveTo>
                  <a:pt x="0" y="0"/>
                </a:moveTo>
                <a:lnTo>
                  <a:pt x="1171171" y="0"/>
                </a:lnTo>
                <a:lnTo>
                  <a:pt x="1171171" y="1217664"/>
                </a:lnTo>
                <a:lnTo>
                  <a:pt x="0" y="12176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8390556" y="920837"/>
            <a:ext cx="548817" cy="271415"/>
          </a:xfrm>
          <a:custGeom>
            <a:avLst/>
            <a:gdLst/>
            <a:ahLst/>
            <a:cxnLst/>
            <a:rect l="l" t="t" r="r" b="b"/>
            <a:pathLst>
              <a:path w="823225" h="407122">
                <a:moveTo>
                  <a:pt x="0" y="0"/>
                </a:moveTo>
                <a:lnTo>
                  <a:pt x="823225" y="0"/>
                </a:lnTo>
                <a:lnTo>
                  <a:pt x="823225" y="407122"/>
                </a:lnTo>
                <a:lnTo>
                  <a:pt x="0" y="4071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10852420" y="3601703"/>
            <a:ext cx="780781" cy="811776"/>
          </a:xfrm>
          <a:custGeom>
            <a:avLst/>
            <a:gdLst/>
            <a:ahLst/>
            <a:cxnLst/>
            <a:rect l="l" t="t" r="r" b="b"/>
            <a:pathLst>
              <a:path w="1171171" h="1217664">
                <a:moveTo>
                  <a:pt x="0" y="0"/>
                </a:moveTo>
                <a:lnTo>
                  <a:pt x="1171171" y="0"/>
                </a:lnTo>
                <a:lnTo>
                  <a:pt x="1171171" y="1217664"/>
                </a:lnTo>
                <a:lnTo>
                  <a:pt x="0" y="12176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0750660" y="3946283"/>
            <a:ext cx="548817" cy="271415"/>
          </a:xfrm>
          <a:custGeom>
            <a:avLst/>
            <a:gdLst/>
            <a:ahLst/>
            <a:cxnLst/>
            <a:rect l="l" t="t" r="r" b="b"/>
            <a:pathLst>
              <a:path w="823225" h="407122">
                <a:moveTo>
                  <a:pt x="0" y="0"/>
                </a:moveTo>
                <a:lnTo>
                  <a:pt x="823226" y="0"/>
                </a:lnTo>
                <a:lnTo>
                  <a:pt x="823226" y="407123"/>
                </a:lnTo>
                <a:lnTo>
                  <a:pt x="0" y="4071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2164133" y="26107"/>
            <a:ext cx="8215037" cy="6116779"/>
          </a:xfrm>
          <a:custGeom>
            <a:avLst/>
            <a:gdLst/>
            <a:ahLst/>
            <a:cxnLst/>
            <a:rect l="l" t="t" r="r" b="b"/>
            <a:pathLst>
              <a:path w="12322555" h="9175169">
                <a:moveTo>
                  <a:pt x="0" y="0"/>
                </a:moveTo>
                <a:lnTo>
                  <a:pt x="12322555" y="0"/>
                </a:lnTo>
                <a:lnTo>
                  <a:pt x="12322555" y="9175170"/>
                </a:lnTo>
                <a:lnTo>
                  <a:pt x="0" y="91751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E91430C9-0D70-6C44-8436-A8F45F4691A6}"/>
              </a:ext>
            </a:extLst>
          </p:cNvPr>
          <p:cNvPicPr>
            <a:picLocks noChangeAspect="1"/>
          </p:cNvPicPr>
          <p:nvPr/>
        </p:nvPicPr>
        <p:blipFill>
          <a:blip r:embed="rId12"/>
          <a:stretch>
            <a:fillRect/>
          </a:stretch>
        </p:blipFill>
        <p:spPr>
          <a:xfrm>
            <a:off x="1928680" y="3399686"/>
            <a:ext cx="8394920" cy="1865538"/>
          </a:xfrm>
          <a:prstGeom prst="rect">
            <a:avLst/>
          </a:prstGeom>
        </p:spPr>
      </p:pic>
    </p:spTree>
    <p:extLst>
      <p:ext uri="{BB962C8B-B14F-4D97-AF65-F5344CB8AC3E}">
        <p14:creationId xmlns:p14="http://schemas.microsoft.com/office/powerpoint/2010/main" val="3626857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A96296-8303-4C3B-8528-3346967156B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47422" y="-1210693"/>
            <a:ext cx="8121934" cy="5414623"/>
          </a:xfrm>
          <a:prstGeom prst="rect">
            <a:avLst/>
          </a:prstGeom>
        </p:spPr>
      </p:pic>
      <p:pic>
        <p:nvPicPr>
          <p:cNvPr id="2" name="Picture 1">
            <a:extLst>
              <a:ext uri="{FF2B5EF4-FFF2-40B4-BE49-F238E27FC236}">
                <a16:creationId xmlns:a16="http://schemas.microsoft.com/office/drawing/2014/main" id="{1D1B3A30-0E1B-F912-E012-24D96717ABD7}"/>
              </a:ext>
            </a:extLst>
          </p:cNvPr>
          <p:cNvPicPr>
            <a:picLocks noChangeAspect="1"/>
          </p:cNvPicPr>
          <p:nvPr/>
        </p:nvPicPr>
        <p:blipFill>
          <a:blip r:embed="rId3"/>
          <a:stretch>
            <a:fillRect/>
          </a:stretch>
        </p:blipFill>
        <p:spPr>
          <a:xfrm>
            <a:off x="1484974" y="1032049"/>
            <a:ext cx="3773751" cy="1841152"/>
          </a:xfrm>
          <a:prstGeom prst="rect">
            <a:avLst/>
          </a:prstGeom>
        </p:spPr>
      </p:pic>
    </p:spTree>
    <p:extLst>
      <p:ext uri="{BB962C8B-B14F-4D97-AF65-F5344CB8AC3E}">
        <p14:creationId xmlns:p14="http://schemas.microsoft.com/office/powerpoint/2010/main" val="177939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E63B551-47F3-4CDE-A0EC-CF39DFCD1DA7}"/>
              </a:ext>
            </a:extLst>
          </p:cNvPr>
          <p:cNvSpPr txBox="1"/>
          <p:nvPr/>
        </p:nvSpPr>
        <p:spPr>
          <a:xfrm>
            <a:off x="1190625" y="1107170"/>
            <a:ext cx="84201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1: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sau</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123 576; 312 348; 98 715; 1 257 386.</a:t>
            </a:r>
          </a:p>
        </p:txBody>
      </p:sp>
    </p:spTree>
    <p:extLst>
      <p:ext uri="{BB962C8B-B14F-4D97-AF65-F5344CB8AC3E}">
        <p14:creationId xmlns:p14="http://schemas.microsoft.com/office/powerpoint/2010/main" val="2438007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38215D1-3FAF-4B81-85BD-DC44A0237B69}"/>
              </a:ext>
            </a:extLst>
          </p:cNvPr>
          <p:cNvGrpSpPr/>
          <p:nvPr/>
        </p:nvGrpSpPr>
        <p:grpSpPr>
          <a:xfrm>
            <a:off x="2098960" y="3988741"/>
            <a:ext cx="7285699" cy="2477138"/>
            <a:chOff x="2098960" y="3988741"/>
            <a:chExt cx="7285699" cy="2477138"/>
          </a:xfrm>
        </p:grpSpPr>
        <p:pic>
          <p:nvPicPr>
            <p:cNvPr id="12" name="Graphic 11">
              <a:extLst>
                <a:ext uri="{FF2B5EF4-FFF2-40B4-BE49-F238E27FC236}">
                  <a16:creationId xmlns:a16="http://schemas.microsoft.com/office/drawing/2014/main" id="{55D14221-6D2D-4A4A-AC06-D5763DBF0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98960" y="3988741"/>
              <a:ext cx="7285699" cy="2477138"/>
            </a:xfrm>
            <a:prstGeom prst="rect">
              <a:avLst/>
            </a:prstGeom>
          </p:spPr>
        </p:pic>
        <p:grpSp>
          <p:nvGrpSpPr>
            <p:cNvPr id="13" name="Group 12">
              <a:extLst>
                <a:ext uri="{FF2B5EF4-FFF2-40B4-BE49-F238E27FC236}">
                  <a16:creationId xmlns:a16="http://schemas.microsoft.com/office/drawing/2014/main" id="{E5DBB8AE-8253-4FEA-9B4B-AD517F923AC7}"/>
                </a:ext>
              </a:extLst>
            </p:cNvPr>
            <p:cNvGrpSpPr/>
            <p:nvPr/>
          </p:nvGrpSpPr>
          <p:grpSpPr>
            <a:xfrm>
              <a:off x="2903364" y="4148461"/>
              <a:ext cx="6141569" cy="1840494"/>
              <a:chOff x="0" y="0"/>
              <a:chExt cx="7745188" cy="2321063"/>
            </a:xfrm>
          </p:grpSpPr>
          <p:sp>
            <p:nvSpPr>
              <p:cNvPr id="14" name="Freeform 10">
                <a:extLst>
                  <a:ext uri="{FF2B5EF4-FFF2-40B4-BE49-F238E27FC236}">
                    <a16:creationId xmlns:a16="http://schemas.microsoft.com/office/drawing/2014/main" id="{9A1A0333-EF70-477F-BEF8-0BD6282D2B86}"/>
                  </a:ext>
                </a:extLst>
              </p:cNvPr>
              <p:cNvSpPr/>
              <p:nvPr/>
            </p:nvSpPr>
            <p:spPr>
              <a:xfrm>
                <a:off x="0" y="0"/>
                <a:ext cx="7745188" cy="2321063"/>
              </a:xfrm>
              <a:custGeom>
                <a:avLst/>
                <a:gdLst/>
                <a:ahLst/>
                <a:cxnLst/>
                <a:rect l="l" t="t" r="r" b="b"/>
                <a:pathLst>
                  <a:path w="7745188" h="2321063">
                    <a:moveTo>
                      <a:pt x="0" y="0"/>
                    </a:moveTo>
                    <a:lnTo>
                      <a:pt x="7745188" y="0"/>
                    </a:lnTo>
                    <a:lnTo>
                      <a:pt x="7745188" y="2321063"/>
                    </a:lnTo>
                    <a:lnTo>
                      <a:pt x="0" y="232106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sp>
        <p:nvSpPr>
          <p:cNvPr id="16" name="TextBox 15">
            <a:extLst>
              <a:ext uri="{FF2B5EF4-FFF2-40B4-BE49-F238E27FC236}">
                <a16:creationId xmlns:a16="http://schemas.microsoft.com/office/drawing/2014/main" id="{898230F5-61D2-44D0-81A6-66F369163C85}"/>
              </a:ext>
            </a:extLst>
          </p:cNvPr>
          <p:cNvSpPr txBox="1"/>
          <p:nvPr/>
        </p:nvSpPr>
        <p:spPr>
          <a:xfrm>
            <a:off x="2889535" y="4451076"/>
            <a:ext cx="62375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Đáp</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án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100 000</a:t>
            </a:r>
          </a:p>
        </p:txBody>
      </p:sp>
      <p:sp>
        <p:nvSpPr>
          <p:cNvPr id="21" name="TextBox 20">
            <a:extLst>
              <a:ext uri="{FF2B5EF4-FFF2-40B4-BE49-F238E27FC236}">
                <a16:creationId xmlns:a16="http://schemas.microsoft.com/office/drawing/2014/main" id="{9E63B551-47F3-4CDE-A0EC-CF39DFCD1DA7}"/>
              </a:ext>
            </a:extLst>
          </p:cNvPr>
          <p:cNvSpPr txBox="1"/>
          <p:nvPr/>
        </p:nvSpPr>
        <p:spPr>
          <a:xfrm>
            <a:off x="1886632" y="1105350"/>
            <a:ext cx="749802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2: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giá</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trị</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chữ</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1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123 576</a:t>
            </a:r>
          </a:p>
        </p:txBody>
      </p:sp>
    </p:spTree>
    <p:extLst>
      <p:ext uri="{BB962C8B-B14F-4D97-AF65-F5344CB8AC3E}">
        <p14:creationId xmlns:p14="http://schemas.microsoft.com/office/powerpoint/2010/main" val="3216508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5" name="Freeform 5"/>
          <p:cNvSpPr/>
          <p:nvPr/>
        </p:nvSpPr>
        <p:spPr>
          <a:xfrm rot="-10800000">
            <a:off x="3902175" y="5457348"/>
            <a:ext cx="1362867" cy="1043213"/>
          </a:xfrm>
          <a:custGeom>
            <a:avLst/>
            <a:gdLst/>
            <a:ahLst/>
            <a:cxnLst/>
            <a:rect l="l" t="t" r="r" b="b"/>
            <a:pathLst>
              <a:path w="2044300" h="1564819">
                <a:moveTo>
                  <a:pt x="0" y="0"/>
                </a:moveTo>
                <a:lnTo>
                  <a:pt x="2044300" y="0"/>
                </a:lnTo>
                <a:lnTo>
                  <a:pt x="2044300" y="1564819"/>
                </a:lnTo>
                <a:lnTo>
                  <a:pt x="0" y="15648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920394" y="5511759"/>
            <a:ext cx="548817" cy="271415"/>
          </a:xfrm>
          <a:custGeom>
            <a:avLst/>
            <a:gdLst/>
            <a:ahLst/>
            <a:cxnLst/>
            <a:rect l="l" t="t" r="r" b="b"/>
            <a:pathLst>
              <a:path w="823225" h="407122">
                <a:moveTo>
                  <a:pt x="0" y="0"/>
                </a:moveTo>
                <a:lnTo>
                  <a:pt x="823225" y="0"/>
                </a:lnTo>
                <a:lnTo>
                  <a:pt x="823225" y="407122"/>
                </a:lnTo>
                <a:lnTo>
                  <a:pt x="0" y="407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8492315" y="576257"/>
            <a:ext cx="780781" cy="811776"/>
          </a:xfrm>
          <a:custGeom>
            <a:avLst/>
            <a:gdLst/>
            <a:ahLst/>
            <a:cxnLst/>
            <a:rect l="l" t="t" r="r" b="b"/>
            <a:pathLst>
              <a:path w="1171171" h="1217664">
                <a:moveTo>
                  <a:pt x="0" y="0"/>
                </a:moveTo>
                <a:lnTo>
                  <a:pt x="1171171" y="0"/>
                </a:lnTo>
                <a:lnTo>
                  <a:pt x="1171171" y="1217664"/>
                </a:lnTo>
                <a:lnTo>
                  <a:pt x="0" y="12176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8390556" y="920837"/>
            <a:ext cx="548817" cy="271415"/>
          </a:xfrm>
          <a:custGeom>
            <a:avLst/>
            <a:gdLst/>
            <a:ahLst/>
            <a:cxnLst/>
            <a:rect l="l" t="t" r="r" b="b"/>
            <a:pathLst>
              <a:path w="823225" h="407122">
                <a:moveTo>
                  <a:pt x="0" y="0"/>
                </a:moveTo>
                <a:lnTo>
                  <a:pt x="823225" y="0"/>
                </a:lnTo>
                <a:lnTo>
                  <a:pt x="823225" y="407122"/>
                </a:lnTo>
                <a:lnTo>
                  <a:pt x="0" y="407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2164133" y="26107"/>
            <a:ext cx="8215037" cy="6116779"/>
          </a:xfrm>
          <a:custGeom>
            <a:avLst/>
            <a:gdLst/>
            <a:ahLst/>
            <a:cxnLst/>
            <a:rect l="l" t="t" r="r" b="b"/>
            <a:pathLst>
              <a:path w="12322555" h="9175169">
                <a:moveTo>
                  <a:pt x="0" y="0"/>
                </a:moveTo>
                <a:lnTo>
                  <a:pt x="12322555" y="0"/>
                </a:lnTo>
                <a:lnTo>
                  <a:pt x="12322555" y="9175170"/>
                </a:lnTo>
                <a:lnTo>
                  <a:pt x="0" y="91751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0ABF033D-2838-439E-C3C2-1B346F723C89}"/>
              </a:ext>
            </a:extLst>
          </p:cNvPr>
          <p:cNvPicPr>
            <a:picLocks noChangeAspect="1"/>
          </p:cNvPicPr>
          <p:nvPr/>
        </p:nvPicPr>
        <p:blipFill>
          <a:blip r:embed="rId10"/>
          <a:stretch>
            <a:fillRect/>
          </a:stretch>
        </p:blipFill>
        <p:spPr>
          <a:xfrm>
            <a:off x="2026926" y="3399686"/>
            <a:ext cx="8352244" cy="1871634"/>
          </a:xfrm>
          <a:prstGeom prst="rect">
            <a:avLst/>
          </a:prstGeom>
        </p:spPr>
      </p:pic>
    </p:spTree>
    <p:extLst>
      <p:ext uri="{BB962C8B-B14F-4D97-AF65-F5344CB8AC3E}">
        <p14:creationId xmlns:p14="http://schemas.microsoft.com/office/powerpoint/2010/main" val="3038906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38215D1-3FAF-4B81-85BD-DC44A0237B69}"/>
              </a:ext>
            </a:extLst>
          </p:cNvPr>
          <p:cNvGrpSpPr/>
          <p:nvPr/>
        </p:nvGrpSpPr>
        <p:grpSpPr>
          <a:xfrm>
            <a:off x="2098960" y="3988741"/>
            <a:ext cx="7285699" cy="2477138"/>
            <a:chOff x="2098960" y="3988741"/>
            <a:chExt cx="7285699" cy="2477138"/>
          </a:xfrm>
        </p:grpSpPr>
        <p:pic>
          <p:nvPicPr>
            <p:cNvPr id="12" name="Graphic 11">
              <a:extLst>
                <a:ext uri="{FF2B5EF4-FFF2-40B4-BE49-F238E27FC236}">
                  <a16:creationId xmlns:a16="http://schemas.microsoft.com/office/drawing/2014/main" id="{55D14221-6D2D-4A4A-AC06-D5763DBF0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98960" y="3988741"/>
              <a:ext cx="7285699" cy="2477138"/>
            </a:xfrm>
            <a:prstGeom prst="rect">
              <a:avLst/>
            </a:prstGeom>
          </p:spPr>
        </p:pic>
        <p:grpSp>
          <p:nvGrpSpPr>
            <p:cNvPr id="13" name="Group 12">
              <a:extLst>
                <a:ext uri="{FF2B5EF4-FFF2-40B4-BE49-F238E27FC236}">
                  <a16:creationId xmlns:a16="http://schemas.microsoft.com/office/drawing/2014/main" id="{E5DBB8AE-8253-4FEA-9B4B-AD517F923AC7}"/>
                </a:ext>
              </a:extLst>
            </p:cNvPr>
            <p:cNvGrpSpPr/>
            <p:nvPr/>
          </p:nvGrpSpPr>
          <p:grpSpPr>
            <a:xfrm>
              <a:off x="2903364" y="4148461"/>
              <a:ext cx="6141569" cy="1840494"/>
              <a:chOff x="0" y="0"/>
              <a:chExt cx="7745188" cy="2321063"/>
            </a:xfrm>
          </p:grpSpPr>
          <p:sp>
            <p:nvSpPr>
              <p:cNvPr id="14" name="Freeform 10">
                <a:extLst>
                  <a:ext uri="{FF2B5EF4-FFF2-40B4-BE49-F238E27FC236}">
                    <a16:creationId xmlns:a16="http://schemas.microsoft.com/office/drawing/2014/main" id="{9A1A0333-EF70-477F-BEF8-0BD6282D2B86}"/>
                  </a:ext>
                </a:extLst>
              </p:cNvPr>
              <p:cNvSpPr/>
              <p:nvPr/>
            </p:nvSpPr>
            <p:spPr>
              <a:xfrm>
                <a:off x="0" y="0"/>
                <a:ext cx="7745188" cy="2321063"/>
              </a:xfrm>
              <a:custGeom>
                <a:avLst/>
                <a:gdLst/>
                <a:ahLst/>
                <a:cxnLst/>
                <a:rect l="l" t="t" r="r" b="b"/>
                <a:pathLst>
                  <a:path w="7745188" h="2321063">
                    <a:moveTo>
                      <a:pt x="0" y="0"/>
                    </a:moveTo>
                    <a:lnTo>
                      <a:pt x="7745188" y="0"/>
                    </a:lnTo>
                    <a:lnTo>
                      <a:pt x="7745188" y="2321063"/>
                    </a:lnTo>
                    <a:lnTo>
                      <a:pt x="0" y="232106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6" name="TextBox 15">
            <a:extLst>
              <a:ext uri="{FF2B5EF4-FFF2-40B4-BE49-F238E27FC236}">
                <a16:creationId xmlns:a16="http://schemas.microsoft.com/office/drawing/2014/main" id="{898230F5-61D2-44D0-81A6-66F369163C85}"/>
              </a:ext>
            </a:extLst>
          </p:cNvPr>
          <p:cNvSpPr txBox="1"/>
          <p:nvPr/>
        </p:nvSpPr>
        <p:spPr>
          <a:xfrm>
            <a:off x="2807342" y="4338060"/>
            <a:ext cx="62375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Đáp</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án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1 257 386 </a:t>
            </a:r>
          </a:p>
        </p:txBody>
      </p:sp>
      <p:sp>
        <p:nvSpPr>
          <p:cNvPr id="21" name="TextBox 20">
            <a:extLst>
              <a:ext uri="{FF2B5EF4-FFF2-40B4-BE49-F238E27FC236}">
                <a16:creationId xmlns:a16="http://schemas.microsoft.com/office/drawing/2014/main" id="{9E63B551-47F3-4CDE-A0EC-CF39DFCD1DA7}"/>
              </a:ext>
            </a:extLst>
          </p:cNvPr>
          <p:cNvSpPr txBox="1"/>
          <p:nvPr/>
        </p:nvSpPr>
        <p:spPr>
          <a:xfrm>
            <a:off x="1619504" y="899868"/>
            <a:ext cx="785326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đến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hàng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triệu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nào</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123 576; 312 348; 98 715;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1 257 386.</a:t>
            </a:r>
          </a:p>
        </p:txBody>
      </p:sp>
    </p:spTree>
    <p:extLst>
      <p:ext uri="{BB962C8B-B14F-4D97-AF65-F5344CB8AC3E}">
        <p14:creationId xmlns:p14="http://schemas.microsoft.com/office/powerpoint/2010/main" val="3317375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38215D1-3FAF-4B81-85BD-DC44A0237B69}"/>
              </a:ext>
            </a:extLst>
          </p:cNvPr>
          <p:cNvGrpSpPr/>
          <p:nvPr/>
        </p:nvGrpSpPr>
        <p:grpSpPr>
          <a:xfrm>
            <a:off x="2098960" y="3988741"/>
            <a:ext cx="7285699" cy="2477138"/>
            <a:chOff x="2098960" y="3988741"/>
            <a:chExt cx="7285699" cy="2477138"/>
          </a:xfrm>
        </p:grpSpPr>
        <p:pic>
          <p:nvPicPr>
            <p:cNvPr id="12" name="Graphic 11">
              <a:extLst>
                <a:ext uri="{FF2B5EF4-FFF2-40B4-BE49-F238E27FC236}">
                  <a16:creationId xmlns:a16="http://schemas.microsoft.com/office/drawing/2014/main" id="{55D14221-6D2D-4A4A-AC06-D5763DBF0C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98960" y="3988741"/>
              <a:ext cx="7285699" cy="2477138"/>
            </a:xfrm>
            <a:prstGeom prst="rect">
              <a:avLst/>
            </a:prstGeom>
          </p:spPr>
        </p:pic>
        <p:grpSp>
          <p:nvGrpSpPr>
            <p:cNvPr id="13" name="Group 12">
              <a:extLst>
                <a:ext uri="{FF2B5EF4-FFF2-40B4-BE49-F238E27FC236}">
                  <a16:creationId xmlns:a16="http://schemas.microsoft.com/office/drawing/2014/main" id="{E5DBB8AE-8253-4FEA-9B4B-AD517F923AC7}"/>
                </a:ext>
              </a:extLst>
            </p:cNvPr>
            <p:cNvGrpSpPr/>
            <p:nvPr/>
          </p:nvGrpSpPr>
          <p:grpSpPr>
            <a:xfrm>
              <a:off x="2903364" y="4148461"/>
              <a:ext cx="6141569" cy="1840494"/>
              <a:chOff x="0" y="0"/>
              <a:chExt cx="7745188" cy="2321063"/>
            </a:xfrm>
          </p:grpSpPr>
          <p:sp>
            <p:nvSpPr>
              <p:cNvPr id="14" name="Freeform 10">
                <a:extLst>
                  <a:ext uri="{FF2B5EF4-FFF2-40B4-BE49-F238E27FC236}">
                    <a16:creationId xmlns:a16="http://schemas.microsoft.com/office/drawing/2014/main" id="{9A1A0333-EF70-477F-BEF8-0BD6282D2B86}"/>
                  </a:ext>
                </a:extLst>
              </p:cNvPr>
              <p:cNvSpPr/>
              <p:nvPr/>
            </p:nvSpPr>
            <p:spPr>
              <a:xfrm>
                <a:off x="0" y="0"/>
                <a:ext cx="7745188" cy="2321063"/>
              </a:xfrm>
              <a:custGeom>
                <a:avLst/>
                <a:gdLst/>
                <a:ahLst/>
                <a:cxnLst/>
                <a:rect l="l" t="t" r="r" b="b"/>
                <a:pathLst>
                  <a:path w="7745188" h="2321063">
                    <a:moveTo>
                      <a:pt x="0" y="0"/>
                    </a:moveTo>
                    <a:lnTo>
                      <a:pt x="7745188" y="0"/>
                    </a:lnTo>
                    <a:lnTo>
                      <a:pt x="7745188" y="2321063"/>
                    </a:lnTo>
                    <a:lnTo>
                      <a:pt x="0" y="2321063"/>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sp>
        <p:nvSpPr>
          <p:cNvPr id="16" name="TextBox 15">
            <a:extLst>
              <a:ext uri="{FF2B5EF4-FFF2-40B4-BE49-F238E27FC236}">
                <a16:creationId xmlns:a16="http://schemas.microsoft.com/office/drawing/2014/main" id="{898230F5-61D2-44D0-81A6-66F369163C85}"/>
              </a:ext>
            </a:extLst>
          </p:cNvPr>
          <p:cNvSpPr txBox="1"/>
          <p:nvPr/>
        </p:nvSpPr>
        <p:spPr>
          <a:xfrm>
            <a:off x="3187486" y="4553818"/>
            <a:ext cx="623759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Đáp</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án</a:t>
            </a: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98 715 </a:t>
            </a:r>
          </a:p>
        </p:txBody>
      </p:sp>
      <p:sp>
        <p:nvSpPr>
          <p:cNvPr id="21" name="TextBox 20">
            <a:extLst>
              <a:ext uri="{FF2B5EF4-FFF2-40B4-BE49-F238E27FC236}">
                <a16:creationId xmlns:a16="http://schemas.microsoft.com/office/drawing/2014/main" id="{9E63B551-47F3-4CDE-A0EC-CF39DFCD1DA7}"/>
              </a:ext>
            </a:extLst>
          </p:cNvPr>
          <p:cNvSpPr txBox="1"/>
          <p:nvPr/>
        </p:nvSpPr>
        <p:spPr>
          <a:xfrm>
            <a:off x="1886632" y="869045"/>
            <a:ext cx="7498027"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Tìm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bé</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nhất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123 576; 312 348; 98 715;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1 257 386.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01093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5" name="Freeform 5"/>
          <p:cNvSpPr/>
          <p:nvPr/>
        </p:nvSpPr>
        <p:spPr>
          <a:xfrm>
            <a:off x="685800" y="685800"/>
            <a:ext cx="829041" cy="829041"/>
          </a:xfrm>
          <a:custGeom>
            <a:avLst/>
            <a:gdLst/>
            <a:ahLst/>
            <a:cxnLst/>
            <a:rect l="l" t="t" r="r" b="b"/>
            <a:pathLst>
              <a:path w="1243561" h="1243561">
                <a:moveTo>
                  <a:pt x="0" y="0"/>
                </a:moveTo>
                <a:lnTo>
                  <a:pt x="1243561" y="0"/>
                </a:lnTo>
                <a:lnTo>
                  <a:pt x="1243561" y="1243561"/>
                </a:lnTo>
                <a:lnTo>
                  <a:pt x="0" y="1243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7420811" y="1361190"/>
            <a:ext cx="4085389" cy="5021309"/>
          </a:xfrm>
          <a:custGeom>
            <a:avLst/>
            <a:gdLst/>
            <a:ahLst/>
            <a:cxnLst/>
            <a:rect l="l" t="t" r="r" b="b"/>
            <a:pathLst>
              <a:path w="6128084" h="7531963">
                <a:moveTo>
                  <a:pt x="0" y="0"/>
                </a:moveTo>
                <a:lnTo>
                  <a:pt x="6128084" y="0"/>
                </a:lnTo>
                <a:lnTo>
                  <a:pt x="6128084" y="7531964"/>
                </a:lnTo>
                <a:lnTo>
                  <a:pt x="0" y="7531964"/>
                </a:lnTo>
                <a:lnTo>
                  <a:pt x="0" y="0"/>
                </a:lnTo>
                <a:close/>
              </a:path>
            </a:pathLst>
          </a:custGeom>
          <a:blipFill>
            <a:blip r:embed="rId4"/>
            <a:stretch>
              <a:fillRect t="-1208" b="-3274"/>
            </a:stretch>
          </a:blipFill>
        </p:spPr>
        <p:txBody>
          <a:bodyPr/>
          <a:lstStyle/>
          <a:p>
            <a:pPr defTabSz="609630"/>
            <a:endParaRPr lang="en-US" sz="1200">
              <a:solidFill>
                <a:prstClr val="black"/>
              </a:solidFill>
              <a:latin typeface="Calibri"/>
            </a:endParaRPr>
          </a:p>
        </p:txBody>
      </p:sp>
      <p:sp>
        <p:nvSpPr>
          <p:cNvPr id="7" name="TextBox 7"/>
          <p:cNvSpPr txBox="1"/>
          <p:nvPr/>
        </p:nvSpPr>
        <p:spPr>
          <a:xfrm>
            <a:off x="1733321" y="692150"/>
            <a:ext cx="9337507" cy="1359346"/>
          </a:xfrm>
          <a:prstGeom prst="rect">
            <a:avLst/>
          </a:prstGeom>
        </p:spPr>
        <p:txBody>
          <a:bodyPr lIns="0" tIns="0" rIns="0" bIns="0" rtlCol="0" anchor="t">
            <a:spAutoFit/>
          </a:bodyPr>
          <a:lstStyle/>
          <a:p>
            <a:pPr algn="just" defTabSz="609630">
              <a:lnSpc>
                <a:spcPts val="2805"/>
              </a:lnSpc>
            </a:pPr>
            <a:r>
              <a:rPr lang="en-US" sz="2418" dirty="0">
                <a:solidFill>
                  <a:srgbClr val="000000"/>
                </a:solidFill>
                <a:latin typeface="Cambria Bold"/>
              </a:rPr>
              <a:t>Trong </a:t>
            </a:r>
            <a:r>
              <a:rPr lang="en-US" sz="2418" dirty="0" err="1">
                <a:solidFill>
                  <a:srgbClr val="000000"/>
                </a:solidFill>
                <a:latin typeface="Cambria Bold"/>
              </a:rPr>
              <a:t>các</a:t>
            </a:r>
            <a:r>
              <a:rPr lang="en-US" sz="2418" dirty="0">
                <a:solidFill>
                  <a:srgbClr val="000000"/>
                </a:solidFill>
                <a:latin typeface="Cambria Bold"/>
              </a:rPr>
              <a:t> </a:t>
            </a:r>
            <a:r>
              <a:rPr lang="en-US" sz="2418" dirty="0" err="1">
                <a:solidFill>
                  <a:srgbClr val="000000"/>
                </a:solidFill>
                <a:latin typeface="Cambria Bold"/>
              </a:rPr>
              <a:t>hình</a:t>
            </a:r>
            <a:r>
              <a:rPr lang="en-US" sz="2418" dirty="0">
                <a:solidFill>
                  <a:srgbClr val="000000"/>
                </a:solidFill>
                <a:latin typeface="Cambria Bold"/>
              </a:rPr>
              <a:t> </a:t>
            </a:r>
            <a:r>
              <a:rPr lang="en-US" sz="2418" dirty="0" err="1">
                <a:solidFill>
                  <a:srgbClr val="000000"/>
                </a:solidFill>
                <a:latin typeface="Cambria Bold"/>
              </a:rPr>
              <a:t>dưới</a:t>
            </a:r>
            <a:r>
              <a:rPr lang="en-US" sz="2418" dirty="0">
                <a:solidFill>
                  <a:srgbClr val="000000"/>
                </a:solidFill>
                <a:latin typeface="Cambria Bold"/>
              </a:rPr>
              <a:t> </a:t>
            </a:r>
            <a:r>
              <a:rPr lang="en-US" sz="2418" dirty="0" err="1">
                <a:solidFill>
                  <a:srgbClr val="000000"/>
                </a:solidFill>
                <a:latin typeface="Cambria Bold"/>
              </a:rPr>
              <a:t>đây</a:t>
            </a:r>
            <a:r>
              <a:rPr lang="en-US" sz="2418" dirty="0">
                <a:solidFill>
                  <a:srgbClr val="000000"/>
                </a:solidFill>
                <a:latin typeface="Cambria Bold"/>
              </a:rPr>
              <a:t> </a:t>
            </a:r>
            <a:r>
              <a:rPr lang="en-US" sz="2418" dirty="0" err="1">
                <a:solidFill>
                  <a:srgbClr val="000000"/>
                </a:solidFill>
                <a:latin typeface="Cambria Bold"/>
              </a:rPr>
              <a:t>có</a:t>
            </a:r>
            <a:r>
              <a:rPr lang="en-US" sz="2418" dirty="0">
                <a:solidFill>
                  <a:srgbClr val="000000"/>
                </a:solidFill>
                <a:latin typeface="Cambria Bold"/>
              </a:rPr>
              <a:t> </a:t>
            </a:r>
            <a:r>
              <a:rPr lang="en-US" sz="2418" dirty="0" err="1">
                <a:solidFill>
                  <a:srgbClr val="000000"/>
                </a:solidFill>
                <a:latin typeface="Cambria Bold"/>
              </a:rPr>
              <a:t>ghi</a:t>
            </a:r>
            <a:r>
              <a:rPr lang="en-US" sz="2418" dirty="0">
                <a:solidFill>
                  <a:srgbClr val="000000"/>
                </a:solidFill>
                <a:latin typeface="Cambria Bold"/>
              </a:rPr>
              <a:t> </a:t>
            </a:r>
            <a:r>
              <a:rPr lang="en-US" sz="2418" dirty="0" err="1">
                <a:solidFill>
                  <a:srgbClr val="000000"/>
                </a:solidFill>
                <a:latin typeface="Cambria Bold"/>
              </a:rPr>
              <a:t>số</a:t>
            </a:r>
            <a:r>
              <a:rPr lang="en-US" sz="2418" dirty="0">
                <a:solidFill>
                  <a:srgbClr val="000000"/>
                </a:solidFill>
                <a:latin typeface="Cambria Bold"/>
              </a:rPr>
              <a:t> </a:t>
            </a:r>
            <a:r>
              <a:rPr lang="en-US" sz="2418" dirty="0" err="1">
                <a:solidFill>
                  <a:srgbClr val="000000"/>
                </a:solidFill>
                <a:latin typeface="Cambria Bold"/>
              </a:rPr>
              <a:t>dân</a:t>
            </a:r>
            <a:r>
              <a:rPr lang="en-US" sz="2418" dirty="0">
                <a:solidFill>
                  <a:srgbClr val="000000"/>
                </a:solidFill>
                <a:latin typeface="Cambria Bold"/>
              </a:rPr>
              <a:t> </a:t>
            </a:r>
            <a:r>
              <a:rPr lang="en-US" sz="2418" dirty="0" err="1">
                <a:solidFill>
                  <a:srgbClr val="000000"/>
                </a:solidFill>
                <a:latin typeface="Cambria Bold"/>
              </a:rPr>
              <a:t>của</a:t>
            </a:r>
            <a:r>
              <a:rPr lang="en-US" sz="2418" dirty="0">
                <a:solidFill>
                  <a:srgbClr val="000000"/>
                </a:solidFill>
                <a:latin typeface="Cambria Bold"/>
              </a:rPr>
              <a:t> </a:t>
            </a:r>
            <a:r>
              <a:rPr lang="en-US" sz="2418" dirty="0" err="1">
                <a:solidFill>
                  <a:srgbClr val="000000"/>
                </a:solidFill>
                <a:latin typeface="Cambria Bold"/>
              </a:rPr>
              <a:t>một</a:t>
            </a:r>
            <a:r>
              <a:rPr lang="en-US" sz="2418" dirty="0">
                <a:solidFill>
                  <a:srgbClr val="000000"/>
                </a:solidFill>
                <a:latin typeface="Cambria Bold"/>
              </a:rPr>
              <a:t> </a:t>
            </a:r>
            <a:r>
              <a:rPr lang="en-US" sz="2418" dirty="0" err="1">
                <a:solidFill>
                  <a:srgbClr val="000000"/>
                </a:solidFill>
                <a:latin typeface="Cambria Bold"/>
              </a:rPr>
              <a:t>số</a:t>
            </a:r>
            <a:r>
              <a:rPr lang="en-US" sz="2418" dirty="0">
                <a:solidFill>
                  <a:srgbClr val="000000"/>
                </a:solidFill>
                <a:latin typeface="Cambria Bold"/>
              </a:rPr>
              <a:t> </a:t>
            </a:r>
            <a:r>
              <a:rPr lang="en-US" sz="2418" dirty="0" err="1">
                <a:solidFill>
                  <a:srgbClr val="000000"/>
                </a:solidFill>
                <a:latin typeface="Cambria Bold"/>
              </a:rPr>
              <a:t>tỉnh</a:t>
            </a:r>
            <a:r>
              <a:rPr lang="en-US" sz="2418" dirty="0">
                <a:solidFill>
                  <a:srgbClr val="000000"/>
                </a:solidFill>
                <a:latin typeface="Cambria Bold"/>
              </a:rPr>
              <a:t>, </a:t>
            </a:r>
            <a:r>
              <a:rPr lang="en-US" sz="2418" dirty="0" err="1">
                <a:solidFill>
                  <a:srgbClr val="000000"/>
                </a:solidFill>
                <a:latin typeface="Cambria Bold"/>
              </a:rPr>
              <a:t>thành</a:t>
            </a:r>
            <a:r>
              <a:rPr lang="en-US" sz="2418" dirty="0">
                <a:solidFill>
                  <a:srgbClr val="000000"/>
                </a:solidFill>
                <a:latin typeface="Cambria Bold"/>
              </a:rPr>
              <a:t> </a:t>
            </a:r>
            <a:r>
              <a:rPr lang="en-US" sz="2418" dirty="0" err="1">
                <a:solidFill>
                  <a:srgbClr val="000000"/>
                </a:solidFill>
                <a:latin typeface="Cambria Bold"/>
              </a:rPr>
              <a:t>phố</a:t>
            </a:r>
            <a:r>
              <a:rPr lang="en-US" sz="2418" dirty="0">
                <a:solidFill>
                  <a:srgbClr val="000000"/>
                </a:solidFill>
                <a:latin typeface="Cambria Bold"/>
              </a:rPr>
              <a:t> </a:t>
            </a:r>
            <a:r>
              <a:rPr lang="en-US" sz="2418" dirty="0" err="1">
                <a:solidFill>
                  <a:srgbClr val="000000"/>
                </a:solidFill>
                <a:latin typeface="Cambria Bold"/>
              </a:rPr>
              <a:t>năm</a:t>
            </a:r>
            <a:r>
              <a:rPr lang="en-US" sz="2418" dirty="0">
                <a:solidFill>
                  <a:srgbClr val="000000"/>
                </a:solidFill>
                <a:latin typeface="Cambria Bold"/>
              </a:rPr>
              <a:t> 2019 (</a:t>
            </a:r>
            <a:r>
              <a:rPr lang="en-US" sz="2418" dirty="0" err="1">
                <a:solidFill>
                  <a:srgbClr val="000000"/>
                </a:solidFill>
                <a:latin typeface="Cambria Bold"/>
              </a:rPr>
              <a:t>theo</a:t>
            </a:r>
            <a:r>
              <a:rPr lang="en-US" sz="2418" dirty="0">
                <a:solidFill>
                  <a:srgbClr val="000000"/>
                </a:solidFill>
                <a:latin typeface="Cambria Bold"/>
              </a:rPr>
              <a:t> </a:t>
            </a:r>
            <a:r>
              <a:rPr lang="en-US" sz="2418" dirty="0" err="1">
                <a:solidFill>
                  <a:srgbClr val="000000"/>
                </a:solidFill>
                <a:latin typeface="Cambria Bold"/>
              </a:rPr>
              <a:t>Tổng</a:t>
            </a:r>
            <a:r>
              <a:rPr lang="en-US" sz="2418" dirty="0">
                <a:solidFill>
                  <a:srgbClr val="000000"/>
                </a:solidFill>
                <a:latin typeface="Cambria Bold"/>
              </a:rPr>
              <a:t> </a:t>
            </a:r>
            <a:r>
              <a:rPr lang="en-US" sz="2418" dirty="0" err="1">
                <a:solidFill>
                  <a:srgbClr val="000000"/>
                </a:solidFill>
                <a:latin typeface="Cambria Bold"/>
              </a:rPr>
              <a:t>cục</a:t>
            </a:r>
            <a:r>
              <a:rPr lang="en-US" sz="2418" dirty="0">
                <a:solidFill>
                  <a:srgbClr val="000000"/>
                </a:solidFill>
                <a:latin typeface="Cambria Bold"/>
              </a:rPr>
              <a:t> </a:t>
            </a:r>
            <a:r>
              <a:rPr lang="en-US" sz="2418" dirty="0" err="1">
                <a:solidFill>
                  <a:srgbClr val="000000"/>
                </a:solidFill>
                <a:latin typeface="Cambria Bold"/>
              </a:rPr>
              <a:t>Thống</a:t>
            </a:r>
            <a:r>
              <a:rPr lang="en-US" sz="2418" dirty="0">
                <a:solidFill>
                  <a:srgbClr val="000000"/>
                </a:solidFill>
                <a:latin typeface="Cambria Bold"/>
              </a:rPr>
              <a:t> </a:t>
            </a:r>
            <a:r>
              <a:rPr lang="en-US" sz="2418" dirty="0" err="1">
                <a:solidFill>
                  <a:srgbClr val="000000"/>
                </a:solidFill>
                <a:latin typeface="Cambria Bold"/>
              </a:rPr>
              <a:t>kê</a:t>
            </a:r>
            <a:r>
              <a:rPr lang="en-US" sz="2418" dirty="0">
                <a:solidFill>
                  <a:srgbClr val="000000"/>
                </a:solidFill>
                <a:latin typeface="Cambria Bold"/>
              </a:rPr>
              <a:t>). </a:t>
            </a:r>
            <a:r>
              <a:rPr lang="en-US" sz="2418" dirty="0" err="1">
                <a:solidFill>
                  <a:srgbClr val="000000"/>
                </a:solidFill>
                <a:latin typeface="Cambria Bold"/>
              </a:rPr>
              <a:t>Đọc</a:t>
            </a:r>
            <a:r>
              <a:rPr lang="en-US" sz="2418" dirty="0">
                <a:solidFill>
                  <a:srgbClr val="000000"/>
                </a:solidFill>
                <a:latin typeface="Cambria Bold"/>
              </a:rPr>
              <a:t> </a:t>
            </a:r>
            <a:r>
              <a:rPr lang="en-US" sz="2418" dirty="0" err="1">
                <a:solidFill>
                  <a:srgbClr val="000000"/>
                </a:solidFill>
                <a:latin typeface="Cambria Bold"/>
              </a:rPr>
              <a:t>số</a:t>
            </a:r>
            <a:r>
              <a:rPr lang="en-US" sz="2418" dirty="0">
                <a:solidFill>
                  <a:srgbClr val="000000"/>
                </a:solidFill>
                <a:latin typeface="Cambria Bold"/>
              </a:rPr>
              <a:t> </a:t>
            </a:r>
            <a:r>
              <a:rPr lang="en-US" sz="2418" dirty="0" err="1">
                <a:solidFill>
                  <a:srgbClr val="000000"/>
                </a:solidFill>
                <a:latin typeface="Cambria Bold"/>
              </a:rPr>
              <a:t>dân</a:t>
            </a:r>
            <a:r>
              <a:rPr lang="en-US" sz="2418" dirty="0">
                <a:solidFill>
                  <a:srgbClr val="000000"/>
                </a:solidFill>
                <a:latin typeface="Cambria Bold"/>
              </a:rPr>
              <a:t> </a:t>
            </a:r>
            <a:r>
              <a:rPr lang="en-US" sz="2418" dirty="0" err="1">
                <a:solidFill>
                  <a:srgbClr val="000000"/>
                </a:solidFill>
                <a:latin typeface="Cambria Bold"/>
              </a:rPr>
              <a:t>của</a:t>
            </a:r>
            <a:r>
              <a:rPr lang="en-US" sz="2418" dirty="0">
                <a:solidFill>
                  <a:srgbClr val="000000"/>
                </a:solidFill>
                <a:latin typeface="Cambria Bold"/>
              </a:rPr>
              <a:t> </a:t>
            </a:r>
            <a:r>
              <a:rPr lang="en-US" sz="2418" dirty="0" err="1">
                <a:solidFill>
                  <a:srgbClr val="000000"/>
                </a:solidFill>
                <a:latin typeface="Cambria Bold"/>
              </a:rPr>
              <a:t>các</a:t>
            </a:r>
            <a:r>
              <a:rPr lang="en-US" sz="2418" dirty="0">
                <a:solidFill>
                  <a:srgbClr val="000000"/>
                </a:solidFill>
                <a:latin typeface="Cambria Bold"/>
              </a:rPr>
              <a:t> </a:t>
            </a:r>
            <a:r>
              <a:rPr lang="en-US" sz="2418" dirty="0" err="1">
                <a:solidFill>
                  <a:srgbClr val="000000"/>
                </a:solidFill>
                <a:latin typeface="Cambria Bold"/>
              </a:rPr>
              <a:t>tỉnh</a:t>
            </a:r>
            <a:r>
              <a:rPr lang="en-US" sz="2418" dirty="0">
                <a:solidFill>
                  <a:srgbClr val="000000"/>
                </a:solidFill>
                <a:latin typeface="Cambria Bold"/>
              </a:rPr>
              <a:t>, </a:t>
            </a:r>
            <a:r>
              <a:rPr lang="en-US" sz="2418" dirty="0" err="1">
                <a:solidFill>
                  <a:srgbClr val="000000"/>
                </a:solidFill>
                <a:latin typeface="Cambria Bold"/>
              </a:rPr>
              <a:t>thành</a:t>
            </a:r>
            <a:r>
              <a:rPr lang="en-US" sz="2418" dirty="0">
                <a:solidFill>
                  <a:srgbClr val="000000"/>
                </a:solidFill>
                <a:latin typeface="Cambria Bold"/>
              </a:rPr>
              <a:t> </a:t>
            </a:r>
            <a:r>
              <a:rPr lang="en-US" sz="2418" dirty="0" err="1">
                <a:solidFill>
                  <a:srgbClr val="000000"/>
                </a:solidFill>
                <a:latin typeface="Cambria Bold"/>
              </a:rPr>
              <a:t>phố</a:t>
            </a:r>
            <a:r>
              <a:rPr lang="en-US" sz="2418" dirty="0">
                <a:solidFill>
                  <a:srgbClr val="000000"/>
                </a:solidFill>
                <a:latin typeface="Cambria Bold"/>
              </a:rPr>
              <a:t> </a:t>
            </a:r>
            <a:r>
              <a:rPr lang="en-US" sz="2418" dirty="0" err="1">
                <a:solidFill>
                  <a:srgbClr val="000000"/>
                </a:solidFill>
                <a:latin typeface="Cambria Bold"/>
              </a:rPr>
              <a:t>đó</a:t>
            </a:r>
            <a:r>
              <a:rPr lang="en-US" sz="2418" dirty="0">
                <a:solidFill>
                  <a:srgbClr val="000000"/>
                </a:solidFill>
                <a:latin typeface="Cambria Bold"/>
              </a:rPr>
              <a:t>.</a:t>
            </a:r>
          </a:p>
          <a:p>
            <a:pPr algn="just" defTabSz="609630">
              <a:lnSpc>
                <a:spcPts val="2186"/>
              </a:lnSpc>
              <a:spcBef>
                <a:spcPct val="0"/>
              </a:spcBef>
            </a:pPr>
            <a:r>
              <a:rPr lang="en-US" sz="1885" dirty="0">
                <a:solidFill>
                  <a:srgbClr val="000000"/>
                </a:solidFill>
                <a:latin typeface="Cambria Bold"/>
              </a:rPr>
              <a:t> </a:t>
            </a:r>
          </a:p>
        </p:txBody>
      </p:sp>
      <p:sp>
        <p:nvSpPr>
          <p:cNvPr id="8" name="TextBox 8"/>
          <p:cNvSpPr txBox="1"/>
          <p:nvPr/>
        </p:nvSpPr>
        <p:spPr>
          <a:xfrm>
            <a:off x="1514841" y="2042930"/>
            <a:ext cx="5301754" cy="769441"/>
          </a:xfrm>
          <a:prstGeom prst="rect">
            <a:avLst/>
          </a:prstGeom>
        </p:spPr>
        <p:txBody>
          <a:bodyPr lIns="0" tIns="0" rIns="0" bIns="0" rtlCol="0" anchor="t">
            <a:spAutoFit/>
          </a:bodyPr>
          <a:lstStyle/>
          <a:p>
            <a:pPr algn="ctr" defTabSz="609630">
              <a:lnSpc>
                <a:spcPts val="2959"/>
              </a:lnSpc>
              <a:spcBef>
                <a:spcPct val="0"/>
              </a:spcBef>
            </a:pPr>
            <a:r>
              <a:rPr lang="en-US" sz="2551" dirty="0" err="1">
                <a:solidFill>
                  <a:srgbClr val="202F5A"/>
                </a:solidFill>
                <a:latin typeface="Cambria Bold"/>
              </a:rPr>
              <a:t>Đọc</a:t>
            </a:r>
            <a:r>
              <a:rPr lang="en-US" sz="2551" dirty="0">
                <a:solidFill>
                  <a:srgbClr val="202F5A"/>
                </a:solidFill>
                <a:latin typeface="Cambria Bold"/>
              </a:rPr>
              <a:t> </a:t>
            </a:r>
            <a:r>
              <a:rPr lang="en-US" sz="2551" dirty="0" err="1">
                <a:solidFill>
                  <a:srgbClr val="202F5A"/>
                </a:solidFill>
                <a:latin typeface="Cambria Bold"/>
              </a:rPr>
              <a:t>số</a:t>
            </a:r>
            <a:r>
              <a:rPr lang="en-US" sz="2551" dirty="0">
                <a:solidFill>
                  <a:srgbClr val="202F5A"/>
                </a:solidFill>
                <a:latin typeface="Cambria Bold"/>
              </a:rPr>
              <a:t> </a:t>
            </a:r>
            <a:r>
              <a:rPr lang="en-US" sz="2551" dirty="0" err="1">
                <a:solidFill>
                  <a:srgbClr val="202F5A"/>
                </a:solidFill>
                <a:latin typeface="Cambria Bold"/>
              </a:rPr>
              <a:t>dân</a:t>
            </a:r>
            <a:r>
              <a:rPr lang="en-US" sz="2551" dirty="0">
                <a:solidFill>
                  <a:srgbClr val="202F5A"/>
                </a:solidFill>
                <a:latin typeface="Cambria Bold"/>
              </a:rPr>
              <a:t> </a:t>
            </a:r>
            <a:r>
              <a:rPr lang="en-US" sz="2551" dirty="0" err="1">
                <a:solidFill>
                  <a:srgbClr val="202F5A"/>
                </a:solidFill>
                <a:latin typeface="Cambria Bold"/>
              </a:rPr>
              <a:t>của</a:t>
            </a:r>
            <a:r>
              <a:rPr lang="en-US" sz="2551" dirty="0">
                <a:solidFill>
                  <a:srgbClr val="202F5A"/>
                </a:solidFill>
                <a:latin typeface="Cambria Bold"/>
              </a:rPr>
              <a:t> </a:t>
            </a:r>
            <a:r>
              <a:rPr lang="en-US" sz="2551" dirty="0" err="1">
                <a:solidFill>
                  <a:srgbClr val="202F5A"/>
                </a:solidFill>
                <a:latin typeface="Cambria Bold"/>
              </a:rPr>
              <a:t>các</a:t>
            </a:r>
            <a:r>
              <a:rPr lang="en-US" sz="2551" dirty="0">
                <a:solidFill>
                  <a:srgbClr val="202F5A"/>
                </a:solidFill>
                <a:latin typeface="Cambria Bold"/>
              </a:rPr>
              <a:t> </a:t>
            </a:r>
            <a:r>
              <a:rPr lang="en-US" sz="2551" dirty="0" err="1">
                <a:solidFill>
                  <a:srgbClr val="202F5A"/>
                </a:solidFill>
                <a:latin typeface="Cambria Bold"/>
              </a:rPr>
              <a:t>tình</a:t>
            </a:r>
            <a:r>
              <a:rPr lang="en-US" sz="2551" dirty="0">
                <a:solidFill>
                  <a:srgbClr val="202F5A"/>
                </a:solidFill>
                <a:latin typeface="Cambria Bold"/>
              </a:rPr>
              <a:t>, </a:t>
            </a:r>
            <a:r>
              <a:rPr lang="en-US" sz="2551" dirty="0" err="1">
                <a:solidFill>
                  <a:srgbClr val="202F5A"/>
                </a:solidFill>
                <a:latin typeface="Cambria Bold"/>
              </a:rPr>
              <a:t>thành</a:t>
            </a:r>
            <a:r>
              <a:rPr lang="en-US" sz="2551" dirty="0">
                <a:solidFill>
                  <a:srgbClr val="202F5A"/>
                </a:solidFill>
                <a:latin typeface="Cambria Bold"/>
              </a:rPr>
              <a:t> </a:t>
            </a:r>
            <a:r>
              <a:rPr lang="en-US" sz="2551" dirty="0" err="1">
                <a:solidFill>
                  <a:srgbClr val="202F5A"/>
                </a:solidFill>
                <a:latin typeface="Cambria Bold"/>
              </a:rPr>
              <a:t>phố</a:t>
            </a:r>
            <a:r>
              <a:rPr lang="en-US" sz="2551" dirty="0">
                <a:solidFill>
                  <a:srgbClr val="202F5A"/>
                </a:solidFill>
                <a:latin typeface="Cambria Bold"/>
              </a:rPr>
              <a:t> </a:t>
            </a:r>
            <a:r>
              <a:rPr lang="en-US" sz="2551" dirty="0" err="1">
                <a:solidFill>
                  <a:srgbClr val="202F5A"/>
                </a:solidFill>
                <a:latin typeface="Cambria Bold"/>
              </a:rPr>
              <a:t>năm</a:t>
            </a:r>
            <a:r>
              <a:rPr lang="en-US" sz="2551" dirty="0">
                <a:solidFill>
                  <a:srgbClr val="202F5A"/>
                </a:solidFill>
                <a:latin typeface="Cambria Bold"/>
              </a:rPr>
              <a:t> 2019</a:t>
            </a:r>
          </a:p>
        </p:txBody>
      </p:sp>
      <p:sp>
        <p:nvSpPr>
          <p:cNvPr id="9" name="TextBox 9"/>
          <p:cNvSpPr txBox="1"/>
          <p:nvPr/>
        </p:nvSpPr>
        <p:spPr>
          <a:xfrm>
            <a:off x="584201" y="4128626"/>
            <a:ext cx="6232395" cy="448841"/>
          </a:xfrm>
          <a:prstGeom prst="rect">
            <a:avLst/>
          </a:prstGeom>
        </p:spPr>
        <p:txBody>
          <a:bodyPr lIns="0" tIns="0" rIns="0" bIns="0" rtlCol="0" anchor="t">
            <a:spAutoFit/>
          </a:bodyPr>
          <a:lstStyle/>
          <a:p>
            <a:pPr algn="ctr" defTabSz="609630">
              <a:lnSpc>
                <a:spcPts val="3479"/>
              </a:lnSpc>
              <a:spcBef>
                <a:spcPct val="0"/>
              </a:spcBef>
            </a:pPr>
            <a:r>
              <a:rPr lang="en-US" sz="2999">
                <a:solidFill>
                  <a:srgbClr val="FFFFFF"/>
                </a:solidFill>
                <a:latin typeface="Cambria Bold"/>
              </a:rPr>
              <a:t>Hà Giang: 85 4 679 ngừi</a:t>
            </a:r>
          </a:p>
        </p:txBody>
      </p:sp>
      <p:sp>
        <p:nvSpPr>
          <p:cNvPr id="10" name="TextBox 10"/>
          <p:cNvSpPr txBox="1"/>
          <p:nvPr/>
        </p:nvSpPr>
        <p:spPr>
          <a:xfrm>
            <a:off x="650892" y="3803502"/>
            <a:ext cx="5301754" cy="769441"/>
          </a:xfrm>
          <a:prstGeom prst="rect">
            <a:avLst/>
          </a:prstGeom>
        </p:spPr>
        <p:txBody>
          <a:bodyPr lIns="0" tIns="0" rIns="0" bIns="0" rtlCol="0" anchor="t">
            <a:spAutoFit/>
          </a:bodyPr>
          <a:lstStyle/>
          <a:p>
            <a:pPr algn="ctr" defTabSz="609630">
              <a:lnSpc>
                <a:spcPts val="2959"/>
              </a:lnSpc>
              <a:spcBef>
                <a:spcPct val="0"/>
              </a:spcBef>
            </a:pPr>
            <a:r>
              <a:rPr lang="en-US" sz="2551" b="1" i="1" dirty="0" err="1">
                <a:solidFill>
                  <a:srgbClr val="202F5A"/>
                </a:solidFill>
                <a:latin typeface="Cambria" panose="02040503050406030204" pitchFamily="18" charset="0"/>
                <a:ea typeface="Cambria" panose="02040503050406030204" pitchFamily="18" charset="0"/>
              </a:rPr>
              <a:t>Tám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trăm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năm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mươi</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bốn</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nghìn</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sáu</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trăm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bảy</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mươi</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chín</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người</a:t>
            </a:r>
            <a:r>
              <a:rPr lang="en-US" sz="2551" b="1" i="1" dirty="0">
                <a:solidFill>
                  <a:srgbClr val="202F5A"/>
                </a:solidFill>
                <a:latin typeface="Cambria" panose="02040503050406030204" pitchFamily="18" charset="0"/>
                <a:ea typeface="Cambria" panose="02040503050406030204" pitchFamily="18" charset="0"/>
              </a:rPr>
              <a:t>.</a:t>
            </a:r>
          </a:p>
        </p:txBody>
      </p:sp>
      <p:grpSp>
        <p:nvGrpSpPr>
          <p:cNvPr id="11" name="Group 11"/>
          <p:cNvGrpSpPr/>
          <p:nvPr/>
        </p:nvGrpSpPr>
        <p:grpSpPr>
          <a:xfrm>
            <a:off x="450934" y="2925303"/>
            <a:ext cx="5301754" cy="770248"/>
            <a:chOff x="0" y="0"/>
            <a:chExt cx="10603508" cy="1540495"/>
          </a:xfrm>
        </p:grpSpPr>
        <p:sp>
          <p:nvSpPr>
            <p:cNvPr id="12" name="Freeform 12"/>
            <p:cNvSpPr/>
            <p:nvPr/>
          </p:nvSpPr>
          <p:spPr>
            <a:xfrm>
              <a:off x="930641" y="0"/>
              <a:ext cx="9162318" cy="1540495"/>
            </a:xfrm>
            <a:custGeom>
              <a:avLst/>
              <a:gdLst/>
              <a:ahLst/>
              <a:cxnLst/>
              <a:rect l="l" t="t" r="r" b="b"/>
              <a:pathLst>
                <a:path w="9162318" h="1540495">
                  <a:moveTo>
                    <a:pt x="0" y="0"/>
                  </a:moveTo>
                  <a:lnTo>
                    <a:pt x="9162318" y="0"/>
                  </a:lnTo>
                  <a:lnTo>
                    <a:pt x="9162318" y="1540495"/>
                  </a:lnTo>
                  <a:lnTo>
                    <a:pt x="0" y="1540495"/>
                  </a:lnTo>
                  <a:lnTo>
                    <a:pt x="0" y="0"/>
                  </a:lnTo>
                  <a:close/>
                </a:path>
              </a:pathLst>
            </a:custGeom>
            <a:blipFill>
              <a:blip r:embed="rId5">
                <a:extLst>
                  <a:ext uri="{96DAC541-7B7A-43D3-8B79-37D633B846F1}">
                    <asvg:svgBlip xmlns:asvg="http://schemas.microsoft.com/office/drawing/2016/SVG/main" r:embed="rId6"/>
                  </a:ext>
                </a:extLst>
              </a:blip>
              <a:stretch>
                <a:fillRect r="-1544" b="-75899"/>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0" y="371946"/>
              <a:ext cx="10603508" cy="795089"/>
            </a:xfrm>
            <a:prstGeom prst="rect">
              <a:avLst/>
            </a:prstGeom>
          </p:spPr>
          <p:txBody>
            <a:bodyPr lIns="0" tIns="0" rIns="0" bIns="0" rtlCol="0" anchor="t">
              <a:spAutoFit/>
            </a:bodyPr>
            <a:lstStyle/>
            <a:p>
              <a:pPr algn="ctr" defTabSz="609630">
                <a:lnSpc>
                  <a:spcPts val="3114"/>
                </a:lnSpc>
                <a:spcBef>
                  <a:spcPct val="0"/>
                </a:spcBef>
              </a:pPr>
              <a:r>
                <a:rPr lang="en-US" sz="2685" dirty="0">
                  <a:solidFill>
                    <a:srgbClr val="FFFFFF"/>
                  </a:solidFill>
                  <a:latin typeface="Cambria Bold"/>
                </a:rPr>
                <a:t>Hà Giang: 854 679 </a:t>
              </a:r>
              <a:r>
                <a:rPr lang="en-US" sz="2685" dirty="0" err="1">
                  <a:solidFill>
                    <a:srgbClr val="FFFFFF"/>
                  </a:solidFill>
                  <a:latin typeface="Cambria Bold"/>
                </a:rPr>
                <a:t>người</a:t>
              </a:r>
              <a:endParaRPr lang="en-US" sz="2685" dirty="0">
                <a:solidFill>
                  <a:srgbClr val="FFFFFF"/>
                </a:solidFill>
                <a:latin typeface="Cambria Bold"/>
              </a:endParaRPr>
            </a:p>
          </p:txBody>
        </p:sp>
      </p:grpSp>
      <p:sp>
        <p:nvSpPr>
          <p:cNvPr id="14" name="TextBox 14"/>
          <p:cNvSpPr txBox="1"/>
          <p:nvPr/>
        </p:nvSpPr>
        <p:spPr>
          <a:xfrm>
            <a:off x="1514841" y="5613058"/>
            <a:ext cx="5905970" cy="769441"/>
          </a:xfrm>
          <a:prstGeom prst="rect">
            <a:avLst/>
          </a:prstGeom>
        </p:spPr>
        <p:txBody>
          <a:bodyPr lIns="0" tIns="0" rIns="0" bIns="0" rtlCol="0" anchor="t">
            <a:spAutoFit/>
          </a:bodyPr>
          <a:lstStyle/>
          <a:p>
            <a:pPr algn="ctr" defTabSz="609630">
              <a:lnSpc>
                <a:spcPts val="2959"/>
              </a:lnSpc>
              <a:spcBef>
                <a:spcPct val="0"/>
              </a:spcBef>
            </a:pPr>
            <a:r>
              <a:rPr lang="en-US" sz="2551" b="1" i="1" dirty="0" err="1">
                <a:solidFill>
                  <a:srgbClr val="202F5A"/>
                </a:solidFill>
                <a:latin typeface="Cambria" panose="02040503050406030204" pitchFamily="18" charset="0"/>
                <a:ea typeface="Cambria" panose="02040503050406030204" pitchFamily="18" charset="0"/>
              </a:rPr>
              <a:t>Tám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triệu</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không</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trăm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năm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mươi</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ba</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nghìn</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sáu</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trăm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sáu</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mươi</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ba</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người</a:t>
            </a:r>
            <a:r>
              <a:rPr lang="en-US" sz="2551" b="1" i="1" dirty="0">
                <a:solidFill>
                  <a:srgbClr val="202F5A"/>
                </a:solidFill>
                <a:latin typeface="Cambria" panose="02040503050406030204" pitchFamily="18" charset="0"/>
                <a:ea typeface="Cambria" panose="02040503050406030204" pitchFamily="18" charset="0"/>
              </a:rPr>
              <a:t>.</a:t>
            </a:r>
          </a:p>
        </p:txBody>
      </p:sp>
      <p:grpSp>
        <p:nvGrpSpPr>
          <p:cNvPr id="15" name="Group 15"/>
          <p:cNvGrpSpPr/>
          <p:nvPr/>
        </p:nvGrpSpPr>
        <p:grpSpPr>
          <a:xfrm>
            <a:off x="1919098" y="4734859"/>
            <a:ext cx="5301754" cy="770248"/>
            <a:chOff x="0" y="0"/>
            <a:chExt cx="10603508" cy="1540495"/>
          </a:xfrm>
        </p:grpSpPr>
        <p:sp>
          <p:nvSpPr>
            <p:cNvPr id="16" name="Freeform 16"/>
            <p:cNvSpPr/>
            <p:nvPr/>
          </p:nvSpPr>
          <p:spPr>
            <a:xfrm>
              <a:off x="930641" y="0"/>
              <a:ext cx="9162318" cy="1540495"/>
            </a:xfrm>
            <a:custGeom>
              <a:avLst/>
              <a:gdLst/>
              <a:ahLst/>
              <a:cxnLst/>
              <a:rect l="l" t="t" r="r" b="b"/>
              <a:pathLst>
                <a:path w="9162318" h="1540495">
                  <a:moveTo>
                    <a:pt x="0" y="0"/>
                  </a:moveTo>
                  <a:lnTo>
                    <a:pt x="9162318" y="0"/>
                  </a:lnTo>
                  <a:lnTo>
                    <a:pt x="9162318" y="1540495"/>
                  </a:lnTo>
                  <a:lnTo>
                    <a:pt x="0" y="1540495"/>
                  </a:lnTo>
                  <a:lnTo>
                    <a:pt x="0" y="0"/>
                  </a:lnTo>
                  <a:close/>
                </a:path>
              </a:pathLst>
            </a:custGeom>
            <a:blipFill>
              <a:blip r:embed="rId5">
                <a:extLst>
                  <a:ext uri="{96DAC541-7B7A-43D3-8B79-37D633B846F1}">
                    <asvg:svgBlip xmlns:asvg="http://schemas.microsoft.com/office/drawing/2016/SVG/main" r:embed="rId6"/>
                  </a:ext>
                </a:extLst>
              </a:blip>
              <a:stretch>
                <a:fillRect r="-1544" b="-75899"/>
              </a:stretch>
            </a:blipFill>
          </p:spPr>
          <p:txBody>
            <a:bodyPr/>
            <a:lstStyle/>
            <a:p>
              <a:pPr defTabSz="609630"/>
              <a:endParaRPr lang="en-US" sz="1200">
                <a:solidFill>
                  <a:prstClr val="black"/>
                </a:solidFill>
                <a:latin typeface="Calibri"/>
              </a:endParaRPr>
            </a:p>
          </p:txBody>
        </p:sp>
        <p:sp>
          <p:nvSpPr>
            <p:cNvPr id="17" name="TextBox 17"/>
            <p:cNvSpPr txBox="1"/>
            <p:nvPr/>
          </p:nvSpPr>
          <p:spPr>
            <a:xfrm>
              <a:off x="0" y="371946"/>
              <a:ext cx="10603508" cy="795089"/>
            </a:xfrm>
            <a:prstGeom prst="rect">
              <a:avLst/>
            </a:prstGeom>
          </p:spPr>
          <p:txBody>
            <a:bodyPr lIns="0" tIns="0" rIns="0" bIns="0" rtlCol="0" anchor="t">
              <a:spAutoFit/>
            </a:bodyPr>
            <a:lstStyle/>
            <a:p>
              <a:pPr algn="ctr" defTabSz="609630">
                <a:lnSpc>
                  <a:spcPts val="3114"/>
                </a:lnSpc>
                <a:spcBef>
                  <a:spcPct val="0"/>
                </a:spcBef>
              </a:pPr>
              <a:r>
                <a:rPr lang="en-US" sz="2685" dirty="0">
                  <a:solidFill>
                    <a:srgbClr val="FFFFFF"/>
                  </a:solidFill>
                  <a:latin typeface="Cambria Bold"/>
                </a:rPr>
                <a:t>Hà </a:t>
              </a:r>
              <a:r>
                <a:rPr lang="en-US" sz="2685" dirty="0" err="1">
                  <a:solidFill>
                    <a:srgbClr val="FFFFFF"/>
                  </a:solidFill>
                  <a:latin typeface="Cambria Bold"/>
                </a:rPr>
                <a:t>Nội</a:t>
              </a:r>
              <a:r>
                <a:rPr lang="en-US" sz="2685" dirty="0">
                  <a:solidFill>
                    <a:srgbClr val="FFFFFF"/>
                  </a:solidFill>
                  <a:latin typeface="Cambria Bold"/>
                </a:rPr>
                <a:t>: 8 053 663 </a:t>
              </a:r>
              <a:r>
                <a:rPr lang="en-US" sz="2685" dirty="0" err="1">
                  <a:solidFill>
                    <a:srgbClr val="FFFFFF"/>
                  </a:solidFill>
                  <a:latin typeface="Cambria Bold"/>
                </a:rPr>
                <a:t>người</a:t>
              </a:r>
              <a:endParaRPr lang="en-US" sz="2685" dirty="0">
                <a:solidFill>
                  <a:srgbClr val="FFFFFF"/>
                </a:solidFill>
                <a:latin typeface="Cambria Bold"/>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5" name="Freeform 5"/>
          <p:cNvSpPr/>
          <p:nvPr/>
        </p:nvSpPr>
        <p:spPr>
          <a:xfrm>
            <a:off x="685800" y="685800"/>
            <a:ext cx="829041" cy="829041"/>
          </a:xfrm>
          <a:custGeom>
            <a:avLst/>
            <a:gdLst/>
            <a:ahLst/>
            <a:cxnLst/>
            <a:rect l="l" t="t" r="r" b="b"/>
            <a:pathLst>
              <a:path w="1243561" h="1243561">
                <a:moveTo>
                  <a:pt x="0" y="0"/>
                </a:moveTo>
                <a:lnTo>
                  <a:pt x="1243561" y="0"/>
                </a:lnTo>
                <a:lnTo>
                  <a:pt x="1243561" y="1243561"/>
                </a:lnTo>
                <a:lnTo>
                  <a:pt x="0" y="1243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7420811" y="1361190"/>
            <a:ext cx="4085389" cy="5021309"/>
          </a:xfrm>
          <a:custGeom>
            <a:avLst/>
            <a:gdLst/>
            <a:ahLst/>
            <a:cxnLst/>
            <a:rect l="l" t="t" r="r" b="b"/>
            <a:pathLst>
              <a:path w="6128084" h="7531963">
                <a:moveTo>
                  <a:pt x="0" y="0"/>
                </a:moveTo>
                <a:lnTo>
                  <a:pt x="6128084" y="0"/>
                </a:lnTo>
                <a:lnTo>
                  <a:pt x="6128084" y="7531964"/>
                </a:lnTo>
                <a:lnTo>
                  <a:pt x="0" y="7531964"/>
                </a:lnTo>
                <a:lnTo>
                  <a:pt x="0" y="0"/>
                </a:lnTo>
                <a:close/>
              </a:path>
            </a:pathLst>
          </a:custGeom>
          <a:blipFill>
            <a:blip r:embed="rId4"/>
            <a:stretch>
              <a:fillRect t="-1208" b="-3274"/>
            </a:stretch>
          </a:blipFill>
        </p:spPr>
        <p:txBody>
          <a:bodyPr/>
          <a:lstStyle/>
          <a:p>
            <a:pPr defTabSz="609630"/>
            <a:endParaRPr lang="en-US" sz="1200">
              <a:solidFill>
                <a:prstClr val="black"/>
              </a:solidFill>
              <a:latin typeface="Calibri"/>
            </a:endParaRPr>
          </a:p>
        </p:txBody>
      </p:sp>
      <p:sp>
        <p:nvSpPr>
          <p:cNvPr id="7" name="TextBox 7"/>
          <p:cNvSpPr txBox="1"/>
          <p:nvPr/>
        </p:nvSpPr>
        <p:spPr>
          <a:xfrm>
            <a:off x="1733321" y="692150"/>
            <a:ext cx="9337507" cy="1359346"/>
          </a:xfrm>
          <a:prstGeom prst="rect">
            <a:avLst/>
          </a:prstGeom>
        </p:spPr>
        <p:txBody>
          <a:bodyPr lIns="0" tIns="0" rIns="0" bIns="0" rtlCol="0" anchor="t">
            <a:spAutoFit/>
          </a:bodyPr>
          <a:lstStyle/>
          <a:p>
            <a:pPr algn="just" defTabSz="609630">
              <a:lnSpc>
                <a:spcPts val="2805"/>
              </a:lnSpc>
            </a:pPr>
            <a:r>
              <a:rPr lang="en-US" sz="2418">
                <a:solidFill>
                  <a:srgbClr val="000000"/>
                </a:solidFill>
                <a:latin typeface="Cambria Bold"/>
              </a:rPr>
              <a:t>Trong các hình dưới đây có ghi số dân của một số tỉnh, thành phố năm 2019 (theo Tổng cục Thống kê). Đọc số dân của các tỉnh, thành phố đó.</a:t>
            </a:r>
          </a:p>
          <a:p>
            <a:pPr algn="just" defTabSz="609630">
              <a:lnSpc>
                <a:spcPts val="2186"/>
              </a:lnSpc>
              <a:spcBef>
                <a:spcPct val="0"/>
              </a:spcBef>
            </a:pPr>
            <a:r>
              <a:rPr lang="en-US" sz="1885">
                <a:solidFill>
                  <a:srgbClr val="000000"/>
                </a:solidFill>
                <a:latin typeface="Cambria Bold"/>
              </a:rPr>
              <a:t> </a:t>
            </a:r>
          </a:p>
        </p:txBody>
      </p:sp>
      <p:sp>
        <p:nvSpPr>
          <p:cNvPr id="8" name="TextBox 8"/>
          <p:cNvSpPr txBox="1"/>
          <p:nvPr/>
        </p:nvSpPr>
        <p:spPr>
          <a:xfrm>
            <a:off x="1514841" y="2042930"/>
            <a:ext cx="5301754" cy="769441"/>
          </a:xfrm>
          <a:prstGeom prst="rect">
            <a:avLst/>
          </a:prstGeom>
        </p:spPr>
        <p:txBody>
          <a:bodyPr lIns="0" tIns="0" rIns="0" bIns="0" rtlCol="0" anchor="t">
            <a:spAutoFit/>
          </a:bodyPr>
          <a:lstStyle/>
          <a:p>
            <a:pPr algn="ctr" defTabSz="609630">
              <a:lnSpc>
                <a:spcPts val="2959"/>
              </a:lnSpc>
              <a:spcBef>
                <a:spcPct val="0"/>
              </a:spcBef>
            </a:pPr>
            <a:r>
              <a:rPr lang="en-US" sz="2551">
                <a:solidFill>
                  <a:srgbClr val="202F5A"/>
                </a:solidFill>
                <a:latin typeface="Cambria Bold"/>
              </a:rPr>
              <a:t>Đọc số dân của các tình, thành phố năm 2019</a:t>
            </a:r>
          </a:p>
        </p:txBody>
      </p:sp>
      <p:sp>
        <p:nvSpPr>
          <p:cNvPr id="9" name="TextBox 9"/>
          <p:cNvSpPr txBox="1"/>
          <p:nvPr/>
        </p:nvSpPr>
        <p:spPr>
          <a:xfrm>
            <a:off x="584201" y="4128626"/>
            <a:ext cx="6232395" cy="448841"/>
          </a:xfrm>
          <a:prstGeom prst="rect">
            <a:avLst/>
          </a:prstGeom>
        </p:spPr>
        <p:txBody>
          <a:bodyPr lIns="0" tIns="0" rIns="0" bIns="0" rtlCol="0" anchor="t">
            <a:spAutoFit/>
          </a:bodyPr>
          <a:lstStyle/>
          <a:p>
            <a:pPr algn="ctr" defTabSz="609630">
              <a:lnSpc>
                <a:spcPts val="3479"/>
              </a:lnSpc>
              <a:spcBef>
                <a:spcPct val="0"/>
              </a:spcBef>
            </a:pPr>
            <a:r>
              <a:rPr lang="en-US" sz="2999">
                <a:solidFill>
                  <a:srgbClr val="FFFFFF"/>
                </a:solidFill>
                <a:latin typeface="Cambria Bold"/>
              </a:rPr>
              <a:t>Hà Giang: 85 4 679 ngừi</a:t>
            </a:r>
          </a:p>
        </p:txBody>
      </p:sp>
      <p:sp>
        <p:nvSpPr>
          <p:cNvPr id="10" name="TextBox 10"/>
          <p:cNvSpPr txBox="1"/>
          <p:nvPr/>
        </p:nvSpPr>
        <p:spPr>
          <a:xfrm>
            <a:off x="650892" y="3803502"/>
            <a:ext cx="5301754" cy="769441"/>
          </a:xfrm>
          <a:prstGeom prst="rect">
            <a:avLst/>
          </a:prstGeom>
        </p:spPr>
        <p:txBody>
          <a:bodyPr lIns="0" tIns="0" rIns="0" bIns="0" rtlCol="0" anchor="t">
            <a:spAutoFit/>
          </a:bodyPr>
          <a:lstStyle/>
          <a:p>
            <a:pPr algn="ctr" defTabSz="609630">
              <a:lnSpc>
                <a:spcPts val="2959"/>
              </a:lnSpc>
              <a:spcBef>
                <a:spcPct val="0"/>
              </a:spcBef>
            </a:pPr>
            <a:r>
              <a:rPr lang="en-US" sz="2551" b="1" i="1" dirty="0" err="1">
                <a:solidFill>
                  <a:srgbClr val="202F5A"/>
                </a:solidFill>
                <a:latin typeface="Cambria" panose="02040503050406030204" pitchFamily="18" charset="0"/>
                <a:ea typeface="Cambria" panose="02040503050406030204" pitchFamily="18" charset="0"/>
              </a:rPr>
              <a:t>Sáu</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trăm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ba</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mươi</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hai</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nghìn</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ba</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trăm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bảy</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mươi</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lăm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người</a:t>
            </a:r>
            <a:r>
              <a:rPr lang="en-US" sz="2551" b="1" i="1" dirty="0">
                <a:solidFill>
                  <a:srgbClr val="202F5A"/>
                </a:solidFill>
                <a:latin typeface="Cambria" panose="02040503050406030204" pitchFamily="18" charset="0"/>
                <a:ea typeface="Cambria" panose="02040503050406030204" pitchFamily="18" charset="0"/>
              </a:rPr>
              <a:t>.</a:t>
            </a:r>
          </a:p>
        </p:txBody>
      </p:sp>
      <p:grpSp>
        <p:nvGrpSpPr>
          <p:cNvPr id="11" name="Group 11"/>
          <p:cNvGrpSpPr/>
          <p:nvPr/>
        </p:nvGrpSpPr>
        <p:grpSpPr>
          <a:xfrm>
            <a:off x="450934" y="2925303"/>
            <a:ext cx="5301754" cy="770248"/>
            <a:chOff x="0" y="0"/>
            <a:chExt cx="10603508" cy="1540495"/>
          </a:xfrm>
        </p:grpSpPr>
        <p:sp>
          <p:nvSpPr>
            <p:cNvPr id="12" name="Freeform 12"/>
            <p:cNvSpPr/>
            <p:nvPr/>
          </p:nvSpPr>
          <p:spPr>
            <a:xfrm>
              <a:off x="930641" y="0"/>
              <a:ext cx="9162318" cy="1540495"/>
            </a:xfrm>
            <a:custGeom>
              <a:avLst/>
              <a:gdLst/>
              <a:ahLst/>
              <a:cxnLst/>
              <a:rect l="l" t="t" r="r" b="b"/>
              <a:pathLst>
                <a:path w="9162318" h="1540495">
                  <a:moveTo>
                    <a:pt x="0" y="0"/>
                  </a:moveTo>
                  <a:lnTo>
                    <a:pt x="9162318" y="0"/>
                  </a:lnTo>
                  <a:lnTo>
                    <a:pt x="9162318" y="1540495"/>
                  </a:lnTo>
                  <a:lnTo>
                    <a:pt x="0" y="1540495"/>
                  </a:lnTo>
                  <a:lnTo>
                    <a:pt x="0" y="0"/>
                  </a:lnTo>
                  <a:close/>
                </a:path>
              </a:pathLst>
            </a:custGeom>
            <a:blipFill>
              <a:blip r:embed="rId5">
                <a:extLst>
                  <a:ext uri="{96DAC541-7B7A-43D3-8B79-37D633B846F1}">
                    <asvg:svgBlip xmlns:asvg="http://schemas.microsoft.com/office/drawing/2016/SVG/main" r:embed="rId6"/>
                  </a:ext>
                </a:extLst>
              </a:blip>
              <a:stretch>
                <a:fillRect r="-1544" b="-75899"/>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0" y="371946"/>
              <a:ext cx="10603508" cy="795089"/>
            </a:xfrm>
            <a:prstGeom prst="rect">
              <a:avLst/>
            </a:prstGeom>
          </p:spPr>
          <p:txBody>
            <a:bodyPr lIns="0" tIns="0" rIns="0" bIns="0" rtlCol="0" anchor="t">
              <a:spAutoFit/>
            </a:bodyPr>
            <a:lstStyle/>
            <a:p>
              <a:pPr algn="ctr" defTabSz="609630">
                <a:lnSpc>
                  <a:spcPts val="3114"/>
                </a:lnSpc>
                <a:spcBef>
                  <a:spcPct val="0"/>
                </a:spcBef>
              </a:pPr>
              <a:r>
                <a:rPr lang="en-US" sz="2685" dirty="0" err="1">
                  <a:solidFill>
                    <a:srgbClr val="FFFFFF"/>
                  </a:solidFill>
                  <a:latin typeface="Cambria Bold"/>
                </a:rPr>
                <a:t>Quảng</a:t>
              </a:r>
              <a:r>
                <a:rPr lang="en-US" sz="2685" dirty="0">
                  <a:solidFill>
                    <a:srgbClr val="FFFFFF"/>
                  </a:solidFill>
                  <a:latin typeface="Cambria Bold"/>
                </a:rPr>
                <a:t> </a:t>
              </a:r>
              <a:r>
                <a:rPr lang="en-US" sz="2685" dirty="0" err="1">
                  <a:solidFill>
                    <a:srgbClr val="FFFFFF"/>
                  </a:solidFill>
                  <a:latin typeface="Cambria Bold"/>
                </a:rPr>
                <a:t>Trị</a:t>
              </a:r>
              <a:r>
                <a:rPr lang="en-US" sz="2685" dirty="0">
                  <a:solidFill>
                    <a:srgbClr val="FFFFFF"/>
                  </a:solidFill>
                  <a:latin typeface="Cambria Bold"/>
                </a:rPr>
                <a:t> : 632 375 </a:t>
              </a:r>
              <a:r>
                <a:rPr lang="en-US" sz="2685" dirty="0" err="1">
                  <a:solidFill>
                    <a:srgbClr val="FFFFFF"/>
                  </a:solidFill>
                  <a:latin typeface="Cambria Bold"/>
                </a:rPr>
                <a:t>người</a:t>
              </a:r>
              <a:endParaRPr lang="en-US" sz="2685" dirty="0">
                <a:solidFill>
                  <a:srgbClr val="FFFFFF"/>
                </a:solidFill>
                <a:latin typeface="Cambria Bold"/>
              </a:endParaRPr>
            </a:p>
          </p:txBody>
        </p:sp>
      </p:grpSp>
      <p:sp>
        <p:nvSpPr>
          <p:cNvPr id="14" name="TextBox 14"/>
          <p:cNvSpPr txBox="1"/>
          <p:nvPr/>
        </p:nvSpPr>
        <p:spPr>
          <a:xfrm>
            <a:off x="1514841" y="5564074"/>
            <a:ext cx="5905970" cy="769441"/>
          </a:xfrm>
          <a:prstGeom prst="rect">
            <a:avLst/>
          </a:prstGeom>
        </p:spPr>
        <p:txBody>
          <a:bodyPr lIns="0" tIns="0" rIns="0" bIns="0" rtlCol="0" anchor="t">
            <a:spAutoFit/>
          </a:bodyPr>
          <a:lstStyle/>
          <a:p>
            <a:pPr algn="ctr" defTabSz="609630">
              <a:lnSpc>
                <a:spcPts val="2959"/>
              </a:lnSpc>
              <a:spcBef>
                <a:spcPct val="0"/>
              </a:spcBef>
            </a:pPr>
            <a:r>
              <a:rPr lang="en-US" sz="2551" b="1" i="1">
                <a:solidFill>
                  <a:srgbClr val="202F5A"/>
                </a:solidFill>
                <a:latin typeface="Cambria" panose="02040503050406030204" pitchFamily="18" charset="0"/>
                <a:ea typeface="Cambria" panose="02040503050406030204" pitchFamily="18" charset="0"/>
              </a:rPr>
              <a:t>Một triệu hai trăm chín mươi sáu nghìn chín trăm linh sáu người.</a:t>
            </a:r>
          </a:p>
        </p:txBody>
      </p:sp>
      <p:grpSp>
        <p:nvGrpSpPr>
          <p:cNvPr id="15" name="Group 15"/>
          <p:cNvGrpSpPr/>
          <p:nvPr/>
        </p:nvGrpSpPr>
        <p:grpSpPr>
          <a:xfrm>
            <a:off x="1514841" y="4685875"/>
            <a:ext cx="5301754" cy="770248"/>
            <a:chOff x="0" y="0"/>
            <a:chExt cx="10603508" cy="1540495"/>
          </a:xfrm>
        </p:grpSpPr>
        <p:sp>
          <p:nvSpPr>
            <p:cNvPr id="16" name="Freeform 16"/>
            <p:cNvSpPr/>
            <p:nvPr/>
          </p:nvSpPr>
          <p:spPr>
            <a:xfrm>
              <a:off x="930641" y="0"/>
              <a:ext cx="9162318" cy="1540495"/>
            </a:xfrm>
            <a:custGeom>
              <a:avLst/>
              <a:gdLst/>
              <a:ahLst/>
              <a:cxnLst/>
              <a:rect l="l" t="t" r="r" b="b"/>
              <a:pathLst>
                <a:path w="9162318" h="1540495">
                  <a:moveTo>
                    <a:pt x="0" y="0"/>
                  </a:moveTo>
                  <a:lnTo>
                    <a:pt x="9162318" y="0"/>
                  </a:lnTo>
                  <a:lnTo>
                    <a:pt x="9162318" y="1540495"/>
                  </a:lnTo>
                  <a:lnTo>
                    <a:pt x="0" y="1540495"/>
                  </a:lnTo>
                  <a:lnTo>
                    <a:pt x="0" y="0"/>
                  </a:lnTo>
                  <a:close/>
                </a:path>
              </a:pathLst>
            </a:custGeom>
            <a:blipFill>
              <a:blip r:embed="rId5">
                <a:extLst>
                  <a:ext uri="{96DAC541-7B7A-43D3-8B79-37D633B846F1}">
                    <asvg:svgBlip xmlns:asvg="http://schemas.microsoft.com/office/drawing/2016/SVG/main" r:embed="rId6"/>
                  </a:ext>
                </a:extLst>
              </a:blip>
              <a:stretch>
                <a:fillRect r="-1544" b="-75899"/>
              </a:stretch>
            </a:blipFill>
          </p:spPr>
          <p:txBody>
            <a:bodyPr/>
            <a:lstStyle/>
            <a:p>
              <a:pPr defTabSz="609630"/>
              <a:endParaRPr lang="en-US" sz="1200">
                <a:solidFill>
                  <a:prstClr val="black"/>
                </a:solidFill>
                <a:latin typeface="Calibri"/>
              </a:endParaRPr>
            </a:p>
          </p:txBody>
        </p:sp>
        <p:sp>
          <p:nvSpPr>
            <p:cNvPr id="17" name="TextBox 17"/>
            <p:cNvSpPr txBox="1"/>
            <p:nvPr/>
          </p:nvSpPr>
          <p:spPr>
            <a:xfrm>
              <a:off x="0" y="371946"/>
              <a:ext cx="10603508" cy="795089"/>
            </a:xfrm>
            <a:prstGeom prst="rect">
              <a:avLst/>
            </a:prstGeom>
          </p:spPr>
          <p:txBody>
            <a:bodyPr lIns="0" tIns="0" rIns="0" bIns="0" rtlCol="0" anchor="t">
              <a:spAutoFit/>
            </a:bodyPr>
            <a:lstStyle/>
            <a:p>
              <a:pPr algn="ctr" defTabSz="609630">
                <a:lnSpc>
                  <a:spcPts val="3114"/>
                </a:lnSpc>
                <a:spcBef>
                  <a:spcPct val="0"/>
                </a:spcBef>
              </a:pPr>
              <a:r>
                <a:rPr lang="en-US" sz="2685" dirty="0">
                  <a:solidFill>
                    <a:srgbClr val="FFFFFF"/>
                  </a:solidFill>
                  <a:latin typeface="Cambria Bold"/>
                </a:rPr>
                <a:t>  Lâm </a:t>
              </a:r>
              <a:r>
                <a:rPr lang="en-US" sz="2685" dirty="0" err="1">
                  <a:solidFill>
                    <a:srgbClr val="FFFFFF"/>
                  </a:solidFill>
                  <a:latin typeface="Cambria Bold"/>
                </a:rPr>
                <a:t>Đồng</a:t>
              </a:r>
              <a:r>
                <a:rPr lang="en-US" sz="2685" dirty="0">
                  <a:solidFill>
                    <a:srgbClr val="FFFFFF"/>
                  </a:solidFill>
                  <a:latin typeface="Cambria Bold"/>
                </a:rPr>
                <a:t>: 1 296 906 </a:t>
              </a:r>
              <a:r>
                <a:rPr lang="en-US" sz="2685" dirty="0" err="1">
                  <a:solidFill>
                    <a:srgbClr val="FFFFFF"/>
                  </a:solidFill>
                  <a:latin typeface="Cambria Bold"/>
                </a:rPr>
                <a:t>người</a:t>
              </a:r>
              <a:endParaRPr lang="en-US" sz="2685" dirty="0">
                <a:solidFill>
                  <a:srgbClr val="FFFFFF"/>
                </a:solidFill>
                <a:latin typeface="Cambria Bold"/>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sp>
        <p:nvSpPr>
          <p:cNvPr id="5" name="Freeform 5"/>
          <p:cNvSpPr/>
          <p:nvPr/>
        </p:nvSpPr>
        <p:spPr>
          <a:xfrm>
            <a:off x="685800" y="685800"/>
            <a:ext cx="829041" cy="829041"/>
          </a:xfrm>
          <a:custGeom>
            <a:avLst/>
            <a:gdLst/>
            <a:ahLst/>
            <a:cxnLst/>
            <a:rect l="l" t="t" r="r" b="b"/>
            <a:pathLst>
              <a:path w="1243561" h="1243561">
                <a:moveTo>
                  <a:pt x="0" y="0"/>
                </a:moveTo>
                <a:lnTo>
                  <a:pt x="1243561" y="0"/>
                </a:lnTo>
                <a:lnTo>
                  <a:pt x="1243561" y="1243561"/>
                </a:lnTo>
                <a:lnTo>
                  <a:pt x="0" y="12435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7420811" y="1361190"/>
            <a:ext cx="4085389" cy="5021309"/>
          </a:xfrm>
          <a:custGeom>
            <a:avLst/>
            <a:gdLst/>
            <a:ahLst/>
            <a:cxnLst/>
            <a:rect l="l" t="t" r="r" b="b"/>
            <a:pathLst>
              <a:path w="6128084" h="7531963">
                <a:moveTo>
                  <a:pt x="0" y="0"/>
                </a:moveTo>
                <a:lnTo>
                  <a:pt x="6128084" y="0"/>
                </a:lnTo>
                <a:lnTo>
                  <a:pt x="6128084" y="7531964"/>
                </a:lnTo>
                <a:lnTo>
                  <a:pt x="0" y="7531964"/>
                </a:lnTo>
                <a:lnTo>
                  <a:pt x="0" y="0"/>
                </a:lnTo>
                <a:close/>
              </a:path>
            </a:pathLst>
          </a:custGeom>
          <a:blipFill>
            <a:blip r:embed="rId4"/>
            <a:stretch>
              <a:fillRect t="-1208" b="-3274"/>
            </a:stretch>
          </a:blipFill>
        </p:spPr>
        <p:txBody>
          <a:bodyPr/>
          <a:lstStyle/>
          <a:p>
            <a:pPr defTabSz="609630"/>
            <a:endParaRPr lang="en-US" sz="1200">
              <a:solidFill>
                <a:prstClr val="black"/>
              </a:solidFill>
              <a:latin typeface="Calibri"/>
            </a:endParaRPr>
          </a:p>
        </p:txBody>
      </p:sp>
      <p:sp>
        <p:nvSpPr>
          <p:cNvPr id="7" name="TextBox 7"/>
          <p:cNvSpPr txBox="1"/>
          <p:nvPr/>
        </p:nvSpPr>
        <p:spPr>
          <a:xfrm>
            <a:off x="1733321" y="692150"/>
            <a:ext cx="9337507" cy="1359346"/>
          </a:xfrm>
          <a:prstGeom prst="rect">
            <a:avLst/>
          </a:prstGeom>
        </p:spPr>
        <p:txBody>
          <a:bodyPr lIns="0" tIns="0" rIns="0" bIns="0" rtlCol="0" anchor="t">
            <a:spAutoFit/>
          </a:bodyPr>
          <a:lstStyle/>
          <a:p>
            <a:pPr algn="just" defTabSz="609630">
              <a:lnSpc>
                <a:spcPts val="2805"/>
              </a:lnSpc>
            </a:pPr>
            <a:r>
              <a:rPr lang="en-US" sz="2418" dirty="0">
                <a:solidFill>
                  <a:srgbClr val="000000"/>
                </a:solidFill>
                <a:latin typeface="Cambria Bold"/>
              </a:rPr>
              <a:t>Trong </a:t>
            </a:r>
            <a:r>
              <a:rPr lang="en-US" sz="2418" dirty="0" err="1">
                <a:solidFill>
                  <a:srgbClr val="000000"/>
                </a:solidFill>
                <a:latin typeface="Cambria Bold"/>
              </a:rPr>
              <a:t>các</a:t>
            </a:r>
            <a:r>
              <a:rPr lang="en-US" sz="2418" dirty="0">
                <a:solidFill>
                  <a:srgbClr val="000000"/>
                </a:solidFill>
                <a:latin typeface="Cambria Bold"/>
              </a:rPr>
              <a:t> </a:t>
            </a:r>
            <a:r>
              <a:rPr lang="en-US" sz="2418" dirty="0" err="1">
                <a:solidFill>
                  <a:srgbClr val="000000"/>
                </a:solidFill>
                <a:latin typeface="Cambria Bold"/>
              </a:rPr>
              <a:t>hình</a:t>
            </a:r>
            <a:r>
              <a:rPr lang="en-US" sz="2418" dirty="0">
                <a:solidFill>
                  <a:srgbClr val="000000"/>
                </a:solidFill>
                <a:latin typeface="Cambria Bold"/>
              </a:rPr>
              <a:t> </a:t>
            </a:r>
            <a:r>
              <a:rPr lang="en-US" sz="2418" dirty="0" err="1">
                <a:solidFill>
                  <a:srgbClr val="000000"/>
                </a:solidFill>
                <a:latin typeface="Cambria Bold"/>
              </a:rPr>
              <a:t>dưới</a:t>
            </a:r>
            <a:r>
              <a:rPr lang="en-US" sz="2418" dirty="0">
                <a:solidFill>
                  <a:srgbClr val="000000"/>
                </a:solidFill>
                <a:latin typeface="Cambria Bold"/>
              </a:rPr>
              <a:t> </a:t>
            </a:r>
            <a:r>
              <a:rPr lang="en-US" sz="2418" dirty="0" err="1">
                <a:solidFill>
                  <a:srgbClr val="000000"/>
                </a:solidFill>
                <a:latin typeface="Cambria Bold"/>
              </a:rPr>
              <a:t>đây</a:t>
            </a:r>
            <a:r>
              <a:rPr lang="en-US" sz="2418" dirty="0">
                <a:solidFill>
                  <a:srgbClr val="000000"/>
                </a:solidFill>
                <a:latin typeface="Cambria Bold"/>
              </a:rPr>
              <a:t> </a:t>
            </a:r>
            <a:r>
              <a:rPr lang="en-US" sz="2418" dirty="0" err="1">
                <a:solidFill>
                  <a:srgbClr val="000000"/>
                </a:solidFill>
                <a:latin typeface="Cambria Bold"/>
              </a:rPr>
              <a:t>có</a:t>
            </a:r>
            <a:r>
              <a:rPr lang="en-US" sz="2418" dirty="0">
                <a:solidFill>
                  <a:srgbClr val="000000"/>
                </a:solidFill>
                <a:latin typeface="Cambria Bold"/>
              </a:rPr>
              <a:t> </a:t>
            </a:r>
            <a:r>
              <a:rPr lang="en-US" sz="2418" dirty="0" err="1">
                <a:solidFill>
                  <a:srgbClr val="000000"/>
                </a:solidFill>
                <a:latin typeface="Cambria Bold"/>
              </a:rPr>
              <a:t>ghi</a:t>
            </a:r>
            <a:r>
              <a:rPr lang="en-US" sz="2418" dirty="0">
                <a:solidFill>
                  <a:srgbClr val="000000"/>
                </a:solidFill>
                <a:latin typeface="Cambria Bold"/>
              </a:rPr>
              <a:t> </a:t>
            </a:r>
            <a:r>
              <a:rPr lang="en-US" sz="2418" dirty="0" err="1">
                <a:solidFill>
                  <a:srgbClr val="000000"/>
                </a:solidFill>
                <a:latin typeface="Cambria Bold"/>
              </a:rPr>
              <a:t>số</a:t>
            </a:r>
            <a:r>
              <a:rPr lang="en-US" sz="2418" dirty="0">
                <a:solidFill>
                  <a:srgbClr val="000000"/>
                </a:solidFill>
                <a:latin typeface="Cambria Bold"/>
              </a:rPr>
              <a:t> </a:t>
            </a:r>
            <a:r>
              <a:rPr lang="en-US" sz="2418" dirty="0" err="1">
                <a:solidFill>
                  <a:srgbClr val="000000"/>
                </a:solidFill>
                <a:latin typeface="Cambria Bold"/>
              </a:rPr>
              <a:t>dân</a:t>
            </a:r>
            <a:r>
              <a:rPr lang="en-US" sz="2418" dirty="0">
                <a:solidFill>
                  <a:srgbClr val="000000"/>
                </a:solidFill>
                <a:latin typeface="Cambria Bold"/>
              </a:rPr>
              <a:t> </a:t>
            </a:r>
            <a:r>
              <a:rPr lang="en-US" sz="2418" dirty="0" err="1">
                <a:solidFill>
                  <a:srgbClr val="000000"/>
                </a:solidFill>
                <a:latin typeface="Cambria Bold"/>
              </a:rPr>
              <a:t>của</a:t>
            </a:r>
            <a:r>
              <a:rPr lang="en-US" sz="2418" dirty="0">
                <a:solidFill>
                  <a:srgbClr val="000000"/>
                </a:solidFill>
                <a:latin typeface="Cambria Bold"/>
              </a:rPr>
              <a:t> </a:t>
            </a:r>
            <a:r>
              <a:rPr lang="en-US" sz="2418" dirty="0" err="1">
                <a:solidFill>
                  <a:srgbClr val="000000"/>
                </a:solidFill>
                <a:latin typeface="Cambria Bold"/>
              </a:rPr>
              <a:t>một</a:t>
            </a:r>
            <a:r>
              <a:rPr lang="en-US" sz="2418" dirty="0">
                <a:solidFill>
                  <a:srgbClr val="000000"/>
                </a:solidFill>
                <a:latin typeface="Cambria Bold"/>
              </a:rPr>
              <a:t> </a:t>
            </a:r>
            <a:r>
              <a:rPr lang="en-US" sz="2418" dirty="0" err="1">
                <a:solidFill>
                  <a:srgbClr val="000000"/>
                </a:solidFill>
                <a:latin typeface="Cambria Bold"/>
              </a:rPr>
              <a:t>số</a:t>
            </a:r>
            <a:r>
              <a:rPr lang="en-US" sz="2418" dirty="0">
                <a:solidFill>
                  <a:srgbClr val="000000"/>
                </a:solidFill>
                <a:latin typeface="Cambria Bold"/>
              </a:rPr>
              <a:t> </a:t>
            </a:r>
            <a:r>
              <a:rPr lang="en-US" sz="2418" dirty="0" err="1">
                <a:solidFill>
                  <a:srgbClr val="000000"/>
                </a:solidFill>
                <a:latin typeface="Cambria Bold"/>
              </a:rPr>
              <a:t>tỉnh</a:t>
            </a:r>
            <a:r>
              <a:rPr lang="en-US" sz="2418" dirty="0">
                <a:solidFill>
                  <a:srgbClr val="000000"/>
                </a:solidFill>
                <a:latin typeface="Cambria Bold"/>
              </a:rPr>
              <a:t>, </a:t>
            </a:r>
            <a:r>
              <a:rPr lang="en-US" sz="2418" dirty="0" err="1">
                <a:solidFill>
                  <a:srgbClr val="000000"/>
                </a:solidFill>
                <a:latin typeface="Cambria Bold"/>
              </a:rPr>
              <a:t>thành</a:t>
            </a:r>
            <a:r>
              <a:rPr lang="en-US" sz="2418" dirty="0">
                <a:solidFill>
                  <a:srgbClr val="000000"/>
                </a:solidFill>
                <a:latin typeface="Cambria Bold"/>
              </a:rPr>
              <a:t> </a:t>
            </a:r>
            <a:r>
              <a:rPr lang="en-US" sz="2418" dirty="0" err="1">
                <a:solidFill>
                  <a:srgbClr val="000000"/>
                </a:solidFill>
                <a:latin typeface="Cambria Bold"/>
              </a:rPr>
              <a:t>phố</a:t>
            </a:r>
            <a:r>
              <a:rPr lang="en-US" sz="2418" dirty="0">
                <a:solidFill>
                  <a:srgbClr val="000000"/>
                </a:solidFill>
                <a:latin typeface="Cambria Bold"/>
              </a:rPr>
              <a:t> </a:t>
            </a:r>
            <a:r>
              <a:rPr lang="en-US" sz="2418" dirty="0" err="1">
                <a:solidFill>
                  <a:srgbClr val="000000"/>
                </a:solidFill>
                <a:latin typeface="Cambria Bold"/>
              </a:rPr>
              <a:t>năm</a:t>
            </a:r>
            <a:r>
              <a:rPr lang="en-US" sz="2418" dirty="0">
                <a:solidFill>
                  <a:srgbClr val="000000"/>
                </a:solidFill>
                <a:latin typeface="Cambria Bold"/>
              </a:rPr>
              <a:t> 2019 (</a:t>
            </a:r>
            <a:r>
              <a:rPr lang="en-US" sz="2418" dirty="0" err="1">
                <a:solidFill>
                  <a:srgbClr val="000000"/>
                </a:solidFill>
                <a:latin typeface="Cambria Bold"/>
              </a:rPr>
              <a:t>theo</a:t>
            </a:r>
            <a:r>
              <a:rPr lang="en-US" sz="2418" dirty="0">
                <a:solidFill>
                  <a:srgbClr val="000000"/>
                </a:solidFill>
                <a:latin typeface="Cambria Bold"/>
              </a:rPr>
              <a:t> </a:t>
            </a:r>
            <a:r>
              <a:rPr lang="en-US" sz="2418" dirty="0" err="1">
                <a:solidFill>
                  <a:srgbClr val="000000"/>
                </a:solidFill>
                <a:latin typeface="Cambria Bold"/>
              </a:rPr>
              <a:t>Tổng</a:t>
            </a:r>
            <a:r>
              <a:rPr lang="en-US" sz="2418" dirty="0">
                <a:solidFill>
                  <a:srgbClr val="000000"/>
                </a:solidFill>
                <a:latin typeface="Cambria Bold"/>
              </a:rPr>
              <a:t> </a:t>
            </a:r>
            <a:r>
              <a:rPr lang="en-US" sz="2418" dirty="0" err="1">
                <a:solidFill>
                  <a:srgbClr val="000000"/>
                </a:solidFill>
                <a:latin typeface="Cambria Bold"/>
              </a:rPr>
              <a:t>cục</a:t>
            </a:r>
            <a:r>
              <a:rPr lang="en-US" sz="2418" dirty="0">
                <a:solidFill>
                  <a:srgbClr val="000000"/>
                </a:solidFill>
                <a:latin typeface="Cambria Bold"/>
              </a:rPr>
              <a:t> </a:t>
            </a:r>
            <a:r>
              <a:rPr lang="en-US" sz="2418" dirty="0" err="1">
                <a:solidFill>
                  <a:srgbClr val="000000"/>
                </a:solidFill>
                <a:latin typeface="Cambria Bold"/>
              </a:rPr>
              <a:t>Thống</a:t>
            </a:r>
            <a:r>
              <a:rPr lang="en-US" sz="2418" dirty="0">
                <a:solidFill>
                  <a:srgbClr val="000000"/>
                </a:solidFill>
                <a:latin typeface="Cambria Bold"/>
              </a:rPr>
              <a:t> </a:t>
            </a:r>
            <a:r>
              <a:rPr lang="en-US" sz="2418" dirty="0" err="1">
                <a:solidFill>
                  <a:srgbClr val="000000"/>
                </a:solidFill>
                <a:latin typeface="Cambria Bold"/>
              </a:rPr>
              <a:t>kê</a:t>
            </a:r>
            <a:r>
              <a:rPr lang="en-US" sz="2418" dirty="0">
                <a:solidFill>
                  <a:srgbClr val="000000"/>
                </a:solidFill>
                <a:latin typeface="Cambria Bold"/>
              </a:rPr>
              <a:t>). </a:t>
            </a:r>
            <a:r>
              <a:rPr lang="en-US" sz="2418" dirty="0" err="1">
                <a:solidFill>
                  <a:srgbClr val="000000"/>
                </a:solidFill>
                <a:latin typeface="Cambria Bold"/>
              </a:rPr>
              <a:t>Đọc</a:t>
            </a:r>
            <a:r>
              <a:rPr lang="en-US" sz="2418" dirty="0">
                <a:solidFill>
                  <a:srgbClr val="000000"/>
                </a:solidFill>
                <a:latin typeface="Cambria Bold"/>
              </a:rPr>
              <a:t> </a:t>
            </a:r>
            <a:r>
              <a:rPr lang="en-US" sz="2418" dirty="0" err="1">
                <a:solidFill>
                  <a:srgbClr val="000000"/>
                </a:solidFill>
                <a:latin typeface="Cambria Bold"/>
              </a:rPr>
              <a:t>số</a:t>
            </a:r>
            <a:r>
              <a:rPr lang="en-US" sz="2418" dirty="0">
                <a:solidFill>
                  <a:srgbClr val="000000"/>
                </a:solidFill>
                <a:latin typeface="Cambria Bold"/>
              </a:rPr>
              <a:t> </a:t>
            </a:r>
            <a:r>
              <a:rPr lang="en-US" sz="2418" dirty="0" err="1">
                <a:solidFill>
                  <a:srgbClr val="000000"/>
                </a:solidFill>
                <a:latin typeface="Cambria Bold"/>
              </a:rPr>
              <a:t>dân</a:t>
            </a:r>
            <a:r>
              <a:rPr lang="en-US" sz="2418" dirty="0">
                <a:solidFill>
                  <a:srgbClr val="000000"/>
                </a:solidFill>
                <a:latin typeface="Cambria Bold"/>
              </a:rPr>
              <a:t> </a:t>
            </a:r>
            <a:r>
              <a:rPr lang="en-US" sz="2418" dirty="0" err="1">
                <a:solidFill>
                  <a:srgbClr val="000000"/>
                </a:solidFill>
                <a:latin typeface="Cambria Bold"/>
              </a:rPr>
              <a:t>của</a:t>
            </a:r>
            <a:r>
              <a:rPr lang="en-US" sz="2418" dirty="0">
                <a:solidFill>
                  <a:srgbClr val="000000"/>
                </a:solidFill>
                <a:latin typeface="Cambria Bold"/>
              </a:rPr>
              <a:t> </a:t>
            </a:r>
            <a:r>
              <a:rPr lang="en-US" sz="2418" dirty="0" err="1">
                <a:solidFill>
                  <a:srgbClr val="000000"/>
                </a:solidFill>
                <a:latin typeface="Cambria Bold"/>
              </a:rPr>
              <a:t>các</a:t>
            </a:r>
            <a:r>
              <a:rPr lang="en-US" sz="2418" dirty="0">
                <a:solidFill>
                  <a:srgbClr val="000000"/>
                </a:solidFill>
                <a:latin typeface="Cambria Bold"/>
              </a:rPr>
              <a:t> </a:t>
            </a:r>
            <a:r>
              <a:rPr lang="en-US" sz="2418" dirty="0" err="1">
                <a:solidFill>
                  <a:srgbClr val="000000"/>
                </a:solidFill>
                <a:latin typeface="Cambria Bold"/>
              </a:rPr>
              <a:t>tỉnh</a:t>
            </a:r>
            <a:r>
              <a:rPr lang="en-US" sz="2418" dirty="0">
                <a:solidFill>
                  <a:srgbClr val="000000"/>
                </a:solidFill>
                <a:latin typeface="Cambria Bold"/>
              </a:rPr>
              <a:t>, </a:t>
            </a:r>
            <a:r>
              <a:rPr lang="en-US" sz="2418" dirty="0" err="1">
                <a:solidFill>
                  <a:srgbClr val="000000"/>
                </a:solidFill>
                <a:latin typeface="Cambria Bold"/>
              </a:rPr>
              <a:t>thành</a:t>
            </a:r>
            <a:r>
              <a:rPr lang="en-US" sz="2418" dirty="0">
                <a:solidFill>
                  <a:srgbClr val="000000"/>
                </a:solidFill>
                <a:latin typeface="Cambria Bold"/>
              </a:rPr>
              <a:t> </a:t>
            </a:r>
            <a:r>
              <a:rPr lang="en-US" sz="2418" dirty="0" err="1">
                <a:solidFill>
                  <a:srgbClr val="000000"/>
                </a:solidFill>
                <a:latin typeface="Cambria Bold"/>
              </a:rPr>
              <a:t>phố</a:t>
            </a:r>
            <a:r>
              <a:rPr lang="en-US" sz="2418" dirty="0">
                <a:solidFill>
                  <a:srgbClr val="000000"/>
                </a:solidFill>
                <a:latin typeface="Cambria Bold"/>
              </a:rPr>
              <a:t> </a:t>
            </a:r>
            <a:r>
              <a:rPr lang="en-US" sz="2418" dirty="0" err="1">
                <a:solidFill>
                  <a:srgbClr val="000000"/>
                </a:solidFill>
                <a:latin typeface="Cambria Bold"/>
              </a:rPr>
              <a:t>đó</a:t>
            </a:r>
            <a:r>
              <a:rPr lang="en-US" sz="2418" dirty="0">
                <a:solidFill>
                  <a:srgbClr val="000000"/>
                </a:solidFill>
                <a:latin typeface="Cambria Bold"/>
              </a:rPr>
              <a:t>.</a:t>
            </a:r>
          </a:p>
          <a:p>
            <a:pPr algn="just" defTabSz="609630">
              <a:lnSpc>
                <a:spcPts val="2186"/>
              </a:lnSpc>
              <a:spcBef>
                <a:spcPct val="0"/>
              </a:spcBef>
            </a:pPr>
            <a:r>
              <a:rPr lang="en-US" sz="1885" dirty="0">
                <a:solidFill>
                  <a:srgbClr val="000000"/>
                </a:solidFill>
                <a:latin typeface="Cambria Bold"/>
              </a:rPr>
              <a:t> </a:t>
            </a:r>
          </a:p>
        </p:txBody>
      </p:sp>
      <p:sp>
        <p:nvSpPr>
          <p:cNvPr id="8" name="TextBox 8"/>
          <p:cNvSpPr txBox="1"/>
          <p:nvPr/>
        </p:nvSpPr>
        <p:spPr>
          <a:xfrm>
            <a:off x="1514841" y="2042930"/>
            <a:ext cx="5301754" cy="769441"/>
          </a:xfrm>
          <a:prstGeom prst="rect">
            <a:avLst/>
          </a:prstGeom>
        </p:spPr>
        <p:txBody>
          <a:bodyPr lIns="0" tIns="0" rIns="0" bIns="0" rtlCol="0" anchor="t">
            <a:spAutoFit/>
          </a:bodyPr>
          <a:lstStyle/>
          <a:p>
            <a:pPr algn="ctr" defTabSz="609630">
              <a:lnSpc>
                <a:spcPts val="2959"/>
              </a:lnSpc>
              <a:spcBef>
                <a:spcPct val="0"/>
              </a:spcBef>
            </a:pPr>
            <a:r>
              <a:rPr lang="en-US" sz="2551">
                <a:solidFill>
                  <a:srgbClr val="202F5A"/>
                </a:solidFill>
                <a:latin typeface="Cambria Bold"/>
              </a:rPr>
              <a:t>Đọc số dân của các tình, thành phố năm 2019</a:t>
            </a:r>
          </a:p>
        </p:txBody>
      </p:sp>
      <p:sp>
        <p:nvSpPr>
          <p:cNvPr id="9" name="TextBox 9"/>
          <p:cNvSpPr txBox="1"/>
          <p:nvPr/>
        </p:nvSpPr>
        <p:spPr>
          <a:xfrm>
            <a:off x="584201" y="4128626"/>
            <a:ext cx="6232395" cy="448841"/>
          </a:xfrm>
          <a:prstGeom prst="rect">
            <a:avLst/>
          </a:prstGeom>
        </p:spPr>
        <p:txBody>
          <a:bodyPr lIns="0" tIns="0" rIns="0" bIns="0" rtlCol="0" anchor="t">
            <a:spAutoFit/>
          </a:bodyPr>
          <a:lstStyle/>
          <a:p>
            <a:pPr algn="ctr" defTabSz="609630">
              <a:lnSpc>
                <a:spcPts val="3479"/>
              </a:lnSpc>
              <a:spcBef>
                <a:spcPct val="0"/>
              </a:spcBef>
            </a:pPr>
            <a:r>
              <a:rPr lang="en-US" sz="2999">
                <a:solidFill>
                  <a:srgbClr val="FFFFFF"/>
                </a:solidFill>
                <a:latin typeface="Cambria Bold"/>
              </a:rPr>
              <a:t>Hà Giang: 85 4 679 ngừi</a:t>
            </a:r>
          </a:p>
        </p:txBody>
      </p:sp>
      <p:sp>
        <p:nvSpPr>
          <p:cNvPr id="10" name="TextBox 10"/>
          <p:cNvSpPr txBox="1"/>
          <p:nvPr/>
        </p:nvSpPr>
        <p:spPr>
          <a:xfrm>
            <a:off x="650892" y="3803502"/>
            <a:ext cx="6165703" cy="1154162"/>
          </a:xfrm>
          <a:prstGeom prst="rect">
            <a:avLst/>
          </a:prstGeom>
        </p:spPr>
        <p:txBody>
          <a:bodyPr lIns="0" tIns="0" rIns="0" bIns="0" rtlCol="0" anchor="t">
            <a:spAutoFit/>
          </a:bodyPr>
          <a:lstStyle/>
          <a:p>
            <a:pPr algn="ctr" defTabSz="609630">
              <a:lnSpc>
                <a:spcPts val="2959"/>
              </a:lnSpc>
            </a:pPr>
            <a:r>
              <a:rPr lang="en-US" sz="2551" b="1" i="1" dirty="0" err="1">
                <a:solidFill>
                  <a:srgbClr val="202F5A"/>
                </a:solidFill>
                <a:latin typeface="Cambria" panose="02040503050406030204" pitchFamily="18" charset="0"/>
                <a:ea typeface="Cambria" panose="02040503050406030204" pitchFamily="18" charset="0"/>
              </a:rPr>
              <a:t>Tám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triệu</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chín</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trăm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chín</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mươi</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ba</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nghìn</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không</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trăm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tám</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mươi</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hai</a:t>
            </a:r>
            <a:r>
              <a:rPr lang="en-US" sz="2551" b="1" i="1" dirty="0">
                <a:solidFill>
                  <a:srgbClr val="202F5A"/>
                </a:solidFill>
                <a:latin typeface="Cambria" panose="02040503050406030204" pitchFamily="18" charset="0"/>
                <a:ea typeface="Cambria" panose="02040503050406030204" pitchFamily="18" charset="0"/>
              </a:rPr>
              <a:t> </a:t>
            </a:r>
            <a:r>
              <a:rPr lang="en-US" sz="2551" b="1" i="1" dirty="0" err="1">
                <a:solidFill>
                  <a:srgbClr val="202F5A"/>
                </a:solidFill>
                <a:latin typeface="Cambria" panose="02040503050406030204" pitchFamily="18" charset="0"/>
                <a:ea typeface="Cambria" panose="02040503050406030204" pitchFamily="18" charset="0"/>
              </a:rPr>
              <a:t>người</a:t>
            </a:r>
            <a:r>
              <a:rPr lang="en-US" sz="2551" b="1" i="1" dirty="0">
                <a:solidFill>
                  <a:srgbClr val="202F5A"/>
                </a:solidFill>
                <a:latin typeface="Cambria" panose="02040503050406030204" pitchFamily="18" charset="0"/>
                <a:ea typeface="Cambria" panose="02040503050406030204" pitchFamily="18" charset="0"/>
              </a:rPr>
              <a:t>.</a:t>
            </a:r>
          </a:p>
          <a:p>
            <a:pPr algn="ctr" defTabSz="609630">
              <a:lnSpc>
                <a:spcPts val="2959"/>
              </a:lnSpc>
              <a:spcBef>
                <a:spcPct val="0"/>
              </a:spcBef>
            </a:pPr>
            <a:endParaRPr lang="en-US" sz="2551" b="1" i="1" dirty="0">
              <a:solidFill>
                <a:srgbClr val="202F5A"/>
              </a:solidFill>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92E1C0AF-8F49-F179-B3EE-22F619266C84}"/>
              </a:ext>
            </a:extLst>
          </p:cNvPr>
          <p:cNvGrpSpPr/>
          <p:nvPr/>
        </p:nvGrpSpPr>
        <p:grpSpPr>
          <a:xfrm>
            <a:off x="763217" y="2866134"/>
            <a:ext cx="5485820" cy="829417"/>
            <a:chOff x="763217" y="2866134"/>
            <a:chExt cx="5485820" cy="829417"/>
          </a:xfrm>
        </p:grpSpPr>
        <p:sp>
          <p:nvSpPr>
            <p:cNvPr id="11" name="Freeform 11"/>
            <p:cNvSpPr/>
            <p:nvPr/>
          </p:nvSpPr>
          <p:spPr>
            <a:xfrm>
              <a:off x="763217" y="2866134"/>
              <a:ext cx="5485820" cy="829417"/>
            </a:xfrm>
            <a:custGeom>
              <a:avLst/>
              <a:gdLst/>
              <a:ahLst/>
              <a:cxnLst/>
              <a:rect l="l" t="t" r="r" b="b"/>
              <a:pathLst>
                <a:path w="8228730" h="1244126">
                  <a:moveTo>
                    <a:pt x="0" y="0"/>
                  </a:moveTo>
                  <a:lnTo>
                    <a:pt x="8228730" y="0"/>
                  </a:lnTo>
                  <a:lnTo>
                    <a:pt x="8228730" y="1244127"/>
                  </a:lnTo>
                  <a:lnTo>
                    <a:pt x="0" y="1244127"/>
                  </a:lnTo>
                  <a:lnTo>
                    <a:pt x="0" y="0"/>
                  </a:lnTo>
                  <a:close/>
                </a:path>
              </a:pathLst>
            </a:custGeom>
            <a:blipFill>
              <a:blip r:embed="rId5">
                <a:extLst>
                  <a:ext uri="{96DAC541-7B7A-43D3-8B79-37D633B846F1}">
                    <asvg:svgBlip xmlns:asvg="http://schemas.microsoft.com/office/drawing/2016/SVG/main" r:embed="rId6"/>
                  </a:ext>
                </a:extLst>
              </a:blip>
              <a:stretch>
                <a:fillRect r="-1119" b="-94790"/>
              </a:stretch>
            </a:blipFill>
          </p:spPr>
          <p:txBody>
            <a:bodyPr/>
            <a:lstStyle/>
            <a:p>
              <a:pPr defTabSz="609630"/>
              <a:endParaRPr lang="en-US" sz="1200">
                <a:solidFill>
                  <a:prstClr val="black"/>
                </a:solidFill>
                <a:latin typeface="Calibri"/>
              </a:endParaRPr>
            </a:p>
          </p:txBody>
        </p:sp>
        <p:sp>
          <p:nvSpPr>
            <p:cNvPr id="12" name="TextBox 12"/>
            <p:cNvSpPr txBox="1"/>
            <p:nvPr/>
          </p:nvSpPr>
          <p:spPr>
            <a:xfrm>
              <a:off x="855250" y="3119555"/>
              <a:ext cx="5301754" cy="397545"/>
            </a:xfrm>
            <a:prstGeom prst="rect">
              <a:avLst/>
            </a:prstGeom>
          </p:spPr>
          <p:txBody>
            <a:bodyPr lIns="0" tIns="0" rIns="0" bIns="0" rtlCol="0" anchor="t">
              <a:spAutoFit/>
            </a:bodyPr>
            <a:lstStyle/>
            <a:p>
              <a:pPr algn="ctr" defTabSz="609630">
                <a:lnSpc>
                  <a:spcPts val="3114"/>
                </a:lnSpc>
                <a:spcBef>
                  <a:spcPct val="0"/>
                </a:spcBef>
              </a:pPr>
              <a:r>
                <a:rPr lang="en-US" sz="2685" dirty="0">
                  <a:solidFill>
                    <a:srgbClr val="FFFFFF"/>
                  </a:solidFill>
                  <a:latin typeface="Cambria Bold"/>
                </a:rPr>
                <a:t>TP. </a:t>
              </a:r>
              <a:r>
                <a:rPr lang="en-US" sz="2685" dirty="0" err="1">
                  <a:solidFill>
                    <a:srgbClr val="FFFFFF"/>
                  </a:solidFill>
                  <a:latin typeface="Cambria Bold"/>
                </a:rPr>
                <a:t>Hồ</a:t>
              </a:r>
              <a:r>
                <a:rPr lang="en-US" sz="2685" dirty="0">
                  <a:solidFill>
                    <a:srgbClr val="FFFFFF"/>
                  </a:solidFill>
                  <a:latin typeface="Cambria Bold"/>
                </a:rPr>
                <a:t> Chí Minh: 8 993 082 </a:t>
              </a:r>
              <a:r>
                <a:rPr lang="en-US" sz="2685" dirty="0" err="1">
                  <a:solidFill>
                    <a:srgbClr val="FFFFFF"/>
                  </a:solidFill>
                  <a:latin typeface="Cambria Bold"/>
                </a:rPr>
                <a:t>người</a:t>
              </a:r>
              <a:endParaRPr lang="en-US" sz="2685" dirty="0">
                <a:solidFill>
                  <a:srgbClr val="FFFFFF"/>
                </a:solidFill>
                <a:latin typeface="Cambria Bold"/>
              </a:endParaRPr>
            </a:p>
          </p:txBody>
        </p:sp>
      </p:grpSp>
      <p:sp>
        <p:nvSpPr>
          <p:cNvPr id="13" name="TextBox 13"/>
          <p:cNvSpPr txBox="1"/>
          <p:nvPr/>
        </p:nvSpPr>
        <p:spPr>
          <a:xfrm>
            <a:off x="1514841" y="5564074"/>
            <a:ext cx="5905970" cy="1154162"/>
          </a:xfrm>
          <a:prstGeom prst="rect">
            <a:avLst/>
          </a:prstGeom>
        </p:spPr>
        <p:txBody>
          <a:bodyPr lIns="0" tIns="0" rIns="0" bIns="0" rtlCol="0" anchor="t">
            <a:spAutoFit/>
          </a:bodyPr>
          <a:lstStyle/>
          <a:p>
            <a:pPr algn="ctr" defTabSz="609630">
              <a:lnSpc>
                <a:spcPts val="2959"/>
              </a:lnSpc>
            </a:pPr>
            <a:r>
              <a:rPr lang="en-US" sz="2551" b="1" i="1">
                <a:solidFill>
                  <a:srgbClr val="202F5A"/>
                </a:solidFill>
                <a:latin typeface="Cambria" panose="02040503050406030204" pitchFamily="18" charset="0"/>
                <a:ea typeface="Cambria" panose="02040503050406030204" pitchFamily="18" charset="0"/>
              </a:rPr>
              <a:t>Một triệu một trăm chín mươi tư nghìn bốn trăm bảy mươi sáu người.</a:t>
            </a:r>
          </a:p>
          <a:p>
            <a:pPr algn="ctr" defTabSz="609630">
              <a:lnSpc>
                <a:spcPts val="2959"/>
              </a:lnSpc>
              <a:spcBef>
                <a:spcPct val="0"/>
              </a:spcBef>
            </a:pPr>
            <a:endParaRPr lang="en-US" sz="2551" b="1" i="1">
              <a:solidFill>
                <a:srgbClr val="202F5A"/>
              </a:solidFill>
              <a:latin typeface="Cambria" panose="02040503050406030204" pitchFamily="18" charset="0"/>
              <a:ea typeface="Cambria" panose="02040503050406030204" pitchFamily="18" charset="0"/>
            </a:endParaRPr>
          </a:p>
        </p:txBody>
      </p:sp>
      <p:grpSp>
        <p:nvGrpSpPr>
          <p:cNvPr id="14" name="Group 14"/>
          <p:cNvGrpSpPr/>
          <p:nvPr/>
        </p:nvGrpSpPr>
        <p:grpSpPr>
          <a:xfrm>
            <a:off x="1514841" y="4685875"/>
            <a:ext cx="5301754" cy="770248"/>
            <a:chOff x="0" y="0"/>
            <a:chExt cx="10603508" cy="1540495"/>
          </a:xfrm>
        </p:grpSpPr>
        <p:sp>
          <p:nvSpPr>
            <p:cNvPr id="15" name="Freeform 15"/>
            <p:cNvSpPr/>
            <p:nvPr/>
          </p:nvSpPr>
          <p:spPr>
            <a:xfrm>
              <a:off x="930641" y="0"/>
              <a:ext cx="9162318" cy="1540495"/>
            </a:xfrm>
            <a:custGeom>
              <a:avLst/>
              <a:gdLst/>
              <a:ahLst/>
              <a:cxnLst/>
              <a:rect l="l" t="t" r="r" b="b"/>
              <a:pathLst>
                <a:path w="9162318" h="1540495">
                  <a:moveTo>
                    <a:pt x="0" y="0"/>
                  </a:moveTo>
                  <a:lnTo>
                    <a:pt x="9162318" y="0"/>
                  </a:lnTo>
                  <a:lnTo>
                    <a:pt x="9162318" y="1540495"/>
                  </a:lnTo>
                  <a:lnTo>
                    <a:pt x="0" y="1540495"/>
                  </a:lnTo>
                  <a:lnTo>
                    <a:pt x="0" y="0"/>
                  </a:lnTo>
                  <a:close/>
                </a:path>
              </a:pathLst>
            </a:custGeom>
            <a:blipFill>
              <a:blip r:embed="rId5">
                <a:extLst>
                  <a:ext uri="{96DAC541-7B7A-43D3-8B79-37D633B846F1}">
                    <asvg:svgBlip xmlns:asvg="http://schemas.microsoft.com/office/drawing/2016/SVG/main" r:embed="rId6"/>
                  </a:ext>
                </a:extLst>
              </a:blip>
              <a:stretch>
                <a:fillRect r="-1544" b="-75899"/>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0" y="371946"/>
              <a:ext cx="10603508" cy="795089"/>
            </a:xfrm>
            <a:prstGeom prst="rect">
              <a:avLst/>
            </a:prstGeom>
          </p:spPr>
          <p:txBody>
            <a:bodyPr lIns="0" tIns="0" rIns="0" bIns="0" rtlCol="0" anchor="t">
              <a:spAutoFit/>
            </a:bodyPr>
            <a:lstStyle/>
            <a:p>
              <a:pPr algn="ctr" defTabSz="609630">
                <a:lnSpc>
                  <a:spcPts val="3114"/>
                </a:lnSpc>
                <a:spcBef>
                  <a:spcPct val="0"/>
                </a:spcBef>
              </a:pPr>
              <a:r>
                <a:rPr lang="en-US" sz="2685" dirty="0" err="1">
                  <a:solidFill>
                    <a:srgbClr val="FFFFFF"/>
                  </a:solidFill>
                  <a:latin typeface="Cambria Bold"/>
                </a:rPr>
                <a:t>Cà</a:t>
              </a:r>
              <a:r>
                <a:rPr lang="en-US" sz="2685" dirty="0">
                  <a:solidFill>
                    <a:srgbClr val="FFFFFF"/>
                  </a:solidFill>
                  <a:latin typeface="Cambria Bold"/>
                </a:rPr>
                <a:t> Mau: 1 194 976 </a:t>
              </a:r>
              <a:r>
                <a:rPr lang="en-US" sz="2685" dirty="0" err="1">
                  <a:solidFill>
                    <a:srgbClr val="FFFFFF"/>
                  </a:solidFill>
                  <a:latin typeface="Cambria Bold"/>
                </a:rPr>
                <a:t>người</a:t>
              </a:r>
              <a:endParaRPr lang="en-US" sz="2685" dirty="0">
                <a:solidFill>
                  <a:srgbClr val="FFFFFF"/>
                </a:solidFill>
                <a:latin typeface="Cambria Bold"/>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5" name="Group 5"/>
          <p:cNvGrpSpPr/>
          <p:nvPr/>
        </p:nvGrpSpPr>
        <p:grpSpPr>
          <a:xfrm>
            <a:off x="685799" y="508550"/>
            <a:ext cx="930641" cy="930641"/>
            <a:chOff x="64540" y="-174493"/>
            <a:chExt cx="1861282" cy="1861282"/>
          </a:xfrm>
        </p:grpSpPr>
        <p:grpSp>
          <p:nvGrpSpPr>
            <p:cNvPr id="6" name="Group 6"/>
            <p:cNvGrpSpPr/>
            <p:nvPr/>
          </p:nvGrpSpPr>
          <p:grpSpPr>
            <a:xfrm>
              <a:off x="64540" y="-174493"/>
              <a:ext cx="1861282" cy="1861282"/>
              <a:chOff x="28184" y="-76199"/>
              <a:chExt cx="812800" cy="812800"/>
            </a:xfrm>
          </p:grpSpPr>
          <p:sp>
            <p:nvSpPr>
              <p:cNvPr id="7" name="Freeform 7"/>
              <p:cNvSpPr/>
              <p:nvPr/>
            </p:nvSpPr>
            <p:spPr>
              <a:xfrm>
                <a:off x="28184" y="-76199"/>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2F5A"/>
              </a:solid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mbria" panose="02040503050406030204" pitchFamily="18" charset="0"/>
                  <a:ea typeface="Cambria" panose="02040503050406030204" pitchFamily="18" charset="0"/>
                </a:endParaRPr>
              </a:p>
            </p:txBody>
          </p:sp>
        </p:grpSp>
        <p:sp>
          <p:nvSpPr>
            <p:cNvPr id="9" name="TextBox 9"/>
            <p:cNvSpPr txBox="1"/>
            <p:nvPr/>
          </p:nvSpPr>
          <p:spPr>
            <a:xfrm>
              <a:off x="592900" y="281672"/>
              <a:ext cx="872160" cy="1199816"/>
            </a:xfrm>
            <a:prstGeom prst="rect">
              <a:avLst/>
            </a:prstGeom>
          </p:spPr>
          <p:txBody>
            <a:bodyPr lIns="0" tIns="0" rIns="0" bIns="0" rtlCol="0" anchor="t">
              <a:spAutoFit/>
            </a:bodyPr>
            <a:lstStyle/>
            <a:p>
              <a:pPr algn="just" defTabSz="609630">
                <a:lnSpc>
                  <a:spcPts val="4640"/>
                </a:lnSpc>
                <a:spcBef>
                  <a:spcPct val="0"/>
                </a:spcBef>
              </a:pPr>
              <a:r>
                <a:rPr lang="en-US" sz="5400" b="1" dirty="0">
                  <a:solidFill>
                    <a:srgbClr val="FFFFFF"/>
                  </a:solidFill>
                  <a:latin typeface="Cambria" panose="02040503050406030204" pitchFamily="18" charset="0"/>
                  <a:ea typeface="Cambria" panose="02040503050406030204" pitchFamily="18" charset="0"/>
                </a:rPr>
                <a:t>2</a:t>
              </a:r>
            </a:p>
          </p:txBody>
        </p:sp>
      </p:grpSp>
      <p:sp>
        <p:nvSpPr>
          <p:cNvPr id="10" name="TextBox 10"/>
          <p:cNvSpPr txBox="1"/>
          <p:nvPr/>
        </p:nvSpPr>
        <p:spPr>
          <a:xfrm>
            <a:off x="1733321" y="698500"/>
            <a:ext cx="5596100" cy="589905"/>
          </a:xfrm>
          <a:prstGeom prst="rect">
            <a:avLst/>
          </a:prstGeom>
        </p:spPr>
        <p:txBody>
          <a:bodyPr lIns="0" tIns="0" rIns="0" bIns="0" rtlCol="0" anchor="t">
            <a:spAutoFit/>
          </a:bodyPr>
          <a:lstStyle/>
          <a:p>
            <a:pPr algn="just" defTabSz="609630">
              <a:lnSpc>
                <a:spcPts val="4640"/>
              </a:lnSpc>
              <a:spcBef>
                <a:spcPct val="0"/>
              </a:spcBef>
            </a:pPr>
            <a:r>
              <a:rPr lang="en-US" sz="4000">
                <a:solidFill>
                  <a:srgbClr val="000000"/>
                </a:solidFill>
                <a:latin typeface="Cambria Bold"/>
              </a:rPr>
              <a:t>Cho số </a:t>
            </a:r>
            <a:r>
              <a:rPr lang="en-US" sz="4000">
                <a:solidFill>
                  <a:srgbClr val="FF3131"/>
                </a:solidFill>
                <a:latin typeface="Cambria Bold"/>
              </a:rPr>
              <a:t>517 906 384</a:t>
            </a:r>
            <a:r>
              <a:rPr lang="en-US" sz="4000">
                <a:solidFill>
                  <a:srgbClr val="000000"/>
                </a:solidFill>
                <a:latin typeface="Cambria Bold"/>
              </a:rPr>
              <a:t>.</a:t>
            </a:r>
          </a:p>
        </p:txBody>
      </p:sp>
      <p:grpSp>
        <p:nvGrpSpPr>
          <p:cNvPr id="11" name="Group 11"/>
          <p:cNvGrpSpPr/>
          <p:nvPr/>
        </p:nvGrpSpPr>
        <p:grpSpPr>
          <a:xfrm>
            <a:off x="5774236" y="685801"/>
            <a:ext cx="5731965" cy="5244747"/>
            <a:chOff x="0" y="0"/>
            <a:chExt cx="11463929" cy="10489495"/>
          </a:xfrm>
        </p:grpSpPr>
        <p:sp>
          <p:nvSpPr>
            <p:cNvPr id="12" name="Freeform 12"/>
            <p:cNvSpPr/>
            <p:nvPr/>
          </p:nvSpPr>
          <p:spPr>
            <a:xfrm>
              <a:off x="0" y="0"/>
              <a:ext cx="11463929" cy="10489495"/>
            </a:xfrm>
            <a:custGeom>
              <a:avLst/>
              <a:gdLst/>
              <a:ahLst/>
              <a:cxnLst/>
              <a:rect l="l" t="t" r="r" b="b"/>
              <a:pathLst>
                <a:path w="11463929" h="10489495">
                  <a:moveTo>
                    <a:pt x="0" y="0"/>
                  </a:moveTo>
                  <a:lnTo>
                    <a:pt x="11463929" y="0"/>
                  </a:lnTo>
                  <a:lnTo>
                    <a:pt x="11463929" y="10489495"/>
                  </a:lnTo>
                  <a:lnTo>
                    <a:pt x="0" y="10489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1330252" y="946180"/>
              <a:ext cx="9005707" cy="8530541"/>
            </a:xfrm>
            <a:prstGeom prst="rect">
              <a:avLst/>
            </a:prstGeom>
          </p:spPr>
          <p:txBody>
            <a:bodyPr lIns="0" tIns="0" rIns="0" bIns="0" rtlCol="0" anchor="t">
              <a:spAutoFit/>
            </a:bodyPr>
            <a:lstStyle/>
            <a:p>
              <a:pPr defTabSz="609630">
                <a:lnSpc>
                  <a:spcPts val="4214"/>
                </a:lnSpc>
              </a:pPr>
              <a:r>
                <a:rPr lang="en-US" sz="3121" dirty="0">
                  <a:solidFill>
                    <a:srgbClr val="000000"/>
                  </a:solidFill>
                  <a:latin typeface="Cambria Bold"/>
                </a:rPr>
                <a:t>a) </a:t>
              </a:r>
              <a:r>
                <a:rPr lang="en-US" sz="3121" dirty="0" err="1">
                  <a:solidFill>
                    <a:srgbClr val="000000"/>
                  </a:solidFill>
                  <a:latin typeface="Cambria Bold"/>
                </a:rPr>
                <a:t>Nêu</a:t>
              </a:r>
              <a:r>
                <a:rPr lang="en-US" sz="3121" dirty="0">
                  <a:solidFill>
                    <a:srgbClr val="000000"/>
                  </a:solidFill>
                  <a:latin typeface="Cambria Bold"/>
                </a:rPr>
                <a:t> </a:t>
              </a:r>
              <a:r>
                <a:rPr lang="en-US" sz="3121" dirty="0" err="1">
                  <a:solidFill>
                    <a:srgbClr val="000000"/>
                  </a:solidFill>
                  <a:latin typeface="Cambria Bold"/>
                </a:rPr>
                <a:t>các</a:t>
              </a:r>
              <a:r>
                <a:rPr lang="en-US" sz="3121" dirty="0">
                  <a:solidFill>
                    <a:srgbClr val="000000"/>
                  </a:solidFill>
                  <a:latin typeface="Cambria Bold"/>
                </a:rPr>
                <a:t> </a:t>
              </a:r>
              <a:r>
                <a:rPr lang="en-US" sz="3121" dirty="0" err="1">
                  <a:solidFill>
                    <a:srgbClr val="000000"/>
                  </a:solidFill>
                  <a:latin typeface="Cambria Bold"/>
                </a:rPr>
                <a:t>chữ</a:t>
              </a:r>
              <a:r>
                <a:rPr lang="en-US" sz="3121" dirty="0">
                  <a:solidFill>
                    <a:srgbClr val="000000"/>
                  </a:solidFill>
                  <a:latin typeface="Cambria Bold"/>
                </a:rPr>
                <a:t> </a:t>
              </a:r>
              <a:r>
                <a:rPr lang="en-US" sz="3121" dirty="0" err="1">
                  <a:solidFill>
                    <a:srgbClr val="000000"/>
                  </a:solidFill>
                  <a:latin typeface="Cambria Bold"/>
                </a:rPr>
                <a:t>số</a:t>
              </a:r>
              <a:r>
                <a:rPr lang="en-US" sz="3121" dirty="0">
                  <a:solidFill>
                    <a:srgbClr val="000000"/>
                  </a:solidFill>
                  <a:latin typeface="Cambria Bold"/>
                </a:rPr>
                <a:t> </a:t>
              </a:r>
              <a:r>
                <a:rPr lang="en-US" sz="3121" dirty="0" err="1">
                  <a:solidFill>
                    <a:srgbClr val="000000"/>
                  </a:solidFill>
                  <a:latin typeface="Cambria Bold"/>
                </a:rPr>
                <a:t>thuộc</a:t>
              </a:r>
              <a:r>
                <a:rPr lang="en-US" sz="3121" dirty="0">
                  <a:solidFill>
                    <a:srgbClr val="000000"/>
                  </a:solidFill>
                  <a:latin typeface="Cambria Bold"/>
                </a:rPr>
                <a:t> </a:t>
              </a:r>
              <a:r>
                <a:rPr lang="en-US" sz="3121" dirty="0" err="1">
                  <a:solidFill>
                    <a:srgbClr val="000000"/>
                  </a:solidFill>
                  <a:latin typeface="Cambria Bold"/>
                </a:rPr>
                <a:t>lớp</a:t>
              </a:r>
              <a:r>
                <a:rPr lang="en-US" sz="3121" dirty="0">
                  <a:solidFill>
                    <a:srgbClr val="000000"/>
                  </a:solidFill>
                  <a:latin typeface="Cambria Bold"/>
                </a:rPr>
                <a:t> </a:t>
              </a:r>
              <a:r>
                <a:rPr lang="en-US" sz="3121" dirty="0" err="1">
                  <a:solidFill>
                    <a:srgbClr val="000000"/>
                  </a:solidFill>
                  <a:latin typeface="Cambria Bold"/>
                </a:rPr>
                <a:t>triệu</a:t>
              </a:r>
              <a:r>
                <a:rPr lang="en-US" sz="3121" dirty="0">
                  <a:solidFill>
                    <a:srgbClr val="000000"/>
                  </a:solidFill>
                  <a:latin typeface="Cambria Bold"/>
                </a:rPr>
                <a:t> </a:t>
              </a:r>
              <a:r>
                <a:rPr lang="en-US" sz="3121" dirty="0" err="1">
                  <a:solidFill>
                    <a:srgbClr val="000000"/>
                  </a:solidFill>
                  <a:latin typeface="Cambria Bold"/>
                </a:rPr>
                <a:t>của</a:t>
              </a:r>
              <a:r>
                <a:rPr lang="en-US" sz="3121" dirty="0">
                  <a:solidFill>
                    <a:srgbClr val="000000"/>
                  </a:solidFill>
                  <a:latin typeface="Cambria Bold"/>
                </a:rPr>
                <a:t> </a:t>
              </a:r>
              <a:r>
                <a:rPr lang="en-US" sz="3121" dirty="0" err="1">
                  <a:solidFill>
                    <a:srgbClr val="000000"/>
                  </a:solidFill>
                  <a:latin typeface="Cambria Bold"/>
                </a:rPr>
                <a:t>số</a:t>
              </a:r>
              <a:r>
                <a:rPr lang="en-US" sz="3121" dirty="0">
                  <a:solidFill>
                    <a:srgbClr val="000000"/>
                  </a:solidFill>
                  <a:latin typeface="Cambria Bold"/>
                </a:rPr>
                <a:t> </a:t>
              </a:r>
              <a:r>
                <a:rPr lang="en-US" sz="3121" dirty="0" err="1">
                  <a:solidFill>
                    <a:srgbClr val="000000"/>
                  </a:solidFill>
                  <a:latin typeface="Cambria Bold"/>
                </a:rPr>
                <a:t>đó</a:t>
              </a:r>
              <a:r>
                <a:rPr lang="en-US" sz="3121" dirty="0">
                  <a:solidFill>
                    <a:srgbClr val="000000"/>
                  </a:solidFill>
                  <a:latin typeface="Cambria Bold"/>
                </a:rPr>
                <a:t>.</a:t>
              </a:r>
            </a:p>
            <a:p>
              <a:pPr defTabSz="609630">
                <a:lnSpc>
                  <a:spcPts val="4214"/>
                </a:lnSpc>
              </a:pPr>
              <a:r>
                <a:rPr lang="en-US" sz="3121" dirty="0">
                  <a:solidFill>
                    <a:srgbClr val="000000"/>
                  </a:solidFill>
                  <a:latin typeface="Cambria Bold"/>
                </a:rPr>
                <a:t>b) </a:t>
              </a:r>
              <a:r>
                <a:rPr lang="en-US" sz="3121" dirty="0" err="1">
                  <a:solidFill>
                    <a:srgbClr val="000000"/>
                  </a:solidFill>
                  <a:latin typeface="Cambria Bold"/>
                </a:rPr>
                <a:t>Nêu</a:t>
              </a:r>
              <a:r>
                <a:rPr lang="en-US" sz="3121" dirty="0">
                  <a:solidFill>
                    <a:srgbClr val="000000"/>
                  </a:solidFill>
                  <a:latin typeface="Cambria Bold"/>
                </a:rPr>
                <a:t> </a:t>
              </a:r>
              <a:r>
                <a:rPr lang="en-US" sz="3121" dirty="0" err="1">
                  <a:solidFill>
                    <a:srgbClr val="000000"/>
                  </a:solidFill>
                  <a:latin typeface="Cambria Bold"/>
                </a:rPr>
                <a:t>các</a:t>
              </a:r>
              <a:r>
                <a:rPr lang="en-US" sz="3121" dirty="0">
                  <a:solidFill>
                    <a:srgbClr val="000000"/>
                  </a:solidFill>
                  <a:latin typeface="Cambria Bold"/>
                </a:rPr>
                <a:t> </a:t>
              </a:r>
              <a:r>
                <a:rPr lang="en-US" sz="3121" dirty="0" err="1">
                  <a:solidFill>
                    <a:srgbClr val="000000"/>
                  </a:solidFill>
                  <a:latin typeface="Cambria Bold"/>
                </a:rPr>
                <a:t>chữ</a:t>
              </a:r>
              <a:r>
                <a:rPr lang="en-US" sz="3121" dirty="0">
                  <a:solidFill>
                    <a:srgbClr val="000000"/>
                  </a:solidFill>
                  <a:latin typeface="Cambria Bold"/>
                </a:rPr>
                <a:t> </a:t>
              </a:r>
              <a:r>
                <a:rPr lang="en-US" sz="3121" dirty="0" err="1">
                  <a:solidFill>
                    <a:srgbClr val="000000"/>
                  </a:solidFill>
                  <a:latin typeface="Cambria Bold"/>
                </a:rPr>
                <a:t>số</a:t>
              </a:r>
              <a:r>
                <a:rPr lang="en-US" sz="3121" dirty="0">
                  <a:solidFill>
                    <a:srgbClr val="000000"/>
                  </a:solidFill>
                  <a:latin typeface="Cambria Bold"/>
                </a:rPr>
                <a:t> </a:t>
              </a:r>
              <a:r>
                <a:rPr lang="en-US" sz="3121" dirty="0" err="1">
                  <a:solidFill>
                    <a:srgbClr val="000000"/>
                  </a:solidFill>
                  <a:latin typeface="Cambria Bold"/>
                </a:rPr>
                <a:t>thuộc</a:t>
              </a:r>
              <a:r>
                <a:rPr lang="en-US" sz="3121" dirty="0">
                  <a:solidFill>
                    <a:srgbClr val="000000"/>
                  </a:solidFill>
                  <a:latin typeface="Cambria Bold"/>
                </a:rPr>
                <a:t> </a:t>
              </a:r>
              <a:r>
                <a:rPr lang="en-US" sz="3121" dirty="0" err="1">
                  <a:solidFill>
                    <a:srgbClr val="000000"/>
                  </a:solidFill>
                  <a:latin typeface="Cambria Bold"/>
                </a:rPr>
                <a:t>lớp</a:t>
              </a:r>
              <a:r>
                <a:rPr lang="en-US" sz="3121" dirty="0">
                  <a:solidFill>
                    <a:srgbClr val="000000"/>
                  </a:solidFill>
                  <a:latin typeface="Cambria Bold"/>
                </a:rPr>
                <a:t> </a:t>
              </a:r>
              <a:r>
                <a:rPr lang="en-US" sz="3121" dirty="0" err="1">
                  <a:solidFill>
                    <a:srgbClr val="000000"/>
                  </a:solidFill>
                  <a:latin typeface="Cambria Bold"/>
                </a:rPr>
                <a:t>nghìn</a:t>
              </a:r>
              <a:r>
                <a:rPr lang="en-US" sz="3121" dirty="0">
                  <a:solidFill>
                    <a:srgbClr val="000000"/>
                  </a:solidFill>
                  <a:latin typeface="Cambria Bold"/>
                </a:rPr>
                <a:t> </a:t>
              </a:r>
              <a:r>
                <a:rPr lang="en-US" sz="3121" dirty="0" err="1">
                  <a:solidFill>
                    <a:srgbClr val="000000"/>
                  </a:solidFill>
                  <a:latin typeface="Cambria Bold"/>
                </a:rPr>
                <a:t>của</a:t>
              </a:r>
              <a:r>
                <a:rPr lang="en-US" sz="3121" dirty="0">
                  <a:solidFill>
                    <a:srgbClr val="000000"/>
                  </a:solidFill>
                  <a:latin typeface="Cambria Bold"/>
                </a:rPr>
                <a:t> </a:t>
              </a:r>
              <a:r>
                <a:rPr lang="en-US" sz="3121" dirty="0" err="1">
                  <a:solidFill>
                    <a:srgbClr val="000000"/>
                  </a:solidFill>
                  <a:latin typeface="Cambria Bold"/>
                </a:rPr>
                <a:t>số</a:t>
              </a:r>
              <a:r>
                <a:rPr lang="en-US" sz="3121" dirty="0">
                  <a:solidFill>
                    <a:srgbClr val="000000"/>
                  </a:solidFill>
                  <a:latin typeface="Cambria Bold"/>
                </a:rPr>
                <a:t> </a:t>
              </a:r>
              <a:r>
                <a:rPr lang="en-US" sz="3121" dirty="0" err="1">
                  <a:solidFill>
                    <a:srgbClr val="000000"/>
                  </a:solidFill>
                  <a:latin typeface="Cambria Bold"/>
                </a:rPr>
                <a:t>đó</a:t>
              </a:r>
              <a:r>
                <a:rPr lang="en-US" sz="3121" dirty="0">
                  <a:solidFill>
                    <a:srgbClr val="000000"/>
                  </a:solidFill>
                  <a:latin typeface="Cambria Bold"/>
                </a:rPr>
                <a:t>.</a:t>
              </a:r>
            </a:p>
            <a:p>
              <a:pPr defTabSz="609630">
                <a:lnSpc>
                  <a:spcPts val="4214"/>
                </a:lnSpc>
              </a:pPr>
              <a:r>
                <a:rPr lang="en-US" sz="3121" dirty="0">
                  <a:solidFill>
                    <a:srgbClr val="000000"/>
                  </a:solidFill>
                  <a:latin typeface="Cambria Bold"/>
                </a:rPr>
                <a:t>c) </a:t>
              </a:r>
              <a:r>
                <a:rPr lang="en-US" sz="3121" dirty="0" err="1">
                  <a:solidFill>
                    <a:srgbClr val="000000"/>
                  </a:solidFill>
                  <a:latin typeface="Cambria Bold"/>
                </a:rPr>
                <a:t>Nêu</a:t>
              </a:r>
              <a:r>
                <a:rPr lang="en-US" sz="3121" dirty="0">
                  <a:solidFill>
                    <a:srgbClr val="000000"/>
                  </a:solidFill>
                  <a:latin typeface="Cambria Bold"/>
                </a:rPr>
                <a:t> </a:t>
              </a:r>
              <a:r>
                <a:rPr lang="en-US" sz="3121" dirty="0" err="1">
                  <a:solidFill>
                    <a:srgbClr val="000000"/>
                  </a:solidFill>
                  <a:latin typeface="Cambria Bold"/>
                </a:rPr>
                <a:t>các</a:t>
              </a:r>
              <a:r>
                <a:rPr lang="en-US" sz="3121" dirty="0">
                  <a:solidFill>
                    <a:srgbClr val="000000"/>
                  </a:solidFill>
                  <a:latin typeface="Cambria Bold"/>
                </a:rPr>
                <a:t> </a:t>
              </a:r>
              <a:r>
                <a:rPr lang="en-US" sz="3121" dirty="0" err="1">
                  <a:solidFill>
                    <a:srgbClr val="000000"/>
                  </a:solidFill>
                  <a:latin typeface="Cambria Bold"/>
                </a:rPr>
                <a:t>chữ</a:t>
              </a:r>
              <a:r>
                <a:rPr lang="en-US" sz="3121" dirty="0">
                  <a:solidFill>
                    <a:srgbClr val="000000"/>
                  </a:solidFill>
                  <a:latin typeface="Cambria Bold"/>
                </a:rPr>
                <a:t> </a:t>
              </a:r>
              <a:r>
                <a:rPr lang="en-US" sz="3121" dirty="0" err="1">
                  <a:solidFill>
                    <a:srgbClr val="000000"/>
                  </a:solidFill>
                  <a:latin typeface="Cambria Bold"/>
                </a:rPr>
                <a:t>số</a:t>
              </a:r>
              <a:r>
                <a:rPr lang="en-US" sz="3121" dirty="0">
                  <a:solidFill>
                    <a:srgbClr val="000000"/>
                  </a:solidFill>
                  <a:latin typeface="Cambria Bold"/>
                </a:rPr>
                <a:t> </a:t>
              </a:r>
              <a:r>
                <a:rPr lang="en-US" sz="3121" dirty="0" err="1">
                  <a:solidFill>
                    <a:srgbClr val="000000"/>
                  </a:solidFill>
                  <a:latin typeface="Cambria Bold"/>
                </a:rPr>
                <a:t>thuộc</a:t>
              </a:r>
              <a:r>
                <a:rPr lang="en-US" sz="3121" dirty="0">
                  <a:solidFill>
                    <a:srgbClr val="000000"/>
                  </a:solidFill>
                  <a:latin typeface="Cambria Bold"/>
                </a:rPr>
                <a:t> </a:t>
              </a:r>
              <a:r>
                <a:rPr lang="en-US" sz="3121" dirty="0" err="1">
                  <a:solidFill>
                    <a:srgbClr val="000000"/>
                  </a:solidFill>
                  <a:latin typeface="Cambria Bold"/>
                </a:rPr>
                <a:t>lớp</a:t>
              </a:r>
              <a:r>
                <a:rPr lang="en-US" sz="3121" dirty="0">
                  <a:solidFill>
                    <a:srgbClr val="000000"/>
                  </a:solidFill>
                  <a:latin typeface="Cambria Bold"/>
                </a:rPr>
                <a:t> </a:t>
              </a:r>
              <a:r>
                <a:rPr lang="en-US" sz="3121" dirty="0" err="1">
                  <a:solidFill>
                    <a:srgbClr val="000000"/>
                  </a:solidFill>
                  <a:latin typeface="Cambria Bold"/>
                </a:rPr>
                <a:t>đơn</a:t>
              </a:r>
              <a:r>
                <a:rPr lang="en-US" sz="3121" dirty="0">
                  <a:solidFill>
                    <a:srgbClr val="000000"/>
                  </a:solidFill>
                  <a:latin typeface="Cambria Bold"/>
                </a:rPr>
                <a:t> </a:t>
              </a:r>
              <a:r>
                <a:rPr lang="en-US" sz="3121" dirty="0" err="1">
                  <a:solidFill>
                    <a:srgbClr val="000000"/>
                  </a:solidFill>
                  <a:latin typeface="Cambria Bold"/>
                </a:rPr>
                <a:t>vị</a:t>
              </a:r>
              <a:r>
                <a:rPr lang="en-US" sz="3121" dirty="0">
                  <a:solidFill>
                    <a:srgbClr val="000000"/>
                  </a:solidFill>
                  <a:latin typeface="Cambria Bold"/>
                </a:rPr>
                <a:t> </a:t>
              </a:r>
              <a:r>
                <a:rPr lang="en-US" sz="3121" dirty="0" err="1">
                  <a:solidFill>
                    <a:srgbClr val="000000"/>
                  </a:solidFill>
                  <a:latin typeface="Cambria Bold"/>
                </a:rPr>
                <a:t>của</a:t>
              </a:r>
              <a:r>
                <a:rPr lang="en-US" sz="3121" dirty="0">
                  <a:solidFill>
                    <a:srgbClr val="000000"/>
                  </a:solidFill>
                  <a:latin typeface="Cambria Bold"/>
                </a:rPr>
                <a:t> </a:t>
              </a:r>
              <a:r>
                <a:rPr lang="en-US" sz="3121" dirty="0" err="1">
                  <a:solidFill>
                    <a:srgbClr val="000000"/>
                  </a:solidFill>
                  <a:latin typeface="Cambria Bold"/>
                </a:rPr>
                <a:t>số</a:t>
              </a:r>
              <a:r>
                <a:rPr lang="en-US" sz="3121" dirty="0">
                  <a:solidFill>
                    <a:srgbClr val="000000"/>
                  </a:solidFill>
                  <a:latin typeface="Cambria Bold"/>
                </a:rPr>
                <a:t> </a:t>
              </a:r>
              <a:r>
                <a:rPr lang="en-US" sz="3121" dirty="0" err="1">
                  <a:solidFill>
                    <a:srgbClr val="000000"/>
                  </a:solidFill>
                  <a:latin typeface="Cambria Bold"/>
                </a:rPr>
                <a:t>đó</a:t>
              </a:r>
              <a:r>
                <a:rPr lang="en-US" sz="3121" dirty="0">
                  <a:solidFill>
                    <a:srgbClr val="000000"/>
                  </a:solidFill>
                  <a:latin typeface="Cambria Bold"/>
                </a:rPr>
                <a:t>.</a:t>
              </a:r>
            </a:p>
            <a:p>
              <a:pPr defTabSz="609630">
                <a:lnSpc>
                  <a:spcPts val="4214"/>
                </a:lnSpc>
              </a:pPr>
              <a:r>
                <a:rPr lang="en-US" sz="3121" dirty="0">
                  <a:solidFill>
                    <a:srgbClr val="000000"/>
                  </a:solidFill>
                  <a:latin typeface="Cambria Bold"/>
                </a:rPr>
                <a:t>d) </a:t>
              </a:r>
              <a:r>
                <a:rPr lang="en-US" sz="3121" dirty="0" err="1">
                  <a:solidFill>
                    <a:srgbClr val="000000"/>
                  </a:solidFill>
                  <a:latin typeface="Cambria Bold"/>
                </a:rPr>
                <a:t>Đọc</a:t>
              </a:r>
              <a:r>
                <a:rPr lang="en-US" sz="3121" dirty="0">
                  <a:solidFill>
                    <a:srgbClr val="000000"/>
                  </a:solidFill>
                  <a:latin typeface="Cambria Bold"/>
                </a:rPr>
                <a:t> </a:t>
              </a:r>
              <a:r>
                <a:rPr lang="en-US" sz="3121" dirty="0" err="1">
                  <a:solidFill>
                    <a:srgbClr val="000000"/>
                  </a:solidFill>
                  <a:latin typeface="Cambria Bold"/>
                </a:rPr>
                <a:t>số</a:t>
              </a:r>
              <a:r>
                <a:rPr lang="en-US" sz="3121" dirty="0">
                  <a:solidFill>
                    <a:srgbClr val="000000"/>
                  </a:solidFill>
                  <a:latin typeface="Cambria Bold"/>
                </a:rPr>
                <a:t> </a:t>
              </a:r>
              <a:r>
                <a:rPr lang="en-US" sz="3121" dirty="0" err="1">
                  <a:solidFill>
                    <a:srgbClr val="000000"/>
                  </a:solidFill>
                  <a:latin typeface="Cambria Bold"/>
                </a:rPr>
                <a:t>đó</a:t>
              </a:r>
              <a:r>
                <a:rPr lang="en-US" sz="3121" dirty="0">
                  <a:solidFill>
                    <a:srgbClr val="000000"/>
                  </a:solidFill>
                  <a:latin typeface="Cambria Bold"/>
                </a:rPr>
                <a:t>.</a:t>
              </a:r>
            </a:p>
            <a:p>
              <a:pPr algn="ctr" defTabSz="609630">
                <a:lnSpc>
                  <a:spcPts val="4214"/>
                </a:lnSpc>
              </a:pPr>
              <a:endParaRPr lang="en-US" sz="3121" dirty="0">
                <a:solidFill>
                  <a:srgbClr val="000000"/>
                </a:solidFill>
                <a:latin typeface="Cambria Bold"/>
              </a:endParaRPr>
            </a:p>
          </p:txBody>
        </p:sp>
      </p:grpSp>
      <p:grpSp>
        <p:nvGrpSpPr>
          <p:cNvPr id="14" name="Group 14"/>
          <p:cNvGrpSpPr/>
          <p:nvPr/>
        </p:nvGrpSpPr>
        <p:grpSpPr>
          <a:xfrm>
            <a:off x="791115" y="3979827"/>
            <a:ext cx="4876800" cy="1950720"/>
            <a:chOff x="0" y="0"/>
            <a:chExt cx="9753600" cy="3901440"/>
          </a:xfrm>
        </p:grpSpPr>
        <p:sp>
          <p:nvSpPr>
            <p:cNvPr id="15" name="Freeform 15"/>
            <p:cNvSpPr/>
            <p:nvPr/>
          </p:nvSpPr>
          <p:spPr>
            <a:xfrm>
              <a:off x="0" y="0"/>
              <a:ext cx="9753600" cy="3901440"/>
            </a:xfrm>
            <a:custGeom>
              <a:avLst/>
              <a:gdLst/>
              <a:ahLst/>
              <a:cxnLst/>
              <a:rect l="l" t="t" r="r" b="b"/>
              <a:pathLst>
                <a:path w="9753600" h="3901440">
                  <a:moveTo>
                    <a:pt x="0" y="0"/>
                  </a:moveTo>
                  <a:lnTo>
                    <a:pt x="9753600" y="0"/>
                  </a:lnTo>
                  <a:lnTo>
                    <a:pt x="9753600" y="3901440"/>
                  </a:lnTo>
                  <a:lnTo>
                    <a:pt x="0" y="390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310870" y="810304"/>
              <a:ext cx="9131864" cy="2308324"/>
            </a:xfrm>
            <a:prstGeom prst="rect">
              <a:avLst/>
            </a:prstGeom>
          </p:spPr>
          <p:txBody>
            <a:bodyPr lIns="0" tIns="0" rIns="0" bIns="0" rtlCol="0" anchor="t">
              <a:spAutoFit/>
            </a:bodyPr>
            <a:lstStyle/>
            <a:p>
              <a:pPr algn="ctr" defTabSz="609630">
                <a:lnSpc>
                  <a:spcPts val="4485"/>
                </a:lnSpc>
                <a:spcBef>
                  <a:spcPct val="0"/>
                </a:spcBef>
              </a:pPr>
              <a:r>
                <a:rPr lang="en-US" sz="3866" dirty="0">
                  <a:solidFill>
                    <a:srgbClr val="000000"/>
                  </a:solidFill>
                  <a:latin typeface="Cambria Bold"/>
                </a:rPr>
                <a:t>a) </a:t>
              </a:r>
              <a:r>
                <a:rPr lang="en-US" sz="3866" dirty="0" err="1">
                  <a:solidFill>
                    <a:srgbClr val="000000"/>
                  </a:solidFill>
                  <a:latin typeface="Cambria Bold"/>
                </a:rPr>
                <a:t>Các</a:t>
              </a:r>
              <a:r>
                <a:rPr lang="en-US" sz="3866" dirty="0">
                  <a:solidFill>
                    <a:srgbClr val="000000"/>
                  </a:solidFill>
                  <a:latin typeface="Cambria Bold"/>
                </a:rPr>
                <a:t> </a:t>
              </a:r>
              <a:r>
                <a:rPr lang="en-US" sz="3866" dirty="0" err="1">
                  <a:solidFill>
                    <a:srgbClr val="000000"/>
                  </a:solidFill>
                  <a:latin typeface="Cambria Bold"/>
                </a:rPr>
                <a:t>chữ</a:t>
              </a:r>
              <a:r>
                <a:rPr lang="en-US" sz="3866" dirty="0">
                  <a:solidFill>
                    <a:srgbClr val="000000"/>
                  </a:solidFill>
                  <a:latin typeface="Cambria Bold"/>
                </a:rPr>
                <a:t> </a:t>
              </a:r>
              <a:r>
                <a:rPr lang="en-US" sz="3866" dirty="0" err="1">
                  <a:solidFill>
                    <a:srgbClr val="000000"/>
                  </a:solidFill>
                  <a:latin typeface="Cambria Bold"/>
                </a:rPr>
                <a:t>số</a:t>
              </a:r>
              <a:r>
                <a:rPr lang="en-US" sz="3866" dirty="0">
                  <a:solidFill>
                    <a:srgbClr val="000000"/>
                  </a:solidFill>
                  <a:latin typeface="Cambria Bold"/>
                </a:rPr>
                <a:t> </a:t>
              </a:r>
              <a:r>
                <a:rPr lang="en-US" sz="3866" dirty="0" err="1">
                  <a:solidFill>
                    <a:srgbClr val="000000"/>
                  </a:solidFill>
                  <a:latin typeface="Cambria Bold"/>
                </a:rPr>
                <a:t>thuộc</a:t>
              </a:r>
              <a:r>
                <a:rPr lang="en-US" sz="3866" dirty="0">
                  <a:solidFill>
                    <a:srgbClr val="000000"/>
                  </a:solidFill>
                  <a:latin typeface="Cambria Bold"/>
                </a:rPr>
                <a:t> </a:t>
              </a:r>
              <a:r>
                <a:rPr lang="en-US" sz="3866" dirty="0" err="1">
                  <a:solidFill>
                    <a:srgbClr val="000000"/>
                  </a:solidFill>
                  <a:latin typeface="Cambria Bold"/>
                </a:rPr>
                <a:t>lớp</a:t>
              </a:r>
              <a:r>
                <a:rPr lang="en-US" sz="3866" dirty="0">
                  <a:solidFill>
                    <a:srgbClr val="000000"/>
                  </a:solidFill>
                  <a:latin typeface="Cambria Bold"/>
                </a:rPr>
                <a:t> </a:t>
              </a:r>
              <a:r>
                <a:rPr lang="en-US" sz="3866" dirty="0" err="1">
                  <a:solidFill>
                    <a:srgbClr val="000000"/>
                  </a:solidFill>
                  <a:latin typeface="Cambria Bold"/>
                </a:rPr>
                <a:t>triệu</a:t>
              </a:r>
              <a:r>
                <a:rPr lang="en-US" sz="3866" dirty="0">
                  <a:solidFill>
                    <a:srgbClr val="000000"/>
                  </a:solidFill>
                  <a:latin typeface="Cambria Bold"/>
                </a:rPr>
                <a:t> </a:t>
              </a:r>
              <a:r>
                <a:rPr lang="en-US" sz="3866" dirty="0" err="1">
                  <a:solidFill>
                    <a:srgbClr val="000000"/>
                  </a:solidFill>
                  <a:latin typeface="Cambria Bold"/>
                </a:rPr>
                <a:t>là</a:t>
              </a:r>
              <a:r>
                <a:rPr lang="en-US" sz="3866" dirty="0">
                  <a:solidFill>
                    <a:srgbClr val="000000"/>
                  </a:solidFill>
                  <a:latin typeface="Cambria Bold"/>
                </a:rPr>
                <a:t> 5, 1, 7</a:t>
              </a:r>
            </a:p>
          </p:txBody>
        </p:sp>
      </p:grpSp>
      <p:grpSp>
        <p:nvGrpSpPr>
          <p:cNvPr id="17" name="Group 17"/>
          <p:cNvGrpSpPr/>
          <p:nvPr/>
        </p:nvGrpSpPr>
        <p:grpSpPr>
          <a:xfrm>
            <a:off x="685800" y="1909570"/>
            <a:ext cx="1622897" cy="162289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0" cap="sq">
              <a:solidFill>
                <a:srgbClr val="FF3131"/>
              </a:solid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0" name="TextBox 20"/>
          <p:cNvSpPr txBox="1"/>
          <p:nvPr/>
        </p:nvSpPr>
        <p:spPr>
          <a:xfrm>
            <a:off x="738139" y="2375308"/>
            <a:ext cx="5036097" cy="820738"/>
          </a:xfrm>
          <a:prstGeom prst="rect">
            <a:avLst/>
          </a:prstGeom>
        </p:spPr>
        <p:txBody>
          <a:bodyPr wrap="square" lIns="0" tIns="0" rIns="0" bIns="0" rtlCol="0" anchor="t">
            <a:spAutoFit/>
          </a:bodyPr>
          <a:lstStyle/>
          <a:p>
            <a:pPr algn="ctr" defTabSz="609630">
              <a:lnSpc>
                <a:spcPts val="6400"/>
              </a:lnSpc>
              <a:spcBef>
                <a:spcPct val="0"/>
              </a:spcBef>
            </a:pPr>
            <a:r>
              <a:rPr lang="en-US" sz="6600" b="1" dirty="0">
                <a:solidFill>
                  <a:srgbClr val="000000"/>
                </a:solidFill>
                <a:latin typeface="Cambria" panose="02040503050406030204" pitchFamily="18" charset="0"/>
                <a:ea typeface="Cambria" panose="02040503050406030204" pitchFamily="18" charset="0"/>
              </a:rPr>
              <a:t>517 906 384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5" name="Group 5"/>
          <p:cNvGrpSpPr/>
          <p:nvPr/>
        </p:nvGrpSpPr>
        <p:grpSpPr>
          <a:xfrm>
            <a:off x="650892" y="496338"/>
            <a:ext cx="930641" cy="930641"/>
            <a:chOff x="0" y="0"/>
            <a:chExt cx="1861282" cy="1861282"/>
          </a:xfrm>
        </p:grpSpPr>
        <p:grpSp>
          <p:nvGrpSpPr>
            <p:cNvPr id="6" name="Group 6"/>
            <p:cNvGrpSpPr/>
            <p:nvPr/>
          </p:nvGrpSpPr>
          <p:grpSpPr>
            <a:xfrm>
              <a:off x="0" y="0"/>
              <a:ext cx="1861282" cy="18612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2F5A"/>
              </a:solidFill>
            </p:spPr>
            <p:txBody>
              <a:bodyPr/>
              <a:lstStyle/>
              <a:p>
                <a:pPr defTabSz="609630"/>
                <a:endParaRPr lang="en-US" sz="1200">
                  <a:solidFill>
                    <a:prstClr val="black"/>
                  </a:solidFill>
                  <a:latin typeface="Calibri"/>
                </a:endParaRPr>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 name="TextBox 9"/>
            <p:cNvSpPr txBox="1"/>
            <p:nvPr/>
          </p:nvSpPr>
          <p:spPr>
            <a:xfrm>
              <a:off x="592900" y="281672"/>
              <a:ext cx="1093888" cy="1179810"/>
            </a:xfrm>
            <a:prstGeom prst="rect">
              <a:avLst/>
            </a:prstGeom>
          </p:spPr>
          <p:txBody>
            <a:bodyPr wrap="square" lIns="0" tIns="0" rIns="0" bIns="0" rtlCol="0" anchor="t">
              <a:spAutoFit/>
            </a:bodyPr>
            <a:lstStyle/>
            <a:p>
              <a:pPr algn="just" defTabSz="609630">
                <a:lnSpc>
                  <a:spcPts val="4640"/>
                </a:lnSpc>
                <a:spcBef>
                  <a:spcPct val="0"/>
                </a:spcBef>
              </a:pPr>
              <a:r>
                <a:rPr lang="en-US" sz="4800" b="1" dirty="0">
                  <a:solidFill>
                    <a:srgbClr val="FFFFFF"/>
                  </a:solidFill>
                  <a:latin typeface="Cambria" panose="02040503050406030204" pitchFamily="18" charset="0"/>
                  <a:ea typeface="Cambria" panose="02040503050406030204" pitchFamily="18" charset="0"/>
                </a:rPr>
                <a:t>2</a:t>
              </a:r>
            </a:p>
          </p:txBody>
        </p:sp>
      </p:grpSp>
      <p:sp>
        <p:nvSpPr>
          <p:cNvPr id="10" name="TextBox 10"/>
          <p:cNvSpPr txBox="1"/>
          <p:nvPr/>
        </p:nvSpPr>
        <p:spPr>
          <a:xfrm>
            <a:off x="1733321" y="698500"/>
            <a:ext cx="5596100" cy="589905"/>
          </a:xfrm>
          <a:prstGeom prst="rect">
            <a:avLst/>
          </a:prstGeom>
        </p:spPr>
        <p:txBody>
          <a:bodyPr lIns="0" tIns="0" rIns="0" bIns="0" rtlCol="0" anchor="t">
            <a:spAutoFit/>
          </a:bodyPr>
          <a:lstStyle/>
          <a:p>
            <a:pPr algn="just" defTabSz="609630">
              <a:lnSpc>
                <a:spcPts val="4640"/>
              </a:lnSpc>
              <a:spcBef>
                <a:spcPct val="0"/>
              </a:spcBef>
            </a:pPr>
            <a:r>
              <a:rPr lang="en-US" sz="4000" dirty="0">
                <a:solidFill>
                  <a:srgbClr val="000000"/>
                </a:solidFill>
                <a:latin typeface="Cambria Bold"/>
              </a:rPr>
              <a:t>Cho </a:t>
            </a:r>
            <a:r>
              <a:rPr lang="en-US" sz="4000" dirty="0" err="1">
                <a:solidFill>
                  <a:srgbClr val="000000"/>
                </a:solidFill>
                <a:latin typeface="Cambria Bold"/>
              </a:rPr>
              <a:t>số</a:t>
            </a:r>
            <a:r>
              <a:rPr lang="en-US" sz="4000" dirty="0">
                <a:solidFill>
                  <a:srgbClr val="000000"/>
                </a:solidFill>
                <a:latin typeface="Cambria Bold"/>
              </a:rPr>
              <a:t> </a:t>
            </a:r>
            <a:r>
              <a:rPr lang="en-US" sz="4000" dirty="0">
                <a:solidFill>
                  <a:srgbClr val="FF3131"/>
                </a:solidFill>
                <a:latin typeface="Cambria Bold"/>
              </a:rPr>
              <a:t>517 906 384</a:t>
            </a:r>
            <a:r>
              <a:rPr lang="en-US" sz="4000" dirty="0">
                <a:solidFill>
                  <a:srgbClr val="000000"/>
                </a:solidFill>
                <a:latin typeface="Cambria Bold"/>
              </a:rPr>
              <a:t>.</a:t>
            </a:r>
          </a:p>
        </p:txBody>
      </p:sp>
      <p:grpSp>
        <p:nvGrpSpPr>
          <p:cNvPr id="11" name="Group 11"/>
          <p:cNvGrpSpPr/>
          <p:nvPr/>
        </p:nvGrpSpPr>
        <p:grpSpPr>
          <a:xfrm>
            <a:off x="5774236" y="685801"/>
            <a:ext cx="5731965" cy="5244747"/>
            <a:chOff x="0" y="0"/>
            <a:chExt cx="11463929" cy="10489495"/>
          </a:xfrm>
        </p:grpSpPr>
        <p:sp>
          <p:nvSpPr>
            <p:cNvPr id="12" name="Freeform 12"/>
            <p:cNvSpPr/>
            <p:nvPr/>
          </p:nvSpPr>
          <p:spPr>
            <a:xfrm>
              <a:off x="0" y="0"/>
              <a:ext cx="11463929" cy="10489495"/>
            </a:xfrm>
            <a:custGeom>
              <a:avLst/>
              <a:gdLst/>
              <a:ahLst/>
              <a:cxnLst/>
              <a:rect l="l" t="t" r="r" b="b"/>
              <a:pathLst>
                <a:path w="11463929" h="10489495">
                  <a:moveTo>
                    <a:pt x="0" y="0"/>
                  </a:moveTo>
                  <a:lnTo>
                    <a:pt x="11463929" y="0"/>
                  </a:lnTo>
                  <a:lnTo>
                    <a:pt x="11463929" y="10489495"/>
                  </a:lnTo>
                  <a:lnTo>
                    <a:pt x="0" y="10489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1330252" y="946180"/>
              <a:ext cx="9005707" cy="8530541"/>
            </a:xfrm>
            <a:prstGeom prst="rect">
              <a:avLst/>
            </a:prstGeom>
          </p:spPr>
          <p:txBody>
            <a:bodyPr lIns="0" tIns="0" rIns="0" bIns="0" rtlCol="0" anchor="t">
              <a:spAutoFit/>
            </a:bodyPr>
            <a:lstStyle/>
            <a:p>
              <a:pPr defTabSz="609630">
                <a:lnSpc>
                  <a:spcPts val="4214"/>
                </a:lnSpc>
              </a:pPr>
              <a:r>
                <a:rPr lang="en-US" sz="3121">
                  <a:solidFill>
                    <a:srgbClr val="000000"/>
                  </a:solidFill>
                  <a:latin typeface="Cambria Bold"/>
                </a:rPr>
                <a:t>a) Nêu các chữ số thuộc lớp triệu của số đó.</a:t>
              </a:r>
            </a:p>
            <a:p>
              <a:pPr defTabSz="609630">
                <a:lnSpc>
                  <a:spcPts val="4214"/>
                </a:lnSpc>
              </a:pPr>
              <a:r>
                <a:rPr lang="en-US" sz="3121">
                  <a:solidFill>
                    <a:srgbClr val="000000"/>
                  </a:solidFill>
                  <a:latin typeface="Cambria Bold"/>
                </a:rPr>
                <a:t>b) Nêu các chữ số thuộc lớp nghìn của số đó.</a:t>
              </a:r>
            </a:p>
            <a:p>
              <a:pPr defTabSz="609630">
                <a:lnSpc>
                  <a:spcPts val="4214"/>
                </a:lnSpc>
              </a:pPr>
              <a:r>
                <a:rPr lang="en-US" sz="3121">
                  <a:solidFill>
                    <a:srgbClr val="000000"/>
                  </a:solidFill>
                  <a:latin typeface="Cambria Bold"/>
                </a:rPr>
                <a:t>c) Nêu các chữ số thuộc lớp đơn vị của số đó.</a:t>
              </a:r>
            </a:p>
            <a:p>
              <a:pPr defTabSz="609630">
                <a:lnSpc>
                  <a:spcPts val="4214"/>
                </a:lnSpc>
              </a:pPr>
              <a:r>
                <a:rPr lang="en-US" sz="3121">
                  <a:solidFill>
                    <a:srgbClr val="000000"/>
                  </a:solidFill>
                  <a:latin typeface="Cambria Bold"/>
                </a:rPr>
                <a:t>d) Đọc số đó.</a:t>
              </a:r>
            </a:p>
            <a:p>
              <a:pPr algn="ctr" defTabSz="609630">
                <a:lnSpc>
                  <a:spcPts val="4214"/>
                </a:lnSpc>
              </a:pPr>
              <a:endParaRPr lang="en-US" sz="3121">
                <a:solidFill>
                  <a:srgbClr val="000000"/>
                </a:solidFill>
                <a:latin typeface="Cambria Bold"/>
              </a:endParaRPr>
            </a:p>
          </p:txBody>
        </p:sp>
      </p:grpSp>
      <p:grpSp>
        <p:nvGrpSpPr>
          <p:cNvPr id="14" name="Group 14"/>
          <p:cNvGrpSpPr/>
          <p:nvPr/>
        </p:nvGrpSpPr>
        <p:grpSpPr>
          <a:xfrm>
            <a:off x="791115" y="3979827"/>
            <a:ext cx="4876800" cy="1950720"/>
            <a:chOff x="0" y="0"/>
            <a:chExt cx="9753600" cy="3901440"/>
          </a:xfrm>
        </p:grpSpPr>
        <p:sp>
          <p:nvSpPr>
            <p:cNvPr id="15" name="Freeform 15"/>
            <p:cNvSpPr/>
            <p:nvPr/>
          </p:nvSpPr>
          <p:spPr>
            <a:xfrm>
              <a:off x="0" y="0"/>
              <a:ext cx="9753600" cy="3901440"/>
            </a:xfrm>
            <a:custGeom>
              <a:avLst/>
              <a:gdLst/>
              <a:ahLst/>
              <a:cxnLst/>
              <a:rect l="l" t="t" r="r" b="b"/>
              <a:pathLst>
                <a:path w="9753600" h="3901440">
                  <a:moveTo>
                    <a:pt x="0" y="0"/>
                  </a:moveTo>
                  <a:lnTo>
                    <a:pt x="9753600" y="0"/>
                  </a:lnTo>
                  <a:lnTo>
                    <a:pt x="9753600" y="3901440"/>
                  </a:lnTo>
                  <a:lnTo>
                    <a:pt x="0" y="390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310870" y="810304"/>
              <a:ext cx="9131864" cy="2308324"/>
            </a:xfrm>
            <a:prstGeom prst="rect">
              <a:avLst/>
            </a:prstGeom>
          </p:spPr>
          <p:txBody>
            <a:bodyPr lIns="0" tIns="0" rIns="0" bIns="0" rtlCol="0" anchor="t">
              <a:spAutoFit/>
            </a:bodyPr>
            <a:lstStyle/>
            <a:p>
              <a:pPr algn="ctr" defTabSz="609630">
                <a:lnSpc>
                  <a:spcPts val="4485"/>
                </a:lnSpc>
                <a:spcBef>
                  <a:spcPct val="0"/>
                </a:spcBef>
              </a:pPr>
              <a:r>
                <a:rPr lang="en-US" sz="3866">
                  <a:solidFill>
                    <a:srgbClr val="000000"/>
                  </a:solidFill>
                  <a:latin typeface="Cambria Bold"/>
                </a:rPr>
                <a:t>b) Các chữ số thuộc lớp nghìn là 9, 0, 6</a:t>
              </a:r>
            </a:p>
          </p:txBody>
        </p:sp>
      </p:grpSp>
      <p:grpSp>
        <p:nvGrpSpPr>
          <p:cNvPr id="17" name="Group 17"/>
          <p:cNvGrpSpPr/>
          <p:nvPr/>
        </p:nvGrpSpPr>
        <p:grpSpPr>
          <a:xfrm>
            <a:off x="2508334" y="1912009"/>
            <a:ext cx="1373967" cy="151699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0" cap="sq">
              <a:solidFill>
                <a:srgbClr val="FF3131"/>
              </a:solid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0" name="TextBox 20"/>
          <p:cNvSpPr txBox="1"/>
          <p:nvPr/>
        </p:nvSpPr>
        <p:spPr>
          <a:xfrm>
            <a:off x="650892" y="2353423"/>
            <a:ext cx="5198564" cy="820738"/>
          </a:xfrm>
          <a:prstGeom prst="rect">
            <a:avLst/>
          </a:prstGeom>
        </p:spPr>
        <p:txBody>
          <a:bodyPr wrap="square" lIns="0" tIns="0" rIns="0" bIns="0" rtlCol="0" anchor="t">
            <a:spAutoFit/>
          </a:bodyPr>
          <a:lstStyle/>
          <a:p>
            <a:pPr algn="ctr" defTabSz="609630">
              <a:lnSpc>
                <a:spcPts val="6400"/>
              </a:lnSpc>
              <a:spcBef>
                <a:spcPct val="0"/>
              </a:spcBef>
            </a:pPr>
            <a:r>
              <a:rPr lang="en-US" sz="6600" b="1" dirty="0">
                <a:solidFill>
                  <a:srgbClr val="000000"/>
                </a:solidFill>
                <a:latin typeface="Cambria" panose="02040503050406030204" pitchFamily="18" charset="0"/>
                <a:ea typeface="Cambria" panose="02040503050406030204" pitchFamily="18" charset="0"/>
              </a:rPr>
              <a:t>517 906 384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5" name="Group 5"/>
          <p:cNvGrpSpPr/>
          <p:nvPr/>
        </p:nvGrpSpPr>
        <p:grpSpPr>
          <a:xfrm>
            <a:off x="650892" y="496338"/>
            <a:ext cx="930641" cy="930641"/>
            <a:chOff x="0" y="0"/>
            <a:chExt cx="1861282" cy="1861282"/>
          </a:xfrm>
        </p:grpSpPr>
        <p:grpSp>
          <p:nvGrpSpPr>
            <p:cNvPr id="6" name="Group 6"/>
            <p:cNvGrpSpPr/>
            <p:nvPr/>
          </p:nvGrpSpPr>
          <p:grpSpPr>
            <a:xfrm>
              <a:off x="0" y="0"/>
              <a:ext cx="1861282" cy="18612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2F5A"/>
              </a:solid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mbria" panose="02040503050406030204" pitchFamily="18" charset="0"/>
                  <a:ea typeface="Cambria" panose="02040503050406030204" pitchFamily="18" charset="0"/>
                </a:endParaRPr>
              </a:p>
            </p:txBody>
          </p:sp>
        </p:grpSp>
        <p:sp>
          <p:nvSpPr>
            <p:cNvPr id="9" name="TextBox 9"/>
            <p:cNvSpPr txBox="1"/>
            <p:nvPr/>
          </p:nvSpPr>
          <p:spPr>
            <a:xfrm>
              <a:off x="592900" y="281672"/>
              <a:ext cx="872160" cy="1179810"/>
            </a:xfrm>
            <a:prstGeom prst="rect">
              <a:avLst/>
            </a:prstGeom>
          </p:spPr>
          <p:txBody>
            <a:bodyPr lIns="0" tIns="0" rIns="0" bIns="0" rtlCol="0" anchor="t">
              <a:spAutoFit/>
            </a:bodyPr>
            <a:lstStyle/>
            <a:p>
              <a:pPr algn="just" defTabSz="609630">
                <a:lnSpc>
                  <a:spcPts val="4640"/>
                </a:lnSpc>
                <a:spcBef>
                  <a:spcPct val="0"/>
                </a:spcBef>
              </a:pPr>
              <a:r>
                <a:rPr lang="en-US" sz="4800" b="1" dirty="0">
                  <a:solidFill>
                    <a:srgbClr val="FFFFFF"/>
                  </a:solidFill>
                  <a:latin typeface="Cambria" panose="02040503050406030204" pitchFamily="18" charset="0"/>
                  <a:ea typeface="Cambria" panose="02040503050406030204" pitchFamily="18" charset="0"/>
                </a:rPr>
                <a:t>2</a:t>
              </a:r>
            </a:p>
          </p:txBody>
        </p:sp>
      </p:grpSp>
      <p:sp>
        <p:nvSpPr>
          <p:cNvPr id="10" name="TextBox 10"/>
          <p:cNvSpPr txBox="1"/>
          <p:nvPr/>
        </p:nvSpPr>
        <p:spPr>
          <a:xfrm>
            <a:off x="1733321" y="698500"/>
            <a:ext cx="5596100" cy="589905"/>
          </a:xfrm>
          <a:prstGeom prst="rect">
            <a:avLst/>
          </a:prstGeom>
        </p:spPr>
        <p:txBody>
          <a:bodyPr lIns="0" tIns="0" rIns="0" bIns="0" rtlCol="0" anchor="t">
            <a:spAutoFit/>
          </a:bodyPr>
          <a:lstStyle/>
          <a:p>
            <a:pPr algn="just" defTabSz="609630">
              <a:lnSpc>
                <a:spcPts val="4640"/>
              </a:lnSpc>
              <a:spcBef>
                <a:spcPct val="0"/>
              </a:spcBef>
            </a:pPr>
            <a:r>
              <a:rPr lang="en-US" sz="4400" dirty="0">
                <a:solidFill>
                  <a:srgbClr val="000000"/>
                </a:solidFill>
                <a:latin typeface="Cambria" panose="02040503050406030204" pitchFamily="18" charset="0"/>
                <a:ea typeface="Cambria" panose="02040503050406030204" pitchFamily="18" charset="0"/>
              </a:rPr>
              <a:t>Cho </a:t>
            </a:r>
            <a:r>
              <a:rPr lang="en-US" sz="4400" dirty="0" err="1">
                <a:solidFill>
                  <a:srgbClr val="000000"/>
                </a:solidFill>
                <a:latin typeface="Cambria" panose="02040503050406030204" pitchFamily="18" charset="0"/>
                <a:ea typeface="Cambria" panose="02040503050406030204" pitchFamily="18" charset="0"/>
              </a:rPr>
              <a:t>số</a:t>
            </a:r>
            <a:r>
              <a:rPr lang="en-US" sz="4400" dirty="0">
                <a:solidFill>
                  <a:srgbClr val="000000"/>
                </a:solidFill>
                <a:latin typeface="Cambria" panose="02040503050406030204" pitchFamily="18" charset="0"/>
                <a:ea typeface="Cambria" panose="02040503050406030204" pitchFamily="18" charset="0"/>
              </a:rPr>
              <a:t> </a:t>
            </a:r>
            <a:r>
              <a:rPr lang="en-US" sz="4400" dirty="0">
                <a:solidFill>
                  <a:srgbClr val="FF3131"/>
                </a:solidFill>
                <a:latin typeface="Cambria" panose="02040503050406030204" pitchFamily="18" charset="0"/>
                <a:ea typeface="Cambria" panose="02040503050406030204" pitchFamily="18" charset="0"/>
              </a:rPr>
              <a:t>517 906 384</a:t>
            </a:r>
            <a:r>
              <a:rPr lang="en-US" sz="4400" dirty="0">
                <a:solidFill>
                  <a:srgbClr val="000000"/>
                </a:solidFill>
                <a:latin typeface="Cambria" panose="02040503050406030204" pitchFamily="18" charset="0"/>
                <a:ea typeface="Cambria" panose="02040503050406030204" pitchFamily="18" charset="0"/>
              </a:rPr>
              <a:t>.</a:t>
            </a:r>
          </a:p>
        </p:txBody>
      </p:sp>
      <p:grpSp>
        <p:nvGrpSpPr>
          <p:cNvPr id="11" name="Group 11"/>
          <p:cNvGrpSpPr/>
          <p:nvPr/>
        </p:nvGrpSpPr>
        <p:grpSpPr>
          <a:xfrm>
            <a:off x="5774236" y="685801"/>
            <a:ext cx="5731965" cy="5244747"/>
            <a:chOff x="0" y="0"/>
            <a:chExt cx="11463929" cy="10489495"/>
          </a:xfrm>
        </p:grpSpPr>
        <p:sp>
          <p:nvSpPr>
            <p:cNvPr id="12" name="Freeform 12"/>
            <p:cNvSpPr/>
            <p:nvPr/>
          </p:nvSpPr>
          <p:spPr>
            <a:xfrm>
              <a:off x="0" y="0"/>
              <a:ext cx="11463929" cy="10489495"/>
            </a:xfrm>
            <a:custGeom>
              <a:avLst/>
              <a:gdLst/>
              <a:ahLst/>
              <a:cxnLst/>
              <a:rect l="l" t="t" r="r" b="b"/>
              <a:pathLst>
                <a:path w="11463929" h="10489495">
                  <a:moveTo>
                    <a:pt x="0" y="0"/>
                  </a:moveTo>
                  <a:lnTo>
                    <a:pt x="11463929" y="0"/>
                  </a:lnTo>
                  <a:lnTo>
                    <a:pt x="11463929" y="10489495"/>
                  </a:lnTo>
                  <a:lnTo>
                    <a:pt x="0" y="10489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1330252" y="946180"/>
              <a:ext cx="9005707" cy="8530541"/>
            </a:xfrm>
            <a:prstGeom prst="rect">
              <a:avLst/>
            </a:prstGeom>
          </p:spPr>
          <p:txBody>
            <a:bodyPr lIns="0" tIns="0" rIns="0" bIns="0" rtlCol="0" anchor="t">
              <a:spAutoFit/>
            </a:bodyPr>
            <a:lstStyle/>
            <a:p>
              <a:pPr defTabSz="609630">
                <a:lnSpc>
                  <a:spcPts val="4214"/>
                </a:lnSpc>
              </a:pPr>
              <a:r>
                <a:rPr lang="en-US" sz="3121">
                  <a:solidFill>
                    <a:srgbClr val="000000"/>
                  </a:solidFill>
                  <a:latin typeface="Cambria Bold"/>
                </a:rPr>
                <a:t>a) Nêu các chữ số thuộc lớp triệu của số đó.</a:t>
              </a:r>
            </a:p>
            <a:p>
              <a:pPr defTabSz="609630">
                <a:lnSpc>
                  <a:spcPts val="4214"/>
                </a:lnSpc>
              </a:pPr>
              <a:r>
                <a:rPr lang="en-US" sz="3121">
                  <a:solidFill>
                    <a:srgbClr val="000000"/>
                  </a:solidFill>
                  <a:latin typeface="Cambria Bold"/>
                </a:rPr>
                <a:t>b) Nêu các chữ số thuộc lớp nghìn của số đó.</a:t>
              </a:r>
            </a:p>
            <a:p>
              <a:pPr defTabSz="609630">
                <a:lnSpc>
                  <a:spcPts val="4214"/>
                </a:lnSpc>
              </a:pPr>
              <a:r>
                <a:rPr lang="en-US" sz="3121">
                  <a:solidFill>
                    <a:srgbClr val="000000"/>
                  </a:solidFill>
                  <a:latin typeface="Cambria Bold"/>
                </a:rPr>
                <a:t>c) Nêu các chữ số thuộc lớp đơn vị của số đó.</a:t>
              </a:r>
            </a:p>
            <a:p>
              <a:pPr defTabSz="609630">
                <a:lnSpc>
                  <a:spcPts val="4214"/>
                </a:lnSpc>
              </a:pPr>
              <a:r>
                <a:rPr lang="en-US" sz="3121">
                  <a:solidFill>
                    <a:srgbClr val="000000"/>
                  </a:solidFill>
                  <a:latin typeface="Cambria Bold"/>
                </a:rPr>
                <a:t>d) Đọc số đó.</a:t>
              </a:r>
            </a:p>
            <a:p>
              <a:pPr algn="ctr" defTabSz="609630">
                <a:lnSpc>
                  <a:spcPts val="4214"/>
                </a:lnSpc>
              </a:pPr>
              <a:endParaRPr lang="en-US" sz="3121">
                <a:solidFill>
                  <a:srgbClr val="000000"/>
                </a:solidFill>
                <a:latin typeface="Cambria Bold"/>
              </a:endParaRPr>
            </a:p>
          </p:txBody>
        </p:sp>
      </p:grpSp>
      <p:grpSp>
        <p:nvGrpSpPr>
          <p:cNvPr id="14" name="Group 14"/>
          <p:cNvGrpSpPr/>
          <p:nvPr/>
        </p:nvGrpSpPr>
        <p:grpSpPr>
          <a:xfrm>
            <a:off x="791115" y="3979827"/>
            <a:ext cx="4876800" cy="1950720"/>
            <a:chOff x="0" y="0"/>
            <a:chExt cx="9753600" cy="3901440"/>
          </a:xfrm>
        </p:grpSpPr>
        <p:sp>
          <p:nvSpPr>
            <p:cNvPr id="15" name="Freeform 15"/>
            <p:cNvSpPr/>
            <p:nvPr/>
          </p:nvSpPr>
          <p:spPr>
            <a:xfrm>
              <a:off x="0" y="0"/>
              <a:ext cx="9753600" cy="3901440"/>
            </a:xfrm>
            <a:custGeom>
              <a:avLst/>
              <a:gdLst/>
              <a:ahLst/>
              <a:cxnLst/>
              <a:rect l="l" t="t" r="r" b="b"/>
              <a:pathLst>
                <a:path w="9753600" h="3901440">
                  <a:moveTo>
                    <a:pt x="0" y="0"/>
                  </a:moveTo>
                  <a:lnTo>
                    <a:pt x="9753600" y="0"/>
                  </a:lnTo>
                  <a:lnTo>
                    <a:pt x="9753600" y="3901440"/>
                  </a:lnTo>
                  <a:lnTo>
                    <a:pt x="0" y="3901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456398" y="520166"/>
              <a:ext cx="9131864" cy="2308324"/>
            </a:xfrm>
            <a:prstGeom prst="rect">
              <a:avLst/>
            </a:prstGeom>
          </p:spPr>
          <p:txBody>
            <a:bodyPr lIns="0" tIns="0" rIns="0" bIns="0" rtlCol="0" anchor="t">
              <a:spAutoFit/>
            </a:bodyPr>
            <a:lstStyle/>
            <a:p>
              <a:pPr algn="ctr" defTabSz="609630">
                <a:lnSpc>
                  <a:spcPts val="4485"/>
                </a:lnSpc>
                <a:spcBef>
                  <a:spcPct val="0"/>
                </a:spcBef>
              </a:pPr>
              <a:r>
                <a:rPr lang="en-US" sz="3866" dirty="0">
                  <a:solidFill>
                    <a:srgbClr val="000000"/>
                  </a:solidFill>
                  <a:latin typeface="Cambria Bold"/>
                </a:rPr>
                <a:t>c) </a:t>
              </a:r>
              <a:r>
                <a:rPr lang="en-US" sz="3866" dirty="0" err="1">
                  <a:solidFill>
                    <a:srgbClr val="000000"/>
                  </a:solidFill>
                  <a:latin typeface="Cambria Bold"/>
                </a:rPr>
                <a:t>Các</a:t>
              </a:r>
              <a:r>
                <a:rPr lang="en-US" sz="3866" dirty="0">
                  <a:solidFill>
                    <a:srgbClr val="000000"/>
                  </a:solidFill>
                  <a:latin typeface="Cambria Bold"/>
                </a:rPr>
                <a:t> </a:t>
              </a:r>
              <a:r>
                <a:rPr lang="en-US" sz="3866" dirty="0" err="1">
                  <a:solidFill>
                    <a:srgbClr val="000000"/>
                  </a:solidFill>
                  <a:latin typeface="Cambria Bold"/>
                </a:rPr>
                <a:t>chữ</a:t>
              </a:r>
              <a:r>
                <a:rPr lang="en-US" sz="3866" dirty="0">
                  <a:solidFill>
                    <a:srgbClr val="000000"/>
                  </a:solidFill>
                  <a:latin typeface="Cambria Bold"/>
                </a:rPr>
                <a:t> </a:t>
              </a:r>
              <a:r>
                <a:rPr lang="en-US" sz="3866" dirty="0" err="1">
                  <a:solidFill>
                    <a:srgbClr val="000000"/>
                  </a:solidFill>
                  <a:latin typeface="Cambria Bold"/>
                </a:rPr>
                <a:t>số</a:t>
              </a:r>
              <a:r>
                <a:rPr lang="en-US" sz="3866" dirty="0">
                  <a:solidFill>
                    <a:srgbClr val="000000"/>
                  </a:solidFill>
                  <a:latin typeface="Cambria Bold"/>
                </a:rPr>
                <a:t> </a:t>
              </a:r>
              <a:r>
                <a:rPr lang="en-US" sz="3866" dirty="0" err="1">
                  <a:solidFill>
                    <a:srgbClr val="000000"/>
                  </a:solidFill>
                  <a:latin typeface="Cambria Bold"/>
                </a:rPr>
                <a:t>thuộc</a:t>
              </a:r>
              <a:r>
                <a:rPr lang="en-US" sz="3866" dirty="0">
                  <a:solidFill>
                    <a:srgbClr val="000000"/>
                  </a:solidFill>
                  <a:latin typeface="Cambria Bold"/>
                </a:rPr>
                <a:t> </a:t>
              </a:r>
              <a:r>
                <a:rPr lang="en-US" sz="3866" dirty="0" err="1">
                  <a:solidFill>
                    <a:srgbClr val="000000"/>
                  </a:solidFill>
                  <a:latin typeface="Cambria Bold"/>
                </a:rPr>
                <a:t>lớp</a:t>
              </a:r>
              <a:r>
                <a:rPr lang="en-US" sz="3866" dirty="0">
                  <a:solidFill>
                    <a:srgbClr val="000000"/>
                  </a:solidFill>
                  <a:latin typeface="Cambria Bold"/>
                </a:rPr>
                <a:t> </a:t>
              </a:r>
              <a:r>
                <a:rPr lang="en-US" sz="3866" dirty="0" err="1">
                  <a:solidFill>
                    <a:srgbClr val="000000"/>
                  </a:solidFill>
                  <a:latin typeface="Cambria Bold"/>
                </a:rPr>
                <a:t>đơn</a:t>
              </a:r>
              <a:r>
                <a:rPr lang="en-US" sz="3866" dirty="0">
                  <a:solidFill>
                    <a:srgbClr val="000000"/>
                  </a:solidFill>
                  <a:latin typeface="Cambria Bold"/>
                </a:rPr>
                <a:t> </a:t>
              </a:r>
              <a:r>
                <a:rPr lang="en-US" sz="3866" dirty="0" err="1">
                  <a:solidFill>
                    <a:srgbClr val="000000"/>
                  </a:solidFill>
                  <a:latin typeface="Cambria Bold"/>
                </a:rPr>
                <a:t>vị</a:t>
              </a:r>
              <a:r>
                <a:rPr lang="en-US" sz="3866" dirty="0">
                  <a:solidFill>
                    <a:srgbClr val="000000"/>
                  </a:solidFill>
                  <a:latin typeface="Cambria Bold"/>
                </a:rPr>
                <a:t> </a:t>
              </a:r>
              <a:r>
                <a:rPr lang="en-US" sz="3866" dirty="0" err="1">
                  <a:solidFill>
                    <a:srgbClr val="000000"/>
                  </a:solidFill>
                  <a:latin typeface="Cambria Bold"/>
                </a:rPr>
                <a:t>là</a:t>
              </a:r>
              <a:r>
                <a:rPr lang="en-US" sz="3866" dirty="0">
                  <a:solidFill>
                    <a:srgbClr val="000000"/>
                  </a:solidFill>
                  <a:latin typeface="Cambria Bold"/>
                </a:rPr>
                <a:t> 3, 8, 4</a:t>
              </a:r>
            </a:p>
          </p:txBody>
        </p:sp>
      </p:grpSp>
      <p:grpSp>
        <p:nvGrpSpPr>
          <p:cNvPr id="17" name="Group 17"/>
          <p:cNvGrpSpPr/>
          <p:nvPr/>
        </p:nvGrpSpPr>
        <p:grpSpPr>
          <a:xfrm>
            <a:off x="4045018" y="1912008"/>
            <a:ext cx="1622897" cy="162289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0" cap="sq">
              <a:solidFill>
                <a:srgbClr val="FF3131"/>
              </a:solid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0" name="TextBox 20"/>
          <p:cNvSpPr txBox="1"/>
          <p:nvPr/>
        </p:nvSpPr>
        <p:spPr>
          <a:xfrm>
            <a:off x="650892" y="2326254"/>
            <a:ext cx="5110661" cy="820738"/>
          </a:xfrm>
          <a:prstGeom prst="rect">
            <a:avLst/>
          </a:prstGeom>
        </p:spPr>
        <p:txBody>
          <a:bodyPr wrap="square" lIns="0" tIns="0" rIns="0" bIns="0" rtlCol="0" anchor="t">
            <a:spAutoFit/>
          </a:bodyPr>
          <a:lstStyle/>
          <a:p>
            <a:pPr algn="ctr" defTabSz="609630">
              <a:lnSpc>
                <a:spcPts val="6400"/>
              </a:lnSpc>
              <a:spcBef>
                <a:spcPct val="0"/>
              </a:spcBef>
            </a:pPr>
            <a:r>
              <a:rPr lang="en-US" sz="6600" b="1" dirty="0">
                <a:solidFill>
                  <a:srgbClr val="000000"/>
                </a:solidFill>
                <a:latin typeface="Cambria" panose="02040503050406030204" pitchFamily="18" charset="0"/>
                <a:ea typeface="Cambria" panose="02040503050406030204" pitchFamily="18" charset="0"/>
              </a:rPr>
              <a:t>517 906 384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EFF"/>
        </a:solidFill>
        <a:effectLst/>
      </p:bgPr>
    </p:bg>
    <p:spTree>
      <p:nvGrpSpPr>
        <p:cNvPr id="1" name=""/>
        <p:cNvGrpSpPr/>
        <p:nvPr/>
      </p:nvGrpSpPr>
      <p:grpSpPr>
        <a:xfrm>
          <a:off x="0" y="0"/>
          <a:ext cx="0" cy="0"/>
          <a:chOff x="0" y="0"/>
          <a:chExt cx="0" cy="0"/>
        </a:xfrm>
      </p:grpSpPr>
      <p:grpSp>
        <p:nvGrpSpPr>
          <p:cNvPr id="5" name="Group 5"/>
          <p:cNvGrpSpPr/>
          <p:nvPr/>
        </p:nvGrpSpPr>
        <p:grpSpPr>
          <a:xfrm>
            <a:off x="650892" y="496338"/>
            <a:ext cx="930641" cy="930641"/>
            <a:chOff x="0" y="0"/>
            <a:chExt cx="1861282" cy="1861282"/>
          </a:xfrm>
        </p:grpSpPr>
        <p:grpSp>
          <p:nvGrpSpPr>
            <p:cNvPr id="6" name="Group 6"/>
            <p:cNvGrpSpPr/>
            <p:nvPr/>
          </p:nvGrpSpPr>
          <p:grpSpPr>
            <a:xfrm>
              <a:off x="0" y="0"/>
              <a:ext cx="1861282" cy="18612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2F5A"/>
              </a:solidFill>
            </p:spPr>
            <p:txBody>
              <a:bodyPr/>
              <a:lstStyle/>
              <a:p>
                <a:pPr defTabSz="609630"/>
                <a:endParaRPr lang="en-US" sz="1600">
                  <a:solidFill>
                    <a:prstClr val="black"/>
                  </a:solidFill>
                  <a:latin typeface="Cambria" panose="02040503050406030204" pitchFamily="18" charset="0"/>
                  <a:ea typeface="Cambria" panose="02040503050406030204" pitchFamily="18" charset="0"/>
                </a:endParaRPr>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600">
                  <a:solidFill>
                    <a:prstClr val="black"/>
                  </a:solidFill>
                  <a:latin typeface="Cambria" panose="02040503050406030204" pitchFamily="18" charset="0"/>
                  <a:ea typeface="Cambria" panose="02040503050406030204" pitchFamily="18" charset="0"/>
                </a:endParaRPr>
              </a:p>
            </p:txBody>
          </p:sp>
        </p:grpSp>
        <p:sp>
          <p:nvSpPr>
            <p:cNvPr id="9" name="TextBox 9"/>
            <p:cNvSpPr txBox="1"/>
            <p:nvPr/>
          </p:nvSpPr>
          <p:spPr>
            <a:xfrm>
              <a:off x="627572" y="375924"/>
              <a:ext cx="872160" cy="1179810"/>
            </a:xfrm>
            <a:prstGeom prst="rect">
              <a:avLst/>
            </a:prstGeom>
          </p:spPr>
          <p:txBody>
            <a:bodyPr lIns="0" tIns="0" rIns="0" bIns="0" rtlCol="0" anchor="t">
              <a:spAutoFit/>
            </a:bodyPr>
            <a:lstStyle/>
            <a:p>
              <a:pPr algn="just" defTabSz="609630">
                <a:lnSpc>
                  <a:spcPts val="4640"/>
                </a:lnSpc>
                <a:spcBef>
                  <a:spcPct val="0"/>
                </a:spcBef>
              </a:pPr>
              <a:r>
                <a:rPr lang="en-US" sz="4800" b="1" dirty="0">
                  <a:solidFill>
                    <a:srgbClr val="FFFFFF"/>
                  </a:solidFill>
                  <a:latin typeface="Cambria" panose="02040503050406030204" pitchFamily="18" charset="0"/>
                  <a:ea typeface="Cambria" panose="02040503050406030204" pitchFamily="18" charset="0"/>
                </a:rPr>
                <a:t>2</a:t>
              </a:r>
            </a:p>
          </p:txBody>
        </p:sp>
      </p:grpSp>
      <p:sp>
        <p:nvSpPr>
          <p:cNvPr id="10" name="TextBox 10"/>
          <p:cNvSpPr txBox="1"/>
          <p:nvPr/>
        </p:nvSpPr>
        <p:spPr>
          <a:xfrm>
            <a:off x="1733321" y="698500"/>
            <a:ext cx="5596100" cy="589905"/>
          </a:xfrm>
          <a:prstGeom prst="rect">
            <a:avLst/>
          </a:prstGeom>
        </p:spPr>
        <p:txBody>
          <a:bodyPr lIns="0" tIns="0" rIns="0" bIns="0" rtlCol="0" anchor="t">
            <a:spAutoFit/>
          </a:bodyPr>
          <a:lstStyle/>
          <a:p>
            <a:pPr algn="just" defTabSz="609630">
              <a:lnSpc>
                <a:spcPts val="4640"/>
              </a:lnSpc>
              <a:spcBef>
                <a:spcPct val="0"/>
              </a:spcBef>
            </a:pPr>
            <a:r>
              <a:rPr lang="en-US" sz="4000">
                <a:solidFill>
                  <a:srgbClr val="000000"/>
                </a:solidFill>
                <a:latin typeface="Cambria Bold"/>
              </a:rPr>
              <a:t>Cho số </a:t>
            </a:r>
            <a:r>
              <a:rPr lang="en-US" sz="4000">
                <a:solidFill>
                  <a:srgbClr val="FF3131"/>
                </a:solidFill>
                <a:latin typeface="Cambria Bold"/>
              </a:rPr>
              <a:t>517 906 384</a:t>
            </a:r>
            <a:r>
              <a:rPr lang="en-US" sz="4000">
                <a:solidFill>
                  <a:srgbClr val="000000"/>
                </a:solidFill>
                <a:latin typeface="Cambria Bold"/>
              </a:rPr>
              <a:t>.</a:t>
            </a:r>
          </a:p>
        </p:txBody>
      </p:sp>
      <p:grpSp>
        <p:nvGrpSpPr>
          <p:cNvPr id="11" name="Group 11"/>
          <p:cNvGrpSpPr/>
          <p:nvPr/>
        </p:nvGrpSpPr>
        <p:grpSpPr>
          <a:xfrm>
            <a:off x="6096000" y="517962"/>
            <a:ext cx="5731965" cy="5244747"/>
            <a:chOff x="0" y="0"/>
            <a:chExt cx="11463929" cy="10489495"/>
          </a:xfrm>
        </p:grpSpPr>
        <p:sp>
          <p:nvSpPr>
            <p:cNvPr id="12" name="Freeform 12"/>
            <p:cNvSpPr/>
            <p:nvPr/>
          </p:nvSpPr>
          <p:spPr>
            <a:xfrm>
              <a:off x="0" y="0"/>
              <a:ext cx="11463929" cy="10489495"/>
            </a:xfrm>
            <a:custGeom>
              <a:avLst/>
              <a:gdLst/>
              <a:ahLst/>
              <a:cxnLst/>
              <a:rect l="l" t="t" r="r" b="b"/>
              <a:pathLst>
                <a:path w="11463929" h="10489495">
                  <a:moveTo>
                    <a:pt x="0" y="0"/>
                  </a:moveTo>
                  <a:lnTo>
                    <a:pt x="11463929" y="0"/>
                  </a:lnTo>
                  <a:lnTo>
                    <a:pt x="11463929" y="10489495"/>
                  </a:lnTo>
                  <a:lnTo>
                    <a:pt x="0" y="104894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1330252" y="946180"/>
              <a:ext cx="9005707" cy="8530541"/>
            </a:xfrm>
            <a:prstGeom prst="rect">
              <a:avLst/>
            </a:prstGeom>
          </p:spPr>
          <p:txBody>
            <a:bodyPr lIns="0" tIns="0" rIns="0" bIns="0" rtlCol="0" anchor="t">
              <a:spAutoFit/>
            </a:bodyPr>
            <a:lstStyle/>
            <a:p>
              <a:pPr defTabSz="609630">
                <a:lnSpc>
                  <a:spcPts val="4214"/>
                </a:lnSpc>
              </a:pPr>
              <a:r>
                <a:rPr lang="en-US" sz="3121">
                  <a:solidFill>
                    <a:srgbClr val="000000"/>
                  </a:solidFill>
                  <a:latin typeface="Cambria Bold"/>
                </a:rPr>
                <a:t>a) Nêu các chữ số thuộc lớp triệu của số đó.</a:t>
              </a:r>
            </a:p>
            <a:p>
              <a:pPr defTabSz="609630">
                <a:lnSpc>
                  <a:spcPts val="4214"/>
                </a:lnSpc>
              </a:pPr>
              <a:r>
                <a:rPr lang="en-US" sz="3121">
                  <a:solidFill>
                    <a:srgbClr val="000000"/>
                  </a:solidFill>
                  <a:latin typeface="Cambria Bold"/>
                </a:rPr>
                <a:t>b) Nêu các chữ số thuộc lớp nghìn của số đó.</a:t>
              </a:r>
            </a:p>
            <a:p>
              <a:pPr defTabSz="609630">
                <a:lnSpc>
                  <a:spcPts val="4214"/>
                </a:lnSpc>
              </a:pPr>
              <a:r>
                <a:rPr lang="en-US" sz="3121">
                  <a:solidFill>
                    <a:srgbClr val="000000"/>
                  </a:solidFill>
                  <a:latin typeface="Cambria Bold"/>
                </a:rPr>
                <a:t>c) Nêu các chữ số thuộc lớp đơn vị của số đó.</a:t>
              </a:r>
            </a:p>
            <a:p>
              <a:pPr defTabSz="609630">
                <a:lnSpc>
                  <a:spcPts val="4214"/>
                </a:lnSpc>
              </a:pPr>
              <a:r>
                <a:rPr lang="en-US" sz="3121">
                  <a:solidFill>
                    <a:srgbClr val="000000"/>
                  </a:solidFill>
                  <a:latin typeface="Cambria Bold"/>
                </a:rPr>
                <a:t>d) Đọc số đó.</a:t>
              </a:r>
            </a:p>
            <a:p>
              <a:pPr algn="ctr" defTabSz="609630">
                <a:lnSpc>
                  <a:spcPts val="4214"/>
                </a:lnSpc>
              </a:pPr>
              <a:endParaRPr lang="en-US" sz="3121">
                <a:solidFill>
                  <a:srgbClr val="000000"/>
                </a:solidFill>
                <a:latin typeface="Cambria Bold"/>
              </a:endParaRPr>
            </a:p>
          </p:txBody>
        </p:sp>
      </p:grpSp>
      <p:grpSp>
        <p:nvGrpSpPr>
          <p:cNvPr id="14" name="Group 14"/>
          <p:cNvGrpSpPr/>
          <p:nvPr/>
        </p:nvGrpSpPr>
        <p:grpSpPr>
          <a:xfrm>
            <a:off x="610711" y="2751800"/>
            <a:ext cx="5445108" cy="3081020"/>
            <a:chOff x="174496" y="192486"/>
            <a:chExt cx="10890216" cy="6162040"/>
          </a:xfrm>
        </p:grpSpPr>
        <p:sp>
          <p:nvSpPr>
            <p:cNvPr id="15" name="Freeform 15"/>
            <p:cNvSpPr/>
            <p:nvPr/>
          </p:nvSpPr>
          <p:spPr>
            <a:xfrm>
              <a:off x="174496" y="192486"/>
              <a:ext cx="10890216" cy="6162040"/>
            </a:xfrm>
            <a:custGeom>
              <a:avLst/>
              <a:gdLst/>
              <a:ahLst/>
              <a:cxnLst/>
              <a:rect l="l" t="t" r="r" b="b"/>
              <a:pathLst>
                <a:path w="10890216" h="6162040">
                  <a:moveTo>
                    <a:pt x="0" y="0"/>
                  </a:moveTo>
                  <a:lnTo>
                    <a:pt x="10890216" y="0"/>
                  </a:lnTo>
                  <a:lnTo>
                    <a:pt x="10890216" y="6162040"/>
                  </a:lnTo>
                  <a:lnTo>
                    <a:pt x="0" y="6162040"/>
                  </a:lnTo>
                  <a:lnTo>
                    <a:pt x="0" y="0"/>
                  </a:lnTo>
                  <a:close/>
                </a:path>
              </a:pathLst>
            </a:custGeom>
            <a:blipFill>
              <a:blip r:embed="rId4">
                <a:extLst>
                  <a:ext uri="{96DAC541-7B7A-43D3-8B79-37D633B846F1}">
                    <asvg:svgBlip xmlns:asvg="http://schemas.microsoft.com/office/drawing/2016/SVG/main" r:embed="rId5"/>
                  </a:ext>
                </a:extLst>
              </a:blip>
              <a:stretch>
                <a:fillRect l="-20729" r="-20729"/>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347096" y="810304"/>
              <a:ext cx="10196026" cy="4616648"/>
            </a:xfrm>
            <a:prstGeom prst="rect">
              <a:avLst/>
            </a:prstGeom>
          </p:spPr>
          <p:txBody>
            <a:bodyPr lIns="0" tIns="0" rIns="0" bIns="0" rtlCol="0" anchor="t">
              <a:spAutoFit/>
            </a:bodyPr>
            <a:lstStyle/>
            <a:p>
              <a:pPr algn="ctr" defTabSz="609630">
                <a:lnSpc>
                  <a:spcPts val="4485"/>
                </a:lnSpc>
                <a:spcBef>
                  <a:spcPct val="0"/>
                </a:spcBef>
              </a:pPr>
              <a:r>
                <a:rPr lang="en-US" sz="3866" dirty="0" err="1">
                  <a:solidFill>
                    <a:srgbClr val="000000"/>
                  </a:solidFill>
                  <a:latin typeface="Cambria Bold"/>
                </a:rPr>
                <a:t>Đọc</a:t>
              </a:r>
              <a:r>
                <a:rPr lang="en-US" sz="3866" dirty="0">
                  <a:solidFill>
                    <a:srgbClr val="000000"/>
                  </a:solidFill>
                  <a:latin typeface="Cambria Bold"/>
                </a:rPr>
                <a:t> </a:t>
              </a:r>
              <a:r>
                <a:rPr lang="en-US" sz="3866" dirty="0" err="1">
                  <a:solidFill>
                    <a:srgbClr val="000000"/>
                  </a:solidFill>
                  <a:latin typeface="Cambria Bold"/>
                </a:rPr>
                <a:t>là</a:t>
              </a:r>
              <a:r>
                <a:rPr lang="en-US" sz="3866" dirty="0">
                  <a:solidFill>
                    <a:srgbClr val="000000"/>
                  </a:solidFill>
                  <a:latin typeface="Cambria Bold"/>
                </a:rPr>
                <a:t>: </a:t>
              </a:r>
              <a:r>
                <a:rPr lang="en-US" sz="3866" dirty="0" err="1">
                  <a:solidFill>
                    <a:srgbClr val="000000"/>
                  </a:solidFill>
                  <a:latin typeface="Cambria Bold"/>
                </a:rPr>
                <a:t>Năm</a:t>
              </a:r>
              <a:r>
                <a:rPr lang="en-US" sz="3866" dirty="0">
                  <a:solidFill>
                    <a:srgbClr val="000000"/>
                  </a:solidFill>
                  <a:latin typeface="Cambria Bold"/>
                </a:rPr>
                <a:t> </a:t>
              </a:r>
              <a:r>
                <a:rPr lang="en-US" sz="3866" dirty="0" err="1">
                  <a:solidFill>
                    <a:srgbClr val="000000"/>
                  </a:solidFill>
                  <a:latin typeface="Cambria Bold"/>
                </a:rPr>
                <a:t>trăm</a:t>
              </a:r>
              <a:r>
                <a:rPr lang="en-US" sz="3866" dirty="0">
                  <a:solidFill>
                    <a:srgbClr val="000000"/>
                  </a:solidFill>
                  <a:latin typeface="Cambria Bold"/>
                </a:rPr>
                <a:t> </a:t>
              </a:r>
              <a:r>
                <a:rPr lang="en-US" sz="3866" dirty="0" err="1">
                  <a:solidFill>
                    <a:srgbClr val="000000"/>
                  </a:solidFill>
                  <a:latin typeface="Cambria Bold"/>
                </a:rPr>
                <a:t>mười</a:t>
              </a:r>
              <a:r>
                <a:rPr lang="en-US" sz="3866" dirty="0">
                  <a:solidFill>
                    <a:srgbClr val="000000"/>
                  </a:solidFill>
                  <a:latin typeface="Cambria Bold"/>
                </a:rPr>
                <a:t> </a:t>
              </a:r>
              <a:r>
                <a:rPr lang="en-US" sz="3866" dirty="0" err="1">
                  <a:solidFill>
                    <a:srgbClr val="000000"/>
                  </a:solidFill>
                  <a:latin typeface="Cambria Bold"/>
                </a:rPr>
                <a:t>bảy</a:t>
              </a:r>
              <a:r>
                <a:rPr lang="en-US" sz="3866" dirty="0">
                  <a:solidFill>
                    <a:srgbClr val="000000"/>
                  </a:solidFill>
                  <a:latin typeface="Cambria Bold"/>
                </a:rPr>
                <a:t> </a:t>
              </a:r>
              <a:r>
                <a:rPr lang="en-US" sz="3866" dirty="0" err="1">
                  <a:solidFill>
                    <a:srgbClr val="000000"/>
                  </a:solidFill>
                  <a:latin typeface="Cambria Bold"/>
                </a:rPr>
                <a:t>triệu</a:t>
              </a:r>
              <a:r>
                <a:rPr lang="en-US" sz="3866" dirty="0">
                  <a:solidFill>
                    <a:srgbClr val="000000"/>
                  </a:solidFill>
                  <a:latin typeface="Cambria Bold"/>
                </a:rPr>
                <a:t> </a:t>
              </a:r>
              <a:r>
                <a:rPr lang="en-US" sz="3866" dirty="0" err="1">
                  <a:solidFill>
                    <a:srgbClr val="000000"/>
                  </a:solidFill>
                  <a:latin typeface="Cambria Bold"/>
                </a:rPr>
                <a:t>chín</a:t>
              </a:r>
              <a:r>
                <a:rPr lang="en-US" sz="3866" dirty="0">
                  <a:solidFill>
                    <a:srgbClr val="000000"/>
                  </a:solidFill>
                  <a:latin typeface="Cambria Bold"/>
                </a:rPr>
                <a:t> </a:t>
              </a:r>
              <a:r>
                <a:rPr lang="en-US" sz="3866" dirty="0" err="1">
                  <a:solidFill>
                    <a:srgbClr val="000000"/>
                  </a:solidFill>
                  <a:latin typeface="Cambria Bold"/>
                </a:rPr>
                <a:t>trăm</a:t>
              </a:r>
              <a:r>
                <a:rPr lang="en-US" sz="3866" dirty="0">
                  <a:solidFill>
                    <a:srgbClr val="000000"/>
                  </a:solidFill>
                  <a:latin typeface="Cambria Bold"/>
                </a:rPr>
                <a:t> </a:t>
              </a:r>
              <a:r>
                <a:rPr lang="en-US" sz="3866" dirty="0" err="1">
                  <a:solidFill>
                    <a:srgbClr val="000000"/>
                  </a:solidFill>
                  <a:latin typeface="Cambria Bold"/>
                </a:rPr>
                <a:t>linh</a:t>
              </a:r>
              <a:r>
                <a:rPr lang="en-US" sz="3866" dirty="0">
                  <a:solidFill>
                    <a:srgbClr val="000000"/>
                  </a:solidFill>
                  <a:latin typeface="Cambria Bold"/>
                </a:rPr>
                <a:t> </a:t>
              </a:r>
              <a:r>
                <a:rPr lang="en-US" sz="3866" dirty="0" err="1">
                  <a:solidFill>
                    <a:srgbClr val="000000"/>
                  </a:solidFill>
                  <a:latin typeface="Cambria Bold"/>
                </a:rPr>
                <a:t>sáu</a:t>
              </a:r>
              <a:r>
                <a:rPr lang="en-US" sz="3866" dirty="0">
                  <a:solidFill>
                    <a:srgbClr val="000000"/>
                  </a:solidFill>
                  <a:latin typeface="Cambria Bold"/>
                </a:rPr>
                <a:t> </a:t>
              </a:r>
              <a:r>
                <a:rPr lang="en-US" sz="3866" dirty="0" err="1">
                  <a:solidFill>
                    <a:srgbClr val="000000"/>
                  </a:solidFill>
                  <a:latin typeface="Cambria Bold"/>
                </a:rPr>
                <a:t>nghìn</a:t>
              </a:r>
              <a:r>
                <a:rPr lang="en-US" sz="3866" dirty="0">
                  <a:solidFill>
                    <a:srgbClr val="000000"/>
                  </a:solidFill>
                  <a:latin typeface="Cambria Bold"/>
                </a:rPr>
                <a:t> </a:t>
              </a:r>
              <a:r>
                <a:rPr lang="en-US" sz="3866" dirty="0" err="1">
                  <a:solidFill>
                    <a:srgbClr val="000000"/>
                  </a:solidFill>
                  <a:latin typeface="Cambria Bold"/>
                </a:rPr>
                <a:t>ba</a:t>
              </a:r>
              <a:r>
                <a:rPr lang="en-US" sz="3866" dirty="0">
                  <a:solidFill>
                    <a:srgbClr val="000000"/>
                  </a:solidFill>
                  <a:latin typeface="Cambria Bold"/>
                </a:rPr>
                <a:t> </a:t>
              </a:r>
              <a:r>
                <a:rPr lang="en-US" sz="3866" dirty="0" err="1">
                  <a:solidFill>
                    <a:srgbClr val="000000"/>
                  </a:solidFill>
                  <a:latin typeface="Cambria Bold"/>
                </a:rPr>
                <a:t>trăm</a:t>
              </a:r>
              <a:r>
                <a:rPr lang="en-US" sz="3866" dirty="0">
                  <a:solidFill>
                    <a:srgbClr val="000000"/>
                  </a:solidFill>
                  <a:latin typeface="Cambria Bold"/>
                </a:rPr>
                <a:t> </a:t>
              </a:r>
              <a:r>
                <a:rPr lang="en-US" sz="3866" dirty="0" err="1">
                  <a:solidFill>
                    <a:srgbClr val="000000"/>
                  </a:solidFill>
                  <a:latin typeface="Cambria Bold"/>
                </a:rPr>
                <a:t>tám</a:t>
              </a:r>
              <a:r>
                <a:rPr lang="en-US" sz="3866" dirty="0">
                  <a:solidFill>
                    <a:srgbClr val="000000"/>
                  </a:solidFill>
                  <a:latin typeface="Cambria Bold"/>
                </a:rPr>
                <a:t> </a:t>
              </a:r>
              <a:r>
                <a:rPr lang="en-US" sz="3866" dirty="0" err="1">
                  <a:solidFill>
                    <a:srgbClr val="000000"/>
                  </a:solidFill>
                  <a:latin typeface="Cambria Bold"/>
                </a:rPr>
                <a:t>mươi</a:t>
              </a:r>
              <a:r>
                <a:rPr lang="en-US" sz="3866" dirty="0">
                  <a:solidFill>
                    <a:srgbClr val="000000"/>
                  </a:solidFill>
                  <a:latin typeface="Cambria Bold"/>
                </a:rPr>
                <a:t> </a:t>
              </a:r>
              <a:r>
                <a:rPr lang="en-US" sz="3866" dirty="0" err="1">
                  <a:solidFill>
                    <a:srgbClr val="000000"/>
                  </a:solidFill>
                  <a:latin typeface="Cambria Bold"/>
                </a:rPr>
                <a:t>tư</a:t>
              </a:r>
              <a:r>
                <a:rPr lang="en-US" sz="3866" dirty="0">
                  <a:solidFill>
                    <a:srgbClr val="000000"/>
                  </a:solidFill>
                  <a:latin typeface="Cambria Bold"/>
                </a:rPr>
                <a:t>.</a:t>
              </a:r>
            </a:p>
          </p:txBody>
        </p:sp>
      </p:grpSp>
      <p:sp>
        <p:nvSpPr>
          <p:cNvPr id="17" name="TextBox 17"/>
          <p:cNvSpPr txBox="1"/>
          <p:nvPr/>
        </p:nvSpPr>
        <p:spPr>
          <a:xfrm>
            <a:off x="1116213" y="1885829"/>
            <a:ext cx="5153334" cy="820738"/>
          </a:xfrm>
          <a:prstGeom prst="rect">
            <a:avLst/>
          </a:prstGeom>
        </p:spPr>
        <p:txBody>
          <a:bodyPr wrap="square" lIns="0" tIns="0" rIns="0" bIns="0" rtlCol="0" anchor="t">
            <a:spAutoFit/>
          </a:bodyPr>
          <a:lstStyle/>
          <a:p>
            <a:pPr algn="ctr" defTabSz="609630">
              <a:lnSpc>
                <a:spcPts val="6400"/>
              </a:lnSpc>
              <a:spcBef>
                <a:spcPct val="0"/>
              </a:spcBef>
            </a:pPr>
            <a:r>
              <a:rPr lang="en-US" sz="6600" b="1" dirty="0">
                <a:solidFill>
                  <a:srgbClr val="000000"/>
                </a:solidFill>
                <a:latin typeface="Cambria" panose="02040503050406030204" pitchFamily="18" charset="0"/>
                <a:ea typeface="Cambria" panose="02040503050406030204" pitchFamily="18" charset="0"/>
              </a:rPr>
              <a:t>517 906 384</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958</Words>
  <Application>Microsoft Office PowerPoint</Application>
  <PresentationFormat>Màn hình rộng</PresentationFormat>
  <Paragraphs>108</Paragraphs>
  <Slides>21</Slides>
  <Notes>1</Notes>
  <HiddenSlides>0</HiddenSlides>
  <MMClips>0</MMClips>
  <ScaleCrop>false</ScaleCrop>
  <HeadingPairs>
    <vt:vector size="6" baseType="variant">
      <vt:variant>
        <vt:lpstr>Phông được Dùng</vt:lpstr>
      </vt:variant>
      <vt:variant>
        <vt:i4>4</vt:i4>
      </vt:variant>
      <vt:variant>
        <vt:lpstr>Chủ đề</vt:lpstr>
      </vt:variant>
      <vt:variant>
        <vt:i4>2</vt:i4>
      </vt:variant>
      <vt:variant>
        <vt:lpstr>Tiêu đề Bản chiếu</vt:lpstr>
      </vt:variant>
      <vt:variant>
        <vt:i4>21</vt:i4>
      </vt:variant>
    </vt:vector>
  </HeadingPairs>
  <TitlesOfParts>
    <vt:vector size="27" baseType="lpstr">
      <vt:lpstr>Arial</vt:lpstr>
      <vt:lpstr>Calibri</vt:lpstr>
      <vt:lpstr>Cambria</vt:lpstr>
      <vt:lpstr>Cambria Bold</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KhanhHuyen;MNT</dc:creator>
  <cp:keywords>MNT</cp:keywords>
  <cp:lastModifiedBy>Windows 10</cp:lastModifiedBy>
  <cp:revision>17</cp:revision>
  <dcterms:created xsi:type="dcterms:W3CDTF">2023-10-14T14:27:41Z</dcterms:created>
  <dcterms:modified xsi:type="dcterms:W3CDTF">2024-12-25T12:24:29Z</dcterms:modified>
</cp:coreProperties>
</file>