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27" r:id="rId2"/>
  </p:sldMasterIdLst>
  <p:notesMasterIdLst>
    <p:notesMasterId r:id="rId22"/>
  </p:notesMasterIdLst>
  <p:sldIdLst>
    <p:sldId id="279" r:id="rId3"/>
    <p:sldId id="258" r:id="rId4"/>
    <p:sldId id="260" r:id="rId5"/>
    <p:sldId id="261" r:id="rId6"/>
    <p:sldId id="303" r:id="rId7"/>
    <p:sldId id="288" r:id="rId8"/>
    <p:sldId id="289" r:id="rId9"/>
    <p:sldId id="290" r:id="rId10"/>
    <p:sldId id="291" r:id="rId11"/>
    <p:sldId id="262" r:id="rId12"/>
    <p:sldId id="263" r:id="rId13"/>
    <p:sldId id="304" r:id="rId14"/>
    <p:sldId id="305" r:id="rId15"/>
    <p:sldId id="293" r:id="rId16"/>
    <p:sldId id="294" r:id="rId17"/>
    <p:sldId id="295" r:id="rId18"/>
    <p:sldId id="296" r:id="rId19"/>
    <p:sldId id="297" r:id="rId20"/>
    <p:sldId id="298" r:id="rId21"/>
  </p:sldIdLst>
  <p:sldSz cx="12192000" cy="6858000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UTM Avenida" panose="02040603050506020204" pitchFamily="18" charset="0"/>
      <p:regular r:id="rId29"/>
    </p:embeddedFont>
    <p:embeddedFont>
      <p:font typeface="UTM Cookies" panose="02040603050506020204" pitchFamily="18" charset="0"/>
      <p:regular r:id="rId30"/>
    </p:embeddedFont>
    <p:embeddedFont>
      <p:font typeface="UTM Edwardian" panose="02040603050506020204" pitchFamily="18" charset="0"/>
      <p:regular r:id="rId31"/>
      <p:bold r:id="rId32"/>
    </p:embeddedFont>
    <p:embeddedFont>
      <p:font typeface="UTM Showcard" panose="02040603050506020204" pitchFamily="18" charset="0"/>
      <p:regular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3C41"/>
    <a:srgbClr val="952B81"/>
    <a:srgbClr val="F2785B"/>
    <a:srgbClr val="F5D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E8024-6B89-4154-9218-F858EE517CC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015D-BF3B-413C-A6CD-CC4D90654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803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731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928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262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36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thùng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dặn</a:t>
            </a:r>
            <a:r>
              <a:rPr lang="en-US" baseline="0" dirty="0"/>
              <a:t> </a:t>
            </a:r>
            <a:r>
              <a:rPr lang="en-US" baseline="0" dirty="0" err="1"/>
              <a:t>dò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015D-BF3B-413C-A6CD-CC4D906544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0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  <a:p>
            <a:pPr marL="0" indent="0">
              <a:buFontTx/>
              <a:buNone/>
            </a:pPr>
            <a:r>
              <a:rPr lang="en-US" baseline="0" dirty="0"/>
              <a:t>-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</a:p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sạch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thùng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/</a:t>
            </a:r>
            <a:r>
              <a:rPr lang="en-US" baseline="0" dirty="0" err="1"/>
              <a:t>dặn</a:t>
            </a:r>
            <a:r>
              <a:rPr lang="en-US" baseline="0" dirty="0"/>
              <a:t> </a:t>
            </a:r>
            <a:r>
              <a:rPr lang="en-US" baseline="0" dirty="0" err="1"/>
              <a:t>dò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0FF95-96B3-427D-9D2A-96E592B0D8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317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015D-BF3B-413C-A6CD-CC4D906544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4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0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4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30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0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400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43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80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9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7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5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4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5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1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7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8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9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7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5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7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0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8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1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4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4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1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3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2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991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986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092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28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5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31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774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254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948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03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83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324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694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567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22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75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88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127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882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288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789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100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42390-FAC7-4D9E-9A10-CFE7BDFE6EB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0D115-9226-430C-BDE7-735AC1AB7BA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2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8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8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97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76" r:id="rId2"/>
    <p:sldLayoutId id="2147483769" r:id="rId3"/>
    <p:sldLayoutId id="2147483761" r:id="rId4"/>
    <p:sldLayoutId id="2147483759" r:id="rId5"/>
    <p:sldLayoutId id="2147483758" r:id="rId6"/>
    <p:sldLayoutId id="2147483757" r:id="rId7"/>
    <p:sldLayoutId id="2147483677" r:id="rId8"/>
    <p:sldLayoutId id="2147483676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768" r:id="rId16"/>
    <p:sldLayoutId id="2147483767" r:id="rId17"/>
    <p:sldLayoutId id="2147483766" r:id="rId18"/>
    <p:sldLayoutId id="2147483765" r:id="rId19"/>
    <p:sldLayoutId id="2147483764" r:id="rId20"/>
    <p:sldLayoutId id="2147483763" r:id="rId21"/>
    <p:sldLayoutId id="2147483762" r:id="rId22"/>
    <p:sldLayoutId id="2147483760" r:id="rId23"/>
    <p:sldLayoutId id="2147483726" r:id="rId24"/>
    <p:sldLayoutId id="2147483725" r:id="rId25"/>
    <p:sldLayoutId id="2147483724" r:id="rId26"/>
    <p:sldLayoutId id="2147483709" r:id="rId27"/>
    <p:sldLayoutId id="2147483678" r:id="rId28"/>
    <p:sldLayoutId id="2147483668" r:id="rId29"/>
    <p:sldLayoutId id="2147483669" r:id="rId30"/>
    <p:sldLayoutId id="2147483670" r:id="rId31"/>
    <p:sldLayoutId id="2147483671" r:id="rId32"/>
    <p:sldLayoutId id="2147483672" r:id="rId33"/>
    <p:sldLayoutId id="2147483673" r:id="rId34"/>
    <p:sldLayoutId id="2147483674" r:id="rId3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06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75" r:id="rId2"/>
    <p:sldLayoutId id="2147483774" r:id="rId3"/>
    <p:sldLayoutId id="2147483773" r:id="rId4"/>
    <p:sldLayoutId id="2147483772" r:id="rId5"/>
    <p:sldLayoutId id="2147483771" r:id="rId6"/>
    <p:sldLayoutId id="2147483770" r:id="rId7"/>
    <p:sldLayoutId id="2147483756" r:id="rId8"/>
    <p:sldLayoutId id="2147483755" r:id="rId9"/>
    <p:sldLayoutId id="2147483754" r:id="rId10"/>
    <p:sldLayoutId id="2147483753" r:id="rId11"/>
    <p:sldLayoutId id="2147483752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4.wav"/><Relationship Id="rId7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6.xml"/><Relationship Id="rId6" Type="http://schemas.openxmlformats.org/officeDocument/2006/relationships/slide" Target="slide15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6.xml"/><Relationship Id="rId6" Type="http://schemas.openxmlformats.org/officeDocument/2006/relationships/slide" Target="slide15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6.xml"/><Relationship Id="rId6" Type="http://schemas.openxmlformats.org/officeDocument/2006/relationships/slide" Target="slide15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Vector Illustration Of Mathematics Triangle Ruler And Triangle, Plot,  Diagram Transparent Png – Pngset.co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-179838"/>
            <a:ext cx="1797460" cy="17974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89" y="15875"/>
            <a:ext cx="11748535" cy="49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9923" y="527532"/>
            <a:ext cx="3059723" cy="109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8423" y="704011"/>
            <a:ext cx="8938846" cy="729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486" y="1813885"/>
            <a:ext cx="6659028" cy="392503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549404" y="5967491"/>
            <a:ext cx="637386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99" y="4303921"/>
            <a:ext cx="3145024" cy="31523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56816" y="2276669"/>
            <a:ext cx="3161912" cy="13783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5973166">
            <a:off x="7511053" y="2672887"/>
            <a:ext cx="2400934" cy="15692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997756">
            <a:off x="5209188" y="3959955"/>
            <a:ext cx="3124512" cy="14719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37" y="96558"/>
            <a:ext cx="2956816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 animBg="1"/>
      <p:bldP spid="5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892323" y="563654"/>
            <a:ext cx="841095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358" y="2343360"/>
            <a:ext cx="8978865" cy="3263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14" y="4056185"/>
            <a:ext cx="2959551" cy="2959551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>
            <a:off x="3233253" y="2881055"/>
            <a:ext cx="5615353" cy="1899138"/>
          </a:xfrm>
          <a:custGeom>
            <a:avLst/>
            <a:gdLst>
              <a:gd name="connsiteX0" fmla="*/ 0 w 3774830"/>
              <a:gd name="connsiteY0" fmla="*/ 1875692 h 1875692"/>
              <a:gd name="connsiteX1" fmla="*/ 468923 w 3774830"/>
              <a:gd name="connsiteY1" fmla="*/ 0 h 1875692"/>
              <a:gd name="connsiteX2" fmla="*/ 3774830 w 3774830"/>
              <a:gd name="connsiteY2" fmla="*/ 0 h 1875692"/>
              <a:gd name="connsiteX3" fmla="*/ 3305907 w 3774830"/>
              <a:gd name="connsiteY3" fmla="*/ 1875692 h 1875692"/>
              <a:gd name="connsiteX4" fmla="*/ 0 w 3774830"/>
              <a:gd name="connsiteY4" fmla="*/ 1875692 h 1875692"/>
              <a:gd name="connsiteX0" fmla="*/ 11724 w 3786554"/>
              <a:gd name="connsiteY0" fmla="*/ 1887415 h 1887415"/>
              <a:gd name="connsiteX1" fmla="*/ 0 w 3786554"/>
              <a:gd name="connsiteY1" fmla="*/ 0 h 1887415"/>
              <a:gd name="connsiteX2" fmla="*/ 3786554 w 3786554"/>
              <a:gd name="connsiteY2" fmla="*/ 11723 h 1887415"/>
              <a:gd name="connsiteX3" fmla="*/ 3317631 w 3786554"/>
              <a:gd name="connsiteY3" fmla="*/ 1887415 h 1887415"/>
              <a:gd name="connsiteX4" fmla="*/ 11724 w 3786554"/>
              <a:gd name="connsiteY4" fmla="*/ 1887415 h 1887415"/>
              <a:gd name="connsiteX0" fmla="*/ 0 w 5615353"/>
              <a:gd name="connsiteY0" fmla="*/ 1899138 h 1899138"/>
              <a:gd name="connsiteX1" fmla="*/ 1828799 w 5615353"/>
              <a:gd name="connsiteY1" fmla="*/ 0 h 1899138"/>
              <a:gd name="connsiteX2" fmla="*/ 5615353 w 5615353"/>
              <a:gd name="connsiteY2" fmla="*/ 11723 h 1899138"/>
              <a:gd name="connsiteX3" fmla="*/ 5146430 w 5615353"/>
              <a:gd name="connsiteY3" fmla="*/ 1887415 h 1899138"/>
              <a:gd name="connsiteX4" fmla="*/ 0 w 5615353"/>
              <a:gd name="connsiteY4" fmla="*/ 1899138 h 1899138"/>
              <a:gd name="connsiteX0" fmla="*/ 0 w 5615353"/>
              <a:gd name="connsiteY0" fmla="*/ 1899138 h 1899138"/>
              <a:gd name="connsiteX1" fmla="*/ 1828799 w 5615353"/>
              <a:gd name="connsiteY1" fmla="*/ 0 h 1899138"/>
              <a:gd name="connsiteX2" fmla="*/ 5615353 w 5615353"/>
              <a:gd name="connsiteY2" fmla="*/ 11723 h 1899138"/>
              <a:gd name="connsiteX3" fmla="*/ 5580184 w 5615353"/>
              <a:gd name="connsiteY3" fmla="*/ 1887415 h 1899138"/>
              <a:gd name="connsiteX4" fmla="*/ 0 w 5615353"/>
              <a:gd name="connsiteY4" fmla="*/ 1899138 h 189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5353" h="1899138">
                <a:moveTo>
                  <a:pt x="0" y="1899138"/>
                </a:moveTo>
                <a:lnTo>
                  <a:pt x="1828799" y="0"/>
                </a:lnTo>
                <a:lnTo>
                  <a:pt x="5615353" y="11723"/>
                </a:lnTo>
                <a:lnTo>
                  <a:pt x="5580184" y="1887415"/>
                </a:lnTo>
                <a:lnTo>
                  <a:pt x="0" y="1899138"/>
                </a:lnTo>
                <a:close/>
              </a:path>
            </a:pathLst>
          </a:cu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35816" y="3975244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63" y="5361864"/>
            <a:ext cx="896190" cy="7925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33" y="5317888"/>
            <a:ext cx="853514" cy="79864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97" y="5330439"/>
            <a:ext cx="853514" cy="798645"/>
          </a:xfrm>
          <a:prstGeom prst="rect">
            <a:avLst/>
          </a:prstGeom>
        </p:spPr>
      </p:pic>
      <p:sp>
        <p:nvSpPr>
          <p:cNvPr id="112" name="Oval 111"/>
          <p:cNvSpPr/>
          <p:nvPr/>
        </p:nvSpPr>
        <p:spPr>
          <a:xfrm>
            <a:off x="4681052" y="3807041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/>
          <p:cNvSpPr/>
          <p:nvPr/>
        </p:nvSpPr>
        <p:spPr>
          <a:xfrm>
            <a:off x="3186361" y="2881055"/>
            <a:ext cx="5676285" cy="1910861"/>
          </a:xfrm>
          <a:custGeom>
            <a:avLst/>
            <a:gdLst>
              <a:gd name="connsiteX0" fmla="*/ 0 w 2171085"/>
              <a:gd name="connsiteY0" fmla="*/ 1899138 h 1899138"/>
              <a:gd name="connsiteX1" fmla="*/ 474785 w 2171085"/>
              <a:gd name="connsiteY1" fmla="*/ 0 h 1899138"/>
              <a:gd name="connsiteX2" fmla="*/ 2171085 w 2171085"/>
              <a:gd name="connsiteY2" fmla="*/ 0 h 1899138"/>
              <a:gd name="connsiteX3" fmla="*/ 1696301 w 2171085"/>
              <a:gd name="connsiteY3" fmla="*/ 1899138 h 1899138"/>
              <a:gd name="connsiteX4" fmla="*/ 0 w 2171085"/>
              <a:gd name="connsiteY4" fmla="*/ 1899138 h 1899138"/>
              <a:gd name="connsiteX0" fmla="*/ 0 w 5629393"/>
              <a:gd name="connsiteY0" fmla="*/ 1899138 h 1899138"/>
              <a:gd name="connsiteX1" fmla="*/ 474785 w 5629393"/>
              <a:gd name="connsiteY1" fmla="*/ 0 h 1899138"/>
              <a:gd name="connsiteX2" fmla="*/ 5629393 w 5629393"/>
              <a:gd name="connsiteY2" fmla="*/ 0 h 1899138"/>
              <a:gd name="connsiteX3" fmla="*/ 1696301 w 5629393"/>
              <a:gd name="connsiteY3" fmla="*/ 1899138 h 1899138"/>
              <a:gd name="connsiteX4" fmla="*/ 0 w 5629393"/>
              <a:gd name="connsiteY4" fmla="*/ 1899138 h 1899138"/>
              <a:gd name="connsiteX0" fmla="*/ 0 w 5629393"/>
              <a:gd name="connsiteY0" fmla="*/ 1899138 h 1899138"/>
              <a:gd name="connsiteX1" fmla="*/ 1858108 w 5629393"/>
              <a:gd name="connsiteY1" fmla="*/ 0 h 1899138"/>
              <a:gd name="connsiteX2" fmla="*/ 5629393 w 5629393"/>
              <a:gd name="connsiteY2" fmla="*/ 0 h 1899138"/>
              <a:gd name="connsiteX3" fmla="*/ 1696301 w 5629393"/>
              <a:gd name="connsiteY3" fmla="*/ 1899138 h 1899138"/>
              <a:gd name="connsiteX4" fmla="*/ 0 w 5629393"/>
              <a:gd name="connsiteY4" fmla="*/ 1899138 h 1899138"/>
              <a:gd name="connsiteX0" fmla="*/ 0 w 5676285"/>
              <a:gd name="connsiteY0" fmla="*/ 1910861 h 1910861"/>
              <a:gd name="connsiteX1" fmla="*/ 1905000 w 5676285"/>
              <a:gd name="connsiteY1" fmla="*/ 0 h 1910861"/>
              <a:gd name="connsiteX2" fmla="*/ 5676285 w 5676285"/>
              <a:gd name="connsiteY2" fmla="*/ 0 h 1910861"/>
              <a:gd name="connsiteX3" fmla="*/ 1743193 w 5676285"/>
              <a:gd name="connsiteY3" fmla="*/ 1899138 h 1910861"/>
              <a:gd name="connsiteX4" fmla="*/ 0 w 5676285"/>
              <a:gd name="connsiteY4" fmla="*/ 1910861 h 191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6285" h="1910861">
                <a:moveTo>
                  <a:pt x="0" y="1910861"/>
                </a:moveTo>
                <a:lnTo>
                  <a:pt x="1905000" y="0"/>
                </a:lnTo>
                <a:lnTo>
                  <a:pt x="5676285" y="0"/>
                </a:lnTo>
                <a:lnTo>
                  <a:pt x="1743193" y="1899138"/>
                </a:lnTo>
                <a:lnTo>
                  <a:pt x="0" y="1910861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370380" y="3887059"/>
            <a:ext cx="1359877" cy="138662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/>
          <p:cNvSpPr/>
          <p:nvPr/>
        </p:nvSpPr>
        <p:spPr>
          <a:xfrm>
            <a:off x="3235569" y="2881056"/>
            <a:ext cx="5580185" cy="1925406"/>
          </a:xfrm>
          <a:custGeom>
            <a:avLst/>
            <a:gdLst>
              <a:gd name="connsiteX0" fmla="*/ 0 w 3727939"/>
              <a:gd name="connsiteY0" fmla="*/ 694483 h 694483"/>
              <a:gd name="connsiteX1" fmla="*/ 173621 w 3727939"/>
              <a:gd name="connsiteY1" fmla="*/ 0 h 694483"/>
              <a:gd name="connsiteX2" fmla="*/ 3727939 w 3727939"/>
              <a:gd name="connsiteY2" fmla="*/ 0 h 694483"/>
              <a:gd name="connsiteX3" fmla="*/ 3554318 w 3727939"/>
              <a:gd name="connsiteY3" fmla="*/ 694483 h 694483"/>
              <a:gd name="connsiteX4" fmla="*/ 0 w 3727939"/>
              <a:gd name="connsiteY4" fmla="*/ 694483 h 694483"/>
              <a:gd name="connsiteX0" fmla="*/ 0 w 3727939"/>
              <a:gd name="connsiteY0" fmla="*/ 694483 h 694483"/>
              <a:gd name="connsiteX1" fmla="*/ 9497 w 3727939"/>
              <a:gd name="connsiteY1" fmla="*/ 11723 h 694483"/>
              <a:gd name="connsiteX2" fmla="*/ 3727939 w 3727939"/>
              <a:gd name="connsiteY2" fmla="*/ 0 h 694483"/>
              <a:gd name="connsiteX3" fmla="*/ 3554318 w 3727939"/>
              <a:gd name="connsiteY3" fmla="*/ 694483 h 694483"/>
              <a:gd name="connsiteX4" fmla="*/ 0 w 3727939"/>
              <a:gd name="connsiteY4" fmla="*/ 694483 h 694483"/>
              <a:gd name="connsiteX0" fmla="*/ 0 w 5580185"/>
              <a:gd name="connsiteY0" fmla="*/ 1925406 h 1925406"/>
              <a:gd name="connsiteX1" fmla="*/ 1861743 w 5580185"/>
              <a:gd name="connsiteY1" fmla="*/ 11723 h 1925406"/>
              <a:gd name="connsiteX2" fmla="*/ 5580185 w 5580185"/>
              <a:gd name="connsiteY2" fmla="*/ 0 h 1925406"/>
              <a:gd name="connsiteX3" fmla="*/ 5406564 w 5580185"/>
              <a:gd name="connsiteY3" fmla="*/ 694483 h 1925406"/>
              <a:gd name="connsiteX4" fmla="*/ 0 w 5580185"/>
              <a:gd name="connsiteY4" fmla="*/ 1925406 h 1925406"/>
              <a:gd name="connsiteX0" fmla="*/ 0 w 5580185"/>
              <a:gd name="connsiteY0" fmla="*/ 1925406 h 1925406"/>
              <a:gd name="connsiteX1" fmla="*/ 1861743 w 5580185"/>
              <a:gd name="connsiteY1" fmla="*/ 11723 h 1925406"/>
              <a:gd name="connsiteX2" fmla="*/ 5580185 w 5580185"/>
              <a:gd name="connsiteY2" fmla="*/ 0 h 1925406"/>
              <a:gd name="connsiteX3" fmla="*/ 3753610 w 5580185"/>
              <a:gd name="connsiteY3" fmla="*/ 1890237 h 1925406"/>
              <a:gd name="connsiteX4" fmla="*/ 0 w 5580185"/>
              <a:gd name="connsiteY4" fmla="*/ 1925406 h 192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185" h="1925406">
                <a:moveTo>
                  <a:pt x="0" y="1925406"/>
                </a:moveTo>
                <a:lnTo>
                  <a:pt x="1861743" y="11723"/>
                </a:lnTo>
                <a:lnTo>
                  <a:pt x="5580185" y="0"/>
                </a:lnTo>
                <a:lnTo>
                  <a:pt x="3753610" y="1890237"/>
                </a:lnTo>
                <a:lnTo>
                  <a:pt x="0" y="1925406"/>
                </a:ln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97801" y="470998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2211742" y="5763494"/>
            <a:ext cx="69813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i="1"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37" y="637405"/>
            <a:ext cx="2286198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  <p:bldP spid="11" grpId="1" animBg="1"/>
      <p:bldP spid="16" grpId="0" animBg="1"/>
      <p:bldP spid="16" grpId="1" animBg="1"/>
      <p:bldP spid="112" grpId="0" animBg="1"/>
      <p:bldP spid="112" grpId="1" animBg="1"/>
      <p:bldP spid="22" grpId="0" animBg="1"/>
      <p:bldP spid="22" grpId="1" animBg="1"/>
      <p:bldP spid="113" grpId="0" animBg="1"/>
      <p:bldP spid="23" grpId="0" animBg="1"/>
      <p:bldP spid="24" grpId="0"/>
      <p:bldP spid="1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704178" y="678932"/>
            <a:ext cx="8991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ABCD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CDEG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dm.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5" y="526214"/>
            <a:ext cx="2286198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8196" y="1710888"/>
            <a:ext cx="10046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460" r="11043"/>
          <a:stretch/>
        </p:blipFill>
        <p:spPr>
          <a:xfrm>
            <a:off x="6948823" y="2992787"/>
            <a:ext cx="4746955" cy="2796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3859" y="2894559"/>
            <a:ext cx="618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8836" y="3891966"/>
            <a:ext cx="6549987" cy="2431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 = 3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HBH ABCD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 = DC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HBH CDEG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DC = EG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0"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AB = DC = EG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6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29">
            <a:extLst>
              <a:ext uri="{FF2B5EF4-FFF2-40B4-BE49-F238E27FC236}">
                <a16:creationId xmlns:a16="http://schemas.microsoft.com/office/drawing/2014/main" id="{942C61FB-32FF-4418-88BA-3D75AC0A21FA}"/>
              </a:ext>
            </a:extLst>
          </p:cNvPr>
          <p:cNvSpPr/>
          <p:nvPr/>
        </p:nvSpPr>
        <p:spPr>
          <a:xfrm>
            <a:off x="3789456" y="526214"/>
            <a:ext cx="4748227" cy="1005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1439910-6B64-471D-B878-12C3D551F0D4}"/>
              </a:ext>
            </a:extLst>
          </p:cNvPr>
          <p:cNvSpPr txBox="1">
            <a:spLocks/>
          </p:cNvSpPr>
          <p:nvPr/>
        </p:nvSpPr>
        <p:spPr>
          <a:xfrm>
            <a:off x="2704178" y="526214"/>
            <a:ext cx="8991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ABCD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CDEG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dm.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5" y="526214"/>
            <a:ext cx="2286198" cy="1085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9908" y="1531585"/>
            <a:ext cx="10046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lvl="0" indent="-514350" algn="just">
              <a:buFontTx/>
              <a:buAutoNum type="alphaLcParenR"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460" r="11043"/>
          <a:stretch/>
        </p:blipFill>
        <p:spPr>
          <a:xfrm>
            <a:off x="6948823" y="2773331"/>
            <a:ext cx="4746955" cy="2796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714" y="2773331"/>
            <a:ext cx="6763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  <p:sp>
        <p:nvSpPr>
          <p:cNvPr id="9" name="Rectangle 8"/>
          <p:cNvSpPr/>
          <p:nvPr/>
        </p:nvSpPr>
        <p:spPr>
          <a:xfrm>
            <a:off x="567401" y="3795094"/>
            <a:ext cx="644410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 </a:t>
            </a:r>
          </a:p>
          <a:p>
            <a:pPr lvl="0"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CD</a:t>
            </a:r>
          </a:p>
        </p:txBody>
      </p:sp>
    </p:spTree>
    <p:extLst>
      <p:ext uri="{BB962C8B-B14F-4D97-AF65-F5344CB8AC3E}">
        <p14:creationId xmlns:p14="http://schemas.microsoft.com/office/powerpoint/2010/main" val="15742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37339" y="304800"/>
            <a:ext cx="5641145" cy="2996418"/>
          </a:xfrm>
          <a:prstGeom prst="cloudCallout">
            <a:avLst>
              <a:gd name="adj1" fmla="val -59486"/>
              <a:gd name="adj2" fmla="val 51935"/>
            </a:avLst>
          </a:prstGeom>
          <a:solidFill>
            <a:schemeClr val="accent4">
              <a:lumMod val="20000"/>
              <a:lumOff val="80000"/>
              <a:alpha val="48000"/>
            </a:schemeClr>
          </a:solidFill>
          <a:ln w="28575">
            <a:solidFill>
              <a:srgbClr val="FFC000"/>
            </a:solidFill>
            <a:prstDash val="lgDashDot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rác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rác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991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88 -0.00787 L -0.00521 -0.04791 C 0.00287 -0.05694 0.01498 -0.0618 0.02774 -0.0618 C 0.04219 -0.0618 0.05378 -0.05694 0.06185 -0.04791 L 0.10065 -0.00787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6382" y="237198"/>
            <a:ext cx="60147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Dọn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sạch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khu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phố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câu 1">
            <a:hlinkClick r:id="rId4" action="ppaction://hlinksldjump"/>
          </p:cNvPr>
          <p:cNvSpPr/>
          <p:nvPr/>
        </p:nvSpPr>
        <p:spPr>
          <a:xfrm>
            <a:off x="992487" y="4436058"/>
            <a:ext cx="980004" cy="1124232"/>
          </a:xfrm>
          <a:prstGeom prst="diamond">
            <a:avLst/>
          </a:prstGeom>
          <a:solidFill>
            <a:srgbClr val="FFFF00">
              <a:alpha val="61000"/>
            </a:srgbClr>
          </a:solidFill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câu 2">
            <a:hlinkClick r:id="rId5" action="ppaction://hlinksldjump"/>
          </p:cNvPr>
          <p:cNvSpPr/>
          <p:nvPr/>
        </p:nvSpPr>
        <p:spPr>
          <a:xfrm>
            <a:off x="3501947" y="3873942"/>
            <a:ext cx="980004" cy="1124232"/>
          </a:xfrm>
          <a:prstGeom prst="diamond">
            <a:avLst/>
          </a:prstGeom>
          <a:solidFill>
            <a:srgbClr val="FFFF00">
              <a:alpha val="61000"/>
            </a:srgbClr>
          </a:solidFill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câu 3">
            <a:hlinkClick r:id="rId6" action="ppaction://hlinksldjump"/>
          </p:cNvPr>
          <p:cNvSpPr/>
          <p:nvPr/>
        </p:nvSpPr>
        <p:spPr>
          <a:xfrm>
            <a:off x="5793423" y="4561146"/>
            <a:ext cx="980004" cy="1124232"/>
          </a:xfrm>
          <a:prstGeom prst="diamond">
            <a:avLst/>
          </a:prstGeom>
          <a:solidFill>
            <a:srgbClr val="FFFF00">
              <a:alpha val="61000"/>
            </a:srgbClr>
          </a:solidFill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16381" y="237197"/>
            <a:ext cx="60147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Dọn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sạch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khu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phố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88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 animBg="1"/>
      <p:bldP spid="16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18732" y="802109"/>
            <a:ext cx="8961119" cy="1310996"/>
          </a:xfrm>
          <a:prstGeom prst="roundRect">
            <a:avLst/>
          </a:prstGeom>
          <a:solidFill>
            <a:schemeClr val="bg1">
              <a:alpha val="58000"/>
            </a:schemeClr>
          </a:solidFill>
          <a:ln w="38100">
            <a:solidFill>
              <a:schemeClr val="accent2">
                <a:lumMod val="75000"/>
              </a:schemeClr>
            </a:solidFill>
            <a:prstDash val="lgDash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71901" y="3309910"/>
            <a:ext cx="6152606" cy="796835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>
            <a:solidFill>
              <a:schemeClr val="accent1">
                <a:lumMod val="50000"/>
              </a:schemeClr>
            </a:solidFill>
            <a:prstDash val="lgDashDot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95303" y="4778996"/>
            <a:ext cx="6152606" cy="796835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>
            <a:solidFill>
              <a:srgbClr val="FF0000"/>
            </a:solidFill>
            <a:prstDash val="lgDash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7" b="96378" l="10000" r="90000">
                        <a14:foregroundMark x1="31892" y1="83099" x2="37568" y2="89537"/>
                        <a14:foregroundMark x1="37027" y1="80885" x2="36757" y2="85111"/>
                        <a14:foregroundMark x1="56757" y1="84909" x2="56757" y2="89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887"/>
            <a:ext cx="3524250" cy="47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285" y="5575831"/>
            <a:ext cx="1047706" cy="11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3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29051" y="383103"/>
            <a:ext cx="8961119" cy="2600514"/>
          </a:xfrm>
          <a:prstGeom prst="roundRect">
            <a:avLst/>
          </a:prstGeom>
          <a:solidFill>
            <a:schemeClr val="bg1">
              <a:alpha val="58000"/>
            </a:schemeClr>
          </a:solidFill>
          <a:ln w="38100">
            <a:solidFill>
              <a:schemeClr val="accent2">
                <a:lumMod val="75000"/>
              </a:schemeClr>
            </a:solidFill>
            <a:prstDash val="lgDash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57652" y="4606797"/>
            <a:ext cx="6152606" cy="796835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>
            <a:solidFill>
              <a:srgbClr val="FF0000"/>
            </a:solidFill>
            <a:prstDash val="lgDash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57652" y="3453348"/>
            <a:ext cx="6152606" cy="796835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>
            <a:solidFill>
              <a:srgbClr val="00B050"/>
            </a:solidFill>
            <a:prstDash val="lgDash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7" b="96378" l="10000" r="90000">
                        <a14:foregroundMark x1="31892" y1="83099" x2="37568" y2="89537"/>
                        <a14:foregroundMark x1="37027" y1="80885" x2="36757" y2="85111"/>
                        <a14:foregroundMark x1="56757" y1="84909" x2="56757" y2="89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887"/>
            <a:ext cx="3524250" cy="47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285" y="5575831"/>
            <a:ext cx="1047706" cy="111606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22372" y="1834298"/>
            <a:ext cx="1784838" cy="898865"/>
            <a:chOff x="5451231" y="1776046"/>
            <a:chExt cx="1784838" cy="89886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451231" y="1776046"/>
              <a:ext cx="1784838" cy="106292"/>
            </a:xfrm>
            <a:prstGeom prst="line">
              <a:avLst/>
            </a:prstGeom>
            <a:ln w="38100">
              <a:solidFill>
                <a:srgbClr val="952B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539154" y="2602523"/>
              <a:ext cx="1323660" cy="72388"/>
            </a:xfrm>
            <a:prstGeom prst="line">
              <a:avLst/>
            </a:prstGeom>
            <a:ln w="38100">
              <a:solidFill>
                <a:srgbClr val="952B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51231" y="1776046"/>
              <a:ext cx="87923" cy="826477"/>
            </a:xfrm>
            <a:prstGeom prst="line">
              <a:avLst/>
            </a:prstGeom>
            <a:ln w="38100">
              <a:solidFill>
                <a:srgbClr val="952B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862814" y="1879648"/>
              <a:ext cx="356472" cy="795263"/>
            </a:xfrm>
            <a:prstGeom prst="line">
              <a:avLst/>
            </a:prstGeom>
            <a:ln w="38100">
              <a:solidFill>
                <a:srgbClr val="952B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12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9794" y="705394"/>
            <a:ext cx="8961119" cy="1310996"/>
          </a:xfrm>
          <a:prstGeom prst="roundRect">
            <a:avLst/>
          </a:prstGeom>
          <a:solidFill>
            <a:schemeClr val="bg1">
              <a:alpha val="58000"/>
            </a:schemeClr>
          </a:solidFill>
          <a:ln w="38100">
            <a:solidFill>
              <a:schemeClr val="accent2">
                <a:lumMod val="75000"/>
              </a:schemeClr>
            </a:solidFill>
            <a:prstDash val="lgDash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16172" y="3021156"/>
            <a:ext cx="6152606" cy="796835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>
            <a:solidFill>
              <a:srgbClr val="FF0000"/>
            </a:solidFill>
            <a:prstDash val="lgDash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16172" y="4351035"/>
            <a:ext cx="6152606" cy="796835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>
            <a:solidFill>
              <a:srgbClr val="00B050"/>
            </a:solidFill>
            <a:prstDash val="lgDash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7" b="96378" l="10000" r="90000">
                        <a14:foregroundMark x1="31892" y1="83099" x2="37568" y2="89537"/>
                        <a14:foregroundMark x1="37027" y1="80885" x2="36757" y2="85111"/>
                        <a14:foregroundMark x1="56757" y1="84909" x2="56757" y2="89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887"/>
            <a:ext cx="3524250" cy="47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285" y="5575831"/>
            <a:ext cx="1047706" cy="11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9794" y="705394"/>
            <a:ext cx="9338491" cy="1310996"/>
          </a:xfrm>
          <a:prstGeom prst="roundRect">
            <a:avLst/>
          </a:prstGeom>
          <a:solidFill>
            <a:schemeClr val="bg1">
              <a:alpha val="58000"/>
            </a:schemeClr>
          </a:solidFill>
          <a:ln w="38100">
            <a:solidFill>
              <a:schemeClr val="accent2">
                <a:lumMod val="75000"/>
              </a:schemeClr>
            </a:solidFill>
            <a:prstDash val="lgDash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24250" y="3309910"/>
            <a:ext cx="6152606" cy="796835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>
            <a:solidFill>
              <a:schemeClr val="accent1">
                <a:lumMod val="50000"/>
              </a:schemeClr>
            </a:solidFill>
            <a:prstDash val="lgDashDot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47652" y="4778996"/>
            <a:ext cx="6152606" cy="796835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>
            <a:solidFill>
              <a:srgbClr val="FF0000"/>
            </a:solidFill>
            <a:prstDash val="lgDash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7" b="96378" l="10000" r="90000">
                        <a14:foregroundMark x1="31892" y1="83099" x2="37568" y2="89537"/>
                        <a14:foregroundMark x1="37027" y1="80885" x2="36757" y2="85111"/>
                        <a14:foregroundMark x1="56757" y1="84909" x2="56757" y2="89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887"/>
            <a:ext cx="3524250" cy="47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285" y="5575831"/>
            <a:ext cx="1047706" cy="11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2" grpId="0" animBg="1"/>
      <p:bldP spid="2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EB126ECB-932A-44DB-9ACF-E8845C7A8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 b="38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4EA4A97-9380-4CFB-94CE-491C76F8A076}"/>
              </a:ext>
            </a:extLst>
          </p:cNvPr>
          <p:cNvSpPr txBox="1"/>
          <p:nvPr/>
        </p:nvSpPr>
        <p:spPr>
          <a:xfrm>
            <a:off x="4559673" y="3079848"/>
            <a:ext cx="2591494" cy="1464231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Yêu</a:t>
            </a:r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cầu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cần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rPr>
              <a:t>đạt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UTM Cookies" panose="02040603050506020204" pitchFamily="18" charset="0"/>
              <a:ea typeface="字魂107号-萌趣欢乐体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6BEA15B-986A-413B-A742-B07DA186D017}"/>
              </a:ext>
            </a:extLst>
          </p:cNvPr>
          <p:cNvGrpSpPr/>
          <p:nvPr/>
        </p:nvGrpSpPr>
        <p:grpSpPr>
          <a:xfrm>
            <a:off x="2966328" y="-353788"/>
            <a:ext cx="6177498" cy="3335522"/>
            <a:chOff x="814635" y="966915"/>
            <a:chExt cx="5281365" cy="169665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36A054C-4EA2-4946-BDAF-3B6C6D860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>
              <a:off x="814635" y="966915"/>
              <a:ext cx="5281365" cy="169665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D3AE2A9-3D2E-4F9D-AFD5-63B98BA89820}"/>
                </a:ext>
              </a:extLst>
            </p:cNvPr>
            <p:cNvSpPr txBox="1"/>
            <p:nvPr/>
          </p:nvSpPr>
          <p:spPr>
            <a:xfrm>
              <a:off x="1440342" y="1373200"/>
              <a:ext cx="3974150" cy="123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01.</a:t>
              </a:r>
              <a:r>
                <a:rPr kumimoji="0" lang="en-US" altLang="zh-CN" sz="3200" b="0" i="0" u="none" strike="noStrike" kern="1200" cap="none" spc="0" normalizeH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Năng</a:t>
              </a:r>
              <a:r>
                <a:rPr kumimoji="0" lang="en-US" altLang="zh-CN" sz="3200" b="0" i="0" u="none" strike="noStrike" kern="1200" cap="none" spc="0" normalizeH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lực</a:t>
              </a:r>
              <a:r>
                <a:rPr kumimoji="0" lang="en-US" altLang="zh-CN" sz="3200" b="0" i="0" u="none" strike="noStrike" kern="1200" cap="none" spc="0" normalizeH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đặc</a:t>
              </a:r>
              <a:r>
                <a:rPr kumimoji="0" lang="en-US" altLang="zh-CN" sz="3200" b="0" i="0" u="none" strike="noStrike" kern="1200" cap="none" spc="0" normalizeH="0" noProof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thù</a:t>
              </a:r>
              <a:endPara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  <a:p>
              <a:pPr lvl="0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Làm quen với hình bình hành</a:t>
              </a:r>
            </a:p>
            <a:p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Nhận biết được hình bình hành và một số đặc điểm của nó.</a:t>
              </a:r>
              <a:endPara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字魂107号-萌趣欢乐体" panose="00000500000000000000" pitchFamily="2" charset="-122"/>
                <a:cs typeface="Arial" panose="020B0604020202020204" pitchFamily="34" charset="0"/>
                <a:sym typeface="+mn-lt"/>
              </a:endParaRPr>
            </a:p>
            <a:p>
              <a:pPr lvl="0"/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2728A2E-CFA4-445B-8095-7A06B772F462}"/>
              </a:ext>
            </a:extLst>
          </p:cNvPr>
          <p:cNvGrpSpPr/>
          <p:nvPr/>
        </p:nvGrpSpPr>
        <p:grpSpPr>
          <a:xfrm>
            <a:off x="-289623" y="1623310"/>
            <a:ext cx="5161588" cy="3822938"/>
            <a:chOff x="1782886" y="2742388"/>
            <a:chExt cx="5161588" cy="169665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76DE27D-71AB-4DB1-99A7-852ABB7C0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7" t="59177" r="927" b="22194"/>
            <a:stretch/>
          </p:blipFill>
          <p:spPr>
            <a:xfrm>
              <a:off x="1782886" y="2742388"/>
              <a:ext cx="5161588" cy="169665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484B547-3292-4DD5-B0E0-C13733D3035D}"/>
                </a:ext>
              </a:extLst>
            </p:cNvPr>
            <p:cNvSpPr txBox="1"/>
            <p:nvPr/>
          </p:nvSpPr>
          <p:spPr>
            <a:xfrm>
              <a:off x="2475657" y="3231650"/>
              <a:ext cx="3489285" cy="77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52B81"/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03.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52B81"/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Phẩm</a:t>
              </a:r>
              <a:r>
                <a:rPr kumimoji="0" lang="en-US" altLang="zh-CN" sz="3200" b="0" i="0" u="none" strike="noStrike" kern="1200" cap="none" spc="0" normalizeH="0" noProof="0" dirty="0">
                  <a:ln>
                    <a:noFill/>
                  </a:ln>
                  <a:solidFill>
                    <a:srgbClr val="952B81"/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noProof="0" dirty="0" err="1">
                  <a:ln>
                    <a:noFill/>
                  </a:ln>
                  <a:solidFill>
                    <a:srgbClr val="952B81"/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chất</a:t>
              </a:r>
              <a:endPara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952B81"/>
                </a:solidFill>
                <a:effectLst/>
                <a:uLnTx/>
                <a:uFillTx/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  <a:p>
              <a:pPr lvl="0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Tích cực, tự giác học bài, trình bày bài sạch sẽ, khoa học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FADC430-F707-48A9-8D41-EBBB27A89DE6}"/>
              </a:ext>
            </a:extLst>
          </p:cNvPr>
          <p:cNvGrpSpPr/>
          <p:nvPr/>
        </p:nvGrpSpPr>
        <p:grpSpPr>
          <a:xfrm>
            <a:off x="7152022" y="2009142"/>
            <a:ext cx="5771854" cy="3631126"/>
            <a:chOff x="6174154" y="2649601"/>
            <a:chExt cx="4242361" cy="363112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E0F4D2F3-E8A2-4201-9567-5EE9FD3D1C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86" b="4385"/>
            <a:stretch/>
          </p:blipFill>
          <p:spPr>
            <a:xfrm>
              <a:off x="6174154" y="2649601"/>
              <a:ext cx="4242361" cy="3631126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E8A71FC-B7A7-4D3B-B02B-2677E1E208B5}"/>
                </a:ext>
              </a:extLst>
            </p:cNvPr>
            <p:cNvSpPr txBox="1"/>
            <p:nvPr/>
          </p:nvSpPr>
          <p:spPr>
            <a:xfrm>
              <a:off x="6756206" y="3696041"/>
              <a:ext cx="302209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02. </a:t>
              </a:r>
              <a:r>
                <a:rPr lang="en-US" altLang="zh-CN" sz="3200" dirty="0" err="1">
                  <a:solidFill>
                    <a:schemeClr val="accent6">
                      <a:lumMod val="75000"/>
                    </a:schemeClr>
                  </a:solidFill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Năng</a:t>
              </a:r>
              <a:r>
                <a:rPr lang="en-US" altLang="zh-CN" sz="3200" dirty="0">
                  <a:solidFill>
                    <a:schemeClr val="accent6">
                      <a:lumMod val="75000"/>
                    </a:schemeClr>
                  </a:solidFill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accent6">
                      <a:lumMod val="75000"/>
                    </a:schemeClr>
                  </a:solidFill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lực</a:t>
              </a:r>
              <a:r>
                <a:rPr lang="en-US" altLang="zh-CN" sz="3200" dirty="0">
                  <a:solidFill>
                    <a:schemeClr val="accent6">
                      <a:lumMod val="75000"/>
                    </a:schemeClr>
                  </a:solidFill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chemeClr val="accent6">
                      <a:lumMod val="75000"/>
                    </a:schemeClr>
                  </a:solidFill>
                  <a:latin typeface="UTM Cookies" panose="02040603050506020204" pitchFamily="18" charset="0"/>
                  <a:ea typeface="字魂107号-萌趣欢乐体" panose="00000500000000000000" pitchFamily="2" charset="-122"/>
                  <a:cs typeface="+mn-ea"/>
                  <a:sym typeface="+mn-lt"/>
                </a:rPr>
                <a:t>chung</a:t>
              </a:r>
              <a:endParaRPr lang="en-US" altLang="zh-CN" sz="3200" dirty="0">
                <a:solidFill>
                  <a:schemeClr val="accent6">
                    <a:lumMod val="75000"/>
                  </a:schemeClr>
                </a:solidFill>
                <a:latin typeface="UTM Cookies" panose="0204060305050602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  <a:p>
              <a:pPr lvl="0"/>
              <a:r>
                <a:rPr 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Năng lực tự học, NL giải quyết vấn đề và sáng tạo, NL tư duy - lập luận logic.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71465" y="6530380"/>
            <a:ext cx="151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UTM Edwardian" panose="02040603050506020204" pitchFamily="18" charset="0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13310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Cách gấp lá gói bánh Chưng cực đơn giản - Gói bánh Chưng bằng khuôn siêu  tốc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r="14464"/>
          <a:stretch/>
        </p:blipFill>
        <p:spPr bwMode="auto">
          <a:xfrm>
            <a:off x="8459511" y="2118763"/>
            <a:ext cx="3250278" cy="2475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1753" y="532015"/>
            <a:ext cx="329184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681643" y="474678"/>
            <a:ext cx="11853948" cy="1138773"/>
            <a:chOff x="1085250" y="2148786"/>
            <a:chExt cx="5174671" cy="113877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5045BBA-91D2-4AD4-A1D7-3135A4059092}"/>
                </a:ext>
              </a:extLst>
            </p:cNvPr>
            <p:cNvSpPr txBox="1"/>
            <p:nvPr/>
          </p:nvSpPr>
          <p:spPr>
            <a:xfrm>
              <a:off x="1813467" y="2148786"/>
              <a:ext cx="444645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i="1" dirty="0" err="1">
                  <a:solidFill>
                    <a:srgbClr val="C00000"/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Đố</a:t>
              </a:r>
              <a:r>
                <a:rPr lang="en-US" altLang="zh-CN" sz="4000" b="1" i="1" dirty="0">
                  <a:solidFill>
                    <a:srgbClr val="C00000"/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4000" b="1" i="1" dirty="0" err="1">
                  <a:solidFill>
                    <a:srgbClr val="C00000"/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em</a:t>
              </a:r>
              <a:r>
                <a:rPr lang="en-US" altLang="zh-CN" sz="4000" b="1" i="1" dirty="0">
                  <a:solidFill>
                    <a:srgbClr val="C00000"/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loại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bánh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sau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có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hình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dáng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giống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với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các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hình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học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nào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đã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học</a:t>
              </a:r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字魂107号-萌趣欢乐体" panose="00000500000000000000" pitchFamily="2" charset="-122"/>
                  <a:cs typeface="Arial" panose="020B0604020202020204" pitchFamily="34" charset="0"/>
                  <a:sym typeface="+mn-lt"/>
                </a:rPr>
                <a:t>?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7A38F78-5410-44A9-B7C8-055692F24B85}"/>
                </a:ext>
              </a:extLst>
            </p:cNvPr>
            <p:cNvSpPr txBox="1"/>
            <p:nvPr/>
          </p:nvSpPr>
          <p:spPr>
            <a:xfrm>
              <a:off x="1085250" y="2148786"/>
              <a:ext cx="7282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字魂107号-萌趣欢乐体" panose="00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1032" name="Picture 8" descr="10 Banh gio ý tưởng | ẩm thực, nghệ thuật về món ăn, thức 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213">
            <a:off x="4456819" y="1863074"/>
            <a:ext cx="3255755" cy="2241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ánh da lợn lọt top những loại bánh ngọt ngon nhất thế giới - VietNamNe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5"/>
          <a:stretch/>
        </p:blipFill>
        <p:spPr bwMode="auto">
          <a:xfrm rot="259300">
            <a:off x="4980532" y="4634812"/>
            <a:ext cx="2796081" cy="2156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ánh Trá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90">
            <a:off x="496369" y="2110087"/>
            <a:ext cx="3324092" cy="2493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77556">
            <a:off x="1304592" y="4587437"/>
            <a:ext cx="213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996658">
            <a:off x="6103292" y="1661338"/>
            <a:ext cx="213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giò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60542" y="4585005"/>
            <a:ext cx="213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chưng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1151686">
            <a:off x="3060375" y="5776860"/>
            <a:ext cx="2139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62299" y="2842954"/>
            <a:ext cx="1122218" cy="110559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21044097">
            <a:off x="5307003" y="2701471"/>
            <a:ext cx="1112189" cy="1166341"/>
          </a:xfrm>
          <a:prstGeom prst="triangle">
            <a:avLst>
              <a:gd name="adj" fmla="val 57785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146606">
            <a:off x="9251965" y="2423133"/>
            <a:ext cx="1739432" cy="181870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306158">
            <a:off x="5342525" y="5490842"/>
            <a:ext cx="1115399" cy="374236"/>
          </a:xfrm>
          <a:prstGeom prst="parallelogram">
            <a:avLst>
              <a:gd name="adj" fmla="val 129256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39860" y="5639738"/>
            <a:ext cx="293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6" name="Straight Arrow Connector 25"/>
          <p:cNvCxnSpPr>
            <a:stCxn id="21" idx="1"/>
          </p:cNvCxnSpPr>
          <p:nvPr/>
        </p:nvCxnSpPr>
        <p:spPr>
          <a:xfrm flipH="1" flipV="1">
            <a:off x="6505829" y="5776547"/>
            <a:ext cx="1734031" cy="9402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27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11" grpId="0" animBg="1"/>
      <p:bldP spid="17" grpId="0" animBg="1"/>
      <p:bldP spid="18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82200" y="4257675"/>
            <a:ext cx="2932922" cy="3099749"/>
            <a:chOff x="8771313" y="3483032"/>
            <a:chExt cx="3877863" cy="3877863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829331DB-B589-44B7-9053-3935C505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13" y="3483032"/>
              <a:ext cx="3877863" cy="38778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825072" y="5153482"/>
              <a:ext cx="962376" cy="7315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5475868">
              <a:off x="9628909" y="5908506"/>
              <a:ext cx="847898" cy="773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1131361"/>
            <a:ext cx="7907968" cy="46963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48200" y="3857625"/>
            <a:ext cx="781050" cy="61912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8977312" y="1641319"/>
            <a:ext cx="2009775" cy="1811864"/>
          </a:xfrm>
          <a:prstGeom prst="parallelogram">
            <a:avLst/>
          </a:prstGeom>
          <a:solidFill>
            <a:srgbClr val="C0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0692" y="3782720"/>
            <a:ext cx="4394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endParaRPr lang="en-US" sz="32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554108" y="5954468"/>
            <a:ext cx="8435323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44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44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7" grpId="0" animBg="1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27295" y="-316591"/>
            <a:ext cx="2755168" cy="3057679"/>
            <a:chOff x="8771313" y="3483032"/>
            <a:chExt cx="3877863" cy="3877863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829331DB-B589-44B7-9053-3935C505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13" y="3483032"/>
              <a:ext cx="3877863" cy="38778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939549" y="5153482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UTM Avenida" panose="02040603050506020204" pitchFamily="18" charset="0"/>
                </a:rPr>
                <a:t>Toán</a:t>
              </a:r>
              <a:r>
                <a:rPr lang="en-US" dirty="0">
                  <a:latin typeface="UTM Avenida" panose="02040603050506020204" pitchFamily="18" charset="0"/>
                </a:rPr>
                <a:t> 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5475868">
              <a:off x="9628909" y="6112217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UTM Avenida" panose="02040603050506020204" pitchFamily="18" charset="0"/>
                </a:rPr>
                <a:t>Hình</a:t>
              </a:r>
              <a:r>
                <a:rPr lang="en-US" dirty="0">
                  <a:latin typeface="UTM Avenida" panose="02040603050506020204" pitchFamily="18" charset="0"/>
                </a:rPr>
                <a:t> </a:t>
              </a:r>
              <a:r>
                <a:rPr lang="en-US" dirty="0" err="1">
                  <a:latin typeface="UTM Avenida" panose="02040603050506020204" pitchFamily="18" charset="0"/>
                </a:rPr>
                <a:t>học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C   </a:t>
                </a: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56808" y="4813395"/>
            <a:ext cx="997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CD là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3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BC là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1109" y="4387612"/>
            <a:ext cx="10733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có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67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C   </a:t>
                </a: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167527" y="4916815"/>
            <a:ext cx="997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AB song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  <a:endParaRPr lang="en-US" sz="3600" noProof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AD song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8297" y="4358925"/>
            <a:ext cx="11708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38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956808" y="1428092"/>
            <a:ext cx="4326587" cy="2724150"/>
            <a:chOff x="624" y="1200"/>
            <a:chExt cx="4320" cy="259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624" y="1200"/>
              <a:ext cx="4320" cy="432"/>
              <a:chOff x="624" y="1200"/>
              <a:chExt cx="4320" cy="432"/>
            </a:xfrm>
          </p:grpSpPr>
          <p:sp>
            <p:nvSpPr>
              <p:cNvPr id="79" name="Rectangle 4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Rectangle 5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2" name="Rectangle 7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Rectangle 8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Rectangle 9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Rectangle 10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</a:p>
            </p:txBody>
          </p:sp>
          <p:sp>
            <p:nvSpPr>
              <p:cNvPr id="88" name="Rectangle 13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15"/>
            <p:cNvGrpSpPr>
              <a:grpSpLocks/>
            </p:cNvGrpSpPr>
            <p:nvPr/>
          </p:nvGrpSpPr>
          <p:grpSpPr bwMode="auto">
            <a:xfrm>
              <a:off x="624" y="1632"/>
              <a:ext cx="4320" cy="432"/>
              <a:chOff x="624" y="1200"/>
              <a:chExt cx="4320" cy="432"/>
            </a:xfrm>
          </p:grpSpPr>
          <p:sp>
            <p:nvSpPr>
              <p:cNvPr id="69" name="Rectangle 16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7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20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2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 23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624" y="2064"/>
              <a:ext cx="4320" cy="432"/>
              <a:chOff x="624" y="1200"/>
              <a:chExt cx="4320" cy="432"/>
            </a:xfrm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33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624" y="2496"/>
              <a:ext cx="4320" cy="432"/>
              <a:chOff x="624" y="1200"/>
              <a:chExt cx="4320" cy="432"/>
            </a:xfrm>
          </p:grpSpPr>
          <p:sp>
            <p:nvSpPr>
              <p:cNvPr id="49" name="Rectangle 38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40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45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46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47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8"/>
            <p:cNvGrpSpPr>
              <a:grpSpLocks/>
            </p:cNvGrpSpPr>
            <p:nvPr/>
          </p:nvGrpSpPr>
          <p:grpSpPr bwMode="auto">
            <a:xfrm>
              <a:off x="624" y="2928"/>
              <a:ext cx="4320" cy="432"/>
              <a:chOff x="624" y="1200"/>
              <a:chExt cx="4320" cy="432"/>
            </a:xfrm>
          </p:grpSpPr>
          <p:sp>
            <p:nvSpPr>
              <p:cNvPr id="39" name="Rectangle 49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5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52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53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6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C   </a:t>
                </a:r>
              </a:p>
            </p:txBody>
          </p:sp>
          <p:sp>
            <p:nvSpPr>
              <p:cNvPr id="47" name="Rectangle 57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Rectangle 58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>
              <a:off x="624" y="3360"/>
              <a:ext cx="4320" cy="432"/>
              <a:chOff x="624" y="1200"/>
              <a:chExt cx="4320" cy="432"/>
            </a:xfrm>
          </p:grpSpPr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62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63"/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64"/>
              <p:cNvSpPr>
                <a:spLocks noChangeArrowheads="1"/>
              </p:cNvSpPr>
              <p:nvPr/>
            </p:nvSpPr>
            <p:spPr bwMode="auto">
              <a:xfrm>
                <a:off x="235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2784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66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3648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68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69"/>
              <p:cNvSpPr>
                <a:spLocks noChangeArrowheads="1"/>
              </p:cNvSpPr>
              <p:nvPr/>
            </p:nvSpPr>
            <p:spPr bwMode="auto">
              <a:xfrm>
                <a:off x="4512" y="1200"/>
                <a:ext cx="432" cy="4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9" name="Parallelogram 88"/>
          <p:cNvSpPr/>
          <p:nvPr/>
        </p:nvSpPr>
        <p:spPr>
          <a:xfrm>
            <a:off x="1784145" y="1882116"/>
            <a:ext cx="2639881" cy="1362075"/>
          </a:xfrm>
          <a:prstGeom prst="parallelogram">
            <a:avLst>
              <a:gd name="adj" fmla="val 3339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52760" y="4943700"/>
            <a:ext cx="9970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 = DC</a:t>
            </a:r>
            <a:endParaRPr lang="en-US" sz="4000" noProof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65228" y="143688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747609" y="3605901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825" y="4281077"/>
            <a:ext cx="11513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43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651419" y="1441311"/>
            <a:ext cx="79895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vi-VN" sz="3200" dirty="0"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CD là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AD </a:t>
            </a:r>
            <a:r>
              <a:rPr lang="vi-VN" sz="3200" dirty="0">
                <a:cs typeface="Arial" panose="020B0604020202020204" pitchFamily="34" charset="0"/>
              </a:rPr>
              <a:t>và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BC là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cạnh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đối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AB song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AD song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BC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 = DC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AD = BC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84442" y="1047074"/>
            <a:ext cx="3051054" cy="2210779"/>
            <a:chOff x="6665228" y="1436884"/>
            <a:chExt cx="3051054" cy="2210779"/>
          </a:xfrm>
        </p:grpSpPr>
        <p:sp>
          <p:nvSpPr>
            <p:cNvPr id="91" name="Parallelogram 90"/>
            <p:cNvSpPr/>
            <p:nvPr/>
          </p:nvSpPr>
          <p:spPr>
            <a:xfrm>
              <a:off x="6851445" y="1882116"/>
              <a:ext cx="2639881" cy="1362075"/>
            </a:xfrm>
            <a:prstGeom prst="parallelogram">
              <a:avLst>
                <a:gd name="adj" fmla="val 33391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5198" y="144062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382175" y="143688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65228" y="3273332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32205" y="3269594"/>
              <a:ext cx="334107" cy="37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91467" y="3082568"/>
            <a:ext cx="3827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hành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3394" y="837432"/>
            <a:ext cx="5177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91467" y="4762860"/>
            <a:ext cx="9476258" cy="12801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i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037259" y="3479561"/>
            <a:ext cx="3877863" cy="3877863"/>
            <a:chOff x="8771313" y="3483032"/>
            <a:chExt cx="3877863" cy="3877863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829331DB-B589-44B7-9053-3935C505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13" y="3483032"/>
              <a:ext cx="3877863" cy="38778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939549" y="5153482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UTM Avenida" panose="02040603050506020204" pitchFamily="18" charset="0"/>
                </a:rPr>
                <a:t>Toán</a:t>
              </a:r>
              <a:r>
                <a:rPr lang="en-US" dirty="0">
                  <a:latin typeface="UTM Avenida" panose="02040603050506020204" pitchFamily="18" charset="0"/>
                </a:rPr>
                <a:t> 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5475868">
              <a:off x="9628909" y="6112217"/>
              <a:ext cx="847898" cy="365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UTM Avenida" panose="02040603050506020204" pitchFamily="18" charset="0"/>
                </a:rPr>
                <a:t>Hình</a:t>
              </a:r>
              <a:r>
                <a:rPr lang="en-US" dirty="0">
                  <a:latin typeface="UTM Avenida" panose="02040603050506020204" pitchFamily="18" charset="0"/>
                </a:rPr>
                <a:t> </a:t>
              </a:r>
              <a:r>
                <a:rPr lang="en-US" dirty="0" err="1">
                  <a:latin typeface="UTM Avenida" panose="02040603050506020204" pitchFamily="18" charset="0"/>
                </a:rPr>
                <a:t>học</a:t>
              </a:r>
              <a:endParaRPr lang="en-US" dirty="0">
                <a:latin typeface="UTM Avenid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6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0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19246" y="562708"/>
            <a:ext cx="3376246" cy="101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14301" y="577924"/>
            <a:ext cx="7772400" cy="92037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Sư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̣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khác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giữa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bình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hành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̀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chư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̃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nhật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2409647" y="1774780"/>
            <a:ext cx="2757055" cy="1524000"/>
          </a:xfrm>
          <a:prstGeom prst="parallelogram">
            <a:avLst>
              <a:gd name="adj" fmla="val 35385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1810415"/>
            <a:ext cx="2583873" cy="15378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3169780"/>
            <a:ext cx="152400" cy="1662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7A18BE5-98B2-4E45-A962-D934996833A3}"/>
              </a:ext>
            </a:extLst>
          </p:cNvPr>
          <p:cNvSpPr txBox="1">
            <a:spLocks/>
          </p:cNvSpPr>
          <p:nvPr/>
        </p:nvSpPr>
        <p:spPr>
          <a:xfrm>
            <a:off x="993150" y="3458830"/>
            <a:ext cx="103782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4106D76-57A6-45D8-93AF-0337FA2E99A0}"/>
              </a:ext>
            </a:extLst>
          </p:cNvPr>
          <p:cNvSpPr txBox="1">
            <a:spLocks/>
          </p:cNvSpPr>
          <p:nvPr/>
        </p:nvSpPr>
        <p:spPr>
          <a:xfrm>
            <a:off x="1068753" y="4462430"/>
            <a:ext cx="8330224" cy="1829196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495A7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9pPr>
            <a:extLst/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3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3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3" name="图片 10">
            <a:extLst>
              <a:ext uri="{FF2B5EF4-FFF2-40B4-BE49-F238E27FC236}">
                <a16:creationId xmlns:a16="http://schemas.microsoft.com/office/drawing/2014/main" id="{F8929B10-2A92-49F6-87EA-F56FA311F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30" y="4399866"/>
            <a:ext cx="2617770" cy="26177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319588">
            <a:off x="9996854" y="4462430"/>
            <a:ext cx="1230923" cy="29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1048851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774</Words>
  <Application>Microsoft Office PowerPoint</Application>
  <PresentationFormat>Màn hình rộng</PresentationFormat>
  <Paragraphs>136</Paragraphs>
  <Slides>19</Slides>
  <Notes>16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32" baseType="lpstr">
      <vt:lpstr>Wingdings</vt:lpstr>
      <vt:lpstr>Arial</vt:lpstr>
      <vt:lpstr>字魂107号-萌趣欢乐体</vt:lpstr>
      <vt:lpstr>UTM Cookies</vt:lpstr>
      <vt:lpstr>Tahoma</vt:lpstr>
      <vt:lpstr>Cambria</vt:lpstr>
      <vt:lpstr>UTM Avenida</vt:lpstr>
      <vt:lpstr>UTM Edwardian</vt:lpstr>
      <vt:lpstr>Calibri</vt:lpstr>
      <vt:lpstr>Times New Roman</vt:lpstr>
      <vt:lpstr>UTM Showcard</vt:lpstr>
      <vt:lpstr>Office 主题​​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Windows 10</cp:lastModifiedBy>
  <cp:revision>36</cp:revision>
  <dcterms:created xsi:type="dcterms:W3CDTF">2021-12-28T11:29:10Z</dcterms:created>
  <dcterms:modified xsi:type="dcterms:W3CDTF">2024-12-19T03:43:41Z</dcterms:modified>
</cp:coreProperties>
</file>