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7" r:id="rId2"/>
    <p:sldMasterId id="2147483682" r:id="rId3"/>
    <p:sldMasterId id="2147483694" r:id="rId4"/>
    <p:sldMasterId id="2147483706" r:id="rId5"/>
    <p:sldMasterId id="2147483718" r:id="rId6"/>
  </p:sldMasterIdLst>
  <p:notesMasterIdLst>
    <p:notesMasterId r:id="rId37"/>
  </p:notesMasterIdLst>
  <p:sldIdLst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94" r:id="rId16"/>
    <p:sldId id="268" r:id="rId17"/>
    <p:sldId id="279" r:id="rId18"/>
    <p:sldId id="272" r:id="rId19"/>
    <p:sldId id="288" r:id="rId20"/>
    <p:sldId id="289" r:id="rId21"/>
    <p:sldId id="273" r:id="rId22"/>
    <p:sldId id="274" r:id="rId23"/>
    <p:sldId id="280" r:id="rId24"/>
    <p:sldId id="290" r:id="rId25"/>
    <p:sldId id="275" r:id="rId26"/>
    <p:sldId id="283" r:id="rId27"/>
    <p:sldId id="284" r:id="rId28"/>
    <p:sldId id="285" r:id="rId29"/>
    <p:sldId id="286" r:id="rId30"/>
    <p:sldId id="287" r:id="rId31"/>
    <p:sldId id="291" r:id="rId32"/>
    <p:sldId id="282" r:id="rId33"/>
    <p:sldId id="281" r:id="rId34"/>
    <p:sldId id="292" r:id="rId35"/>
    <p:sldId id="277" r:id="rId36"/>
  </p:sldIdLst>
  <p:sldSz cx="12192000" cy="6858000"/>
  <p:notesSz cx="6858000" cy="9144000"/>
  <p:embeddedFontLst>
    <p:embeddedFont>
      <p:font typeface="微软雅黑" panose="020B0503020204020204" pitchFamily="34" charset="-122"/>
      <p:regular r:id="rId38"/>
      <p:bold r:id="rId39"/>
    </p:embeddedFont>
    <p:embeddedFont>
      <p:font typeface="等线" panose="020B0604020202020204" charset="0"/>
      <p:regular r:id="rId40"/>
    </p:embeddedFont>
    <p:embeddedFont>
      <p:font typeface="#9Slide05 Atlantika" panose="020B0604020202020204" charset="0"/>
      <p:regular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#9Slide07 HoneyCream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48"/>
    <a:srgbClr val="219DAB"/>
    <a:srgbClr val="F58A7E"/>
    <a:srgbClr val="4BC03C"/>
    <a:srgbClr val="D6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2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4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47FA5-A5AC-4D6B-A560-8C9F40F65984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B84BD-B12F-4C0C-8F2B-7F0CC311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4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80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9A027-0450-4907-88AB-40E359B16B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39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3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61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64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595475-EA4C-8CBE-668D-B626A3D9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09E2C4-4136-5E78-9D52-99BD4DA13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AAC452-5FBD-C9DB-9B04-A4BC2D6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1CDE34-4F4F-3D6D-1F65-6406679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849943-5B92-04EA-AA39-4AB7AE73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5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7AE36-87E3-DE36-047B-8F8B9F68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83BB7E-43AC-162D-4597-8EAE34055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2F1243-83D8-B6FF-D0D1-B32C6127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4374DB-A54A-6169-70A0-621D2809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927D86-D9D2-7D2A-96BD-34356D0E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ECAC5B-FD3C-2DD0-257D-475DAB42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BA2553-CF8F-F100-5AA2-2D91A420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8B1D04-B103-1F20-DB4B-0A2BAA66A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FFACC0-B276-15A1-995D-B2EBE068A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11E3AF-51F2-6DCC-1AB9-DF0BFC259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146FD96-76EC-7DB6-D7CA-14BC4F6A2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A23433-63BE-E16C-52C3-FD6034A3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67BD786-2F97-70A5-4C73-C1C533B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E99076-AE18-C965-57FB-F8373370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8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1E417F-722A-1BA7-BAAD-CDE0C1CF6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47FBED-05C2-C9C9-1EAF-96B43F5D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175E171-0B56-356F-DE2F-50FCBC39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7AF252-7C68-1985-CE74-52DEE8C4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A54643B-105D-2427-AD74-EC3C309F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FA93ED-49A2-39E7-BF8D-26A75A49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B3614E2-CCED-8097-51D5-484428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750B25-95F9-BA8E-D8AC-5DF50839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9D6873-D26C-DF21-9B03-62D9A0C0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0E7AC4-A70B-28A8-BBD9-A268E6ED8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AEE8EB-77B6-A99D-9650-3C98E3B7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D1CFC1-F234-F30D-0B6F-7CFD583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501431-4D9E-0B44-060F-2A80BB23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24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72CEA6-8CE6-2250-1806-4F461BB4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F3608D8-793B-A01C-9920-4056E14D5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829E0BE-C993-9853-ED4A-E0364F60C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76E118-56BB-F629-22DA-F02B503A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7B0310-266D-897F-782E-872B1D2B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302B75-E848-CAF9-51B2-297D4579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BF61F-28BE-5877-0259-3A14AD8D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586BE7-CAA9-44E3-C5F7-5AF4826D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1F2505-37E9-5346-1A3A-F21EB1F2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D8BDB8-4362-9269-17C9-A2538B80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2C960B-AF2C-EEA9-84B3-B369DCDD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2A733B-5FA4-14A0-EBA4-131DBEED6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2EC6D3-F9B5-5DE6-A91E-09926B9A8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F349B9-4FEC-A0EC-45BB-AFC4B0E9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DD9DD3-3C62-147F-6A78-AFE43DBA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3F53F8-0EA1-A1CA-CA9C-C42EDB44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0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5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4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5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6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4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8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4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8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7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1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50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4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4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9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4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33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15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6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7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4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98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23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94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1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0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61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5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39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4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53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7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8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2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41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48D2CEA-77FD-E68D-989A-5A70925A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E7ECF2-4902-4F53-802B-C5CFCAC8E23B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08976EA-D1AA-2331-C823-F9F95641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197E89-9943-C364-28AA-92D8FB83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829BAD-82F4-4351-A2E8-E0677CC8D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083BF-FD7E-8DE5-1470-876C0B9D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DFCA90-8335-7890-AD7C-1E9CF7AA8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D8834-A9FF-B088-66FB-CB010614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CA9792-F4C6-0011-5FFB-B82C1890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B28A5-E14D-FB0D-F1A5-11DEFF73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4564D-D20A-B266-95DF-20ADEAB1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3D96D1-B573-284F-D205-D0660FCDB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38DACD-8F0C-F3B0-60A2-4239A314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D9BA38-9894-0158-840E-C618427F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AE6FDE-9823-5623-77A0-362C29D1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4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xmlns="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xmlns="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xmlns="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4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4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BCCF9AF-8FC4-A737-8C93-8A975CC3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F8D5A4-06E2-5A58-D789-0E124E432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2CDBA1-9751-C588-CE4C-1CB10D2F4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D45A3-087A-8D09-AA9D-ACC75A016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BAEF1B-07C0-D337-D8F5-D0C7A2E07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F8806FE-BB8E-756C-185E-78E577BA99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487A670-1C1B-3102-C4F6-72CAFD49BE8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5BD17D-A6B9-429C-D166-B410370DD4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F4CF107-AB7D-78B5-963C-D494EFEE1D0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6EDCB75-F392-E7AB-7D15-B8022441FEF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93C7392-DF20-B497-23AF-EC9E9F4A54B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884307" y="-2891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6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6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1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43.png"/><Relationship Id="rId1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9.xml"/><Relationship Id="rId6" Type="http://schemas.openxmlformats.org/officeDocument/2006/relationships/slide" Target="slide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5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6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9.xml"/><Relationship Id="rId3" Type="http://schemas.openxmlformats.org/officeDocument/2006/relationships/image" Target="../media/image23.png"/><Relationship Id="rId7" Type="http://schemas.openxmlformats.org/officeDocument/2006/relationships/slide" Target="slide5.xml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slide" Target="slide8.xml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slide" Target="slide7.xml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xmlns="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:a16="http://schemas.microsoft.com/office/drawing/2014/main" xmlns="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97032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#9Slide05 Atlantika" pitchFamily="2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Trang 17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#9Slide05 Atlantika" pitchFamily="2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xmlns="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xmlns="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3908888" y="4208198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9" y="-107899"/>
            <a:ext cx="927262" cy="1126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" y="1553102"/>
            <a:ext cx="11649146" cy="3262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96" y="422477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 flipH="1" flipV="1">
            <a:off x="4100893" y="-1107417"/>
            <a:ext cx="6590958" cy="9339879"/>
          </a:xfrm>
          <a:custGeom>
            <a:avLst/>
            <a:gdLst/>
            <a:ahLst/>
            <a:cxnLst/>
            <a:rect l="l" t="t" r="r" b="b"/>
            <a:pathLst>
              <a:path w="8957908" h="12865935">
                <a:moveTo>
                  <a:pt x="8957907" y="12865935"/>
                </a:moveTo>
                <a:lnTo>
                  <a:pt x="0" y="12865935"/>
                </a:lnTo>
                <a:lnTo>
                  <a:pt x="0" y="0"/>
                </a:lnTo>
                <a:lnTo>
                  <a:pt x="8957907" y="0"/>
                </a:lnTo>
                <a:lnTo>
                  <a:pt x="8957907" y="12865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475838" y="2658012"/>
            <a:ext cx="5442405" cy="4561725"/>
          </a:xfrm>
          <a:custGeom>
            <a:avLst/>
            <a:gdLst/>
            <a:ahLst/>
            <a:cxnLst/>
            <a:rect l="l" t="t" r="r" b="b"/>
            <a:pathLst>
              <a:path w="8163608" h="6842588">
                <a:moveTo>
                  <a:pt x="8163608" y="0"/>
                </a:moveTo>
                <a:lnTo>
                  <a:pt x="0" y="0"/>
                </a:lnTo>
                <a:lnTo>
                  <a:pt x="0" y="6842588"/>
                </a:lnTo>
                <a:lnTo>
                  <a:pt x="8163608" y="6842588"/>
                </a:lnTo>
                <a:lnTo>
                  <a:pt x="816360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179638" y="-1714940"/>
            <a:ext cx="3730875" cy="3751336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326563" y="4938875"/>
            <a:ext cx="3730875" cy="3751336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413257" y="335601"/>
            <a:ext cx="2092943" cy="2141118"/>
          </a:xfrm>
          <a:custGeom>
            <a:avLst/>
            <a:gdLst/>
            <a:ahLst/>
            <a:cxnLst/>
            <a:rect l="l" t="t" r="r" b="b"/>
            <a:pathLst>
              <a:path w="3139414" h="3211677">
                <a:moveTo>
                  <a:pt x="0" y="0"/>
                </a:moveTo>
                <a:lnTo>
                  <a:pt x="3139414" y="0"/>
                </a:lnTo>
                <a:lnTo>
                  <a:pt x="3139414" y="3211676"/>
                </a:lnTo>
                <a:lnTo>
                  <a:pt x="0" y="3211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F4C8A14-0676-0B64-F4D1-B81503ED3689}"/>
              </a:ext>
            </a:extLst>
          </p:cNvPr>
          <p:cNvSpPr txBox="1"/>
          <p:nvPr/>
        </p:nvSpPr>
        <p:spPr>
          <a:xfrm>
            <a:off x="4086920" y="1772227"/>
            <a:ext cx="7648625" cy="4552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b="1" dirty="0">
              <a:solidFill>
                <a:srgbClr val="5B413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mtClean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 phối của </a:t>
            </a:r>
            <a:r>
              <a:rPr lang="en-US" sz="2800" b="1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mtClean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 đối với phép cộng. </a:t>
            </a:r>
            <a:endParaRPr lang="en-US" sz="2400" b="1" dirty="0">
              <a:solidFill>
                <a:srgbClr val="5B413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phối của phép nhân đối với phép cộng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5B413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5B413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b="1" dirty="0">
                <a:solidFill>
                  <a:srgbClr val="5B413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5B413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AA37864-A622-C1DA-85F9-716328C2B3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48425" y="835362"/>
            <a:ext cx="548077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4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BF8F3E3-56F8-FE41-7600-D581B75D0E93}"/>
              </a:ext>
            </a:extLst>
          </p:cNvPr>
          <p:cNvGrpSpPr/>
          <p:nvPr/>
        </p:nvGrpSpPr>
        <p:grpSpPr>
          <a:xfrm>
            <a:off x="314663" y="204587"/>
            <a:ext cx="9175845" cy="2602113"/>
            <a:chOff x="1154681" y="1243369"/>
            <a:chExt cx="4643064" cy="265779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26C7507E-B101-8881-2EA2-1CFA78DD416E}"/>
                </a:ext>
              </a:extLst>
            </p:cNvPr>
            <p:cNvSpPr/>
            <p:nvPr/>
          </p:nvSpPr>
          <p:spPr>
            <a:xfrm>
              <a:off x="1222111" y="1243369"/>
              <a:ext cx="4509074" cy="1776161"/>
            </a:xfrm>
            <a:prstGeom prst="wedgeRoundRectCallout">
              <a:avLst>
                <a:gd name="adj1" fmla="val -11432"/>
                <a:gd name="adj2" fmla="val 83547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1E691E2-44FC-9597-097C-0400B7EB21EC}"/>
                </a:ext>
              </a:extLst>
            </p:cNvPr>
            <p:cNvSpPr txBox="1"/>
            <p:nvPr/>
          </p:nvSpPr>
          <p:spPr>
            <a:xfrm>
              <a:off x="1154681" y="1346619"/>
              <a:ext cx="464306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Một</a:t>
              </a:r>
              <a:r>
                <a:rPr kumimoji="0" lang="vi-VN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đội đồng diễn có 3 hàng mặc áo đỏ và 2 hàng mặc áo vàng, mỗi hàng đều có 15 người. Hỏi đội đồng diễn đó có tất cả bao nhiêu người?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70" r="19970" b="40962"/>
          <a:stretch/>
        </p:blipFill>
        <p:spPr>
          <a:xfrm flipH="1">
            <a:off x="-148980" y="2965632"/>
            <a:ext cx="2581071" cy="385323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251327" y="2044624"/>
            <a:ext cx="4184609" cy="1143513"/>
          </a:xfrm>
          <a:prstGeom prst="wedgeRoundRectCallout">
            <a:avLst>
              <a:gd name="adj1" fmla="val -47540"/>
              <a:gd name="adj2" fmla="val 10416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Tớ tính tổng số hàng trước, rồi tính tổng số người ở hàng đó.</a:t>
            </a:r>
            <a:endParaRPr lang="en-US" sz="2000" dirty="0"/>
          </a:p>
        </p:txBody>
      </p:sp>
      <p:sp>
        <p:nvSpPr>
          <p:cNvPr id="12" name="Rounded Rectangle 11"/>
          <p:cNvSpPr/>
          <p:nvPr/>
        </p:nvSpPr>
        <p:spPr>
          <a:xfrm>
            <a:off x="2432091" y="3528638"/>
            <a:ext cx="3886200" cy="9679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15 x (3+2) = 15 x 5</a:t>
            </a:r>
          </a:p>
          <a:p>
            <a:pPr algn="ctr"/>
            <a:r>
              <a:rPr lang="vi-VN" sz="2400" dirty="0"/>
              <a:t> </a:t>
            </a:r>
            <a:r>
              <a:rPr lang="vi-VN" sz="2400" dirty="0" smtClean="0"/>
              <a:t>                     = 75 người  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1" r="53689" b="52463"/>
          <a:stretch/>
        </p:blipFill>
        <p:spPr>
          <a:xfrm flipH="1">
            <a:off x="9358968" y="3188137"/>
            <a:ext cx="2928775" cy="3686561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7101191" y="1942454"/>
            <a:ext cx="4493469" cy="1143513"/>
          </a:xfrm>
          <a:prstGeom prst="wedgeRoundRectCallout">
            <a:avLst>
              <a:gd name="adj1" fmla="val 36612"/>
              <a:gd name="adj2" fmla="val 1007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Tớ tính riêng số người mặc áo đỏ, số người mặc áo vàng rồi cộng lại.</a:t>
            </a:r>
            <a:endParaRPr lang="en-US" sz="2000" dirty="0"/>
          </a:p>
        </p:txBody>
      </p:sp>
      <p:sp>
        <p:nvSpPr>
          <p:cNvPr id="33" name="Rounded Rectangle 32"/>
          <p:cNvSpPr/>
          <p:nvPr/>
        </p:nvSpPr>
        <p:spPr>
          <a:xfrm>
            <a:off x="6355123" y="3528637"/>
            <a:ext cx="3886200" cy="9679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15 x 3 + 15 x 2 = 45 + 30</a:t>
            </a:r>
          </a:p>
          <a:p>
            <a:pPr algn="ctr"/>
            <a:r>
              <a:rPr lang="vi-VN" sz="2400" dirty="0"/>
              <a:t> </a:t>
            </a:r>
            <a:r>
              <a:rPr lang="vi-VN" sz="2400" dirty="0" smtClean="0"/>
              <a:t>                        = 75 người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B41AFF5F-E402-A680-FDB9-A2BEFEC6AC0B}"/>
              </a:ext>
            </a:extLst>
          </p:cNvPr>
          <p:cNvGrpSpPr/>
          <p:nvPr/>
        </p:nvGrpSpPr>
        <p:grpSpPr>
          <a:xfrm>
            <a:off x="2377636" y="4939256"/>
            <a:ext cx="7863687" cy="3477875"/>
            <a:chOff x="5779652" y="3592286"/>
            <a:chExt cx="2356200" cy="3477875"/>
          </a:xfrm>
        </p:grpSpPr>
        <p:sp>
          <p:nvSpPr>
            <p:cNvPr id="35" name="Rectangle: Rounded Corners 25">
              <a:extLst>
                <a:ext uri="{FF2B5EF4-FFF2-40B4-BE49-F238E27FC236}">
                  <a16:creationId xmlns:a16="http://schemas.microsoft.com/office/drawing/2014/main" xmlns="" id="{45EF1554-077B-4ADF-33F2-9D2AADB33FE4}"/>
                </a:ext>
              </a:extLst>
            </p:cNvPr>
            <p:cNvSpPr/>
            <p:nvPr/>
          </p:nvSpPr>
          <p:spPr>
            <a:xfrm>
              <a:off x="5779652" y="3592286"/>
              <a:ext cx="2356200" cy="8082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B9EEC32-BBE9-3F2E-3460-662A0603480B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D174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15 x (3 +2) = 15 x 3 + 15 x 2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1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310" y="1089498"/>
            <a:ext cx="102529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Khi nhân một số với một tổng ta có thể nhân số đó với từng số hạng của tổng rồi cộng các kết quả với nhau.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(b + c) = a x b + a x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Khi nhân một tổng với một số, ta có thể nhân từng số hạng của tổng với số đó rồi cộng các kết quả với nhau.</a:t>
            </a:r>
          </a:p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x c = a x c + b x 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C4AB2DE-4EBE-8242-F373-0F1E338D4F5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C59FF30-3B41-8C3E-2040-477BDEFA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5585" y="911908"/>
              <a:ext cx="6620830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27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21" y="1752395"/>
            <a:ext cx="114797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>
            <a:extLst>
              <a:ext uri="{FF2B5EF4-FFF2-40B4-BE49-F238E27FC236}">
                <a16:creationId xmlns:a16="http://schemas.microsoft.com/office/drawing/2014/main" xmlns="" id="{FC91B4AC-7B8A-4107-13DD-76130C4BB72D}"/>
              </a:ext>
            </a:extLst>
          </p:cNvPr>
          <p:cNvSpPr txBox="1"/>
          <p:nvPr/>
        </p:nvSpPr>
        <p:spPr>
          <a:xfrm flipH="1">
            <a:off x="341806" y="260708"/>
            <a:ext cx="11576923" cy="6463285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rgbClr val="F6FDE3"/>
          </a:solidFill>
          <a:ln w="28575">
            <a:solidFill>
              <a:srgbClr val="6F930A"/>
            </a:solidFill>
            <a:prstDash val="dash"/>
          </a:ln>
        </p:spPr>
        <p:txBody>
          <a:bodyPr wrap="square" tIns="91440" bIns="18288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7218" y="1600266"/>
            <a:ext cx="655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26 x (5 + 4)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67324" y="2641716"/>
            <a:ext cx="3424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x (5 + 4)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26 x 9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234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16979" y="2598241"/>
            <a:ext cx="46179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x (5 + 4)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26 x 5 + 26 x 4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130 + 104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234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22" y="569438"/>
            <a:ext cx="12091043" cy="115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04290" y="797668"/>
            <a:ext cx="655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58A7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43 x (2 + 6)</a:t>
            </a:r>
          </a:p>
        </p:txBody>
      </p:sp>
      <p:sp>
        <p:nvSpPr>
          <p:cNvPr id="56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665292" y="1825073"/>
            <a:ext cx="5074027" cy="4575727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65334" y="2589442"/>
            <a:ext cx="34241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x (2 + 6)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x 8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344</a:t>
            </a:r>
          </a:p>
        </p:txBody>
      </p:sp>
      <p:sp>
        <p:nvSpPr>
          <p:cNvPr id="58" name="Rectangle: Rounded Corners 34">
            <a:extLst>
              <a:ext uri="{FF2B5EF4-FFF2-40B4-BE49-F238E27FC236}">
                <a16:creationId xmlns:a16="http://schemas.microsoft.com/office/drawing/2014/main" xmlns="" id="{5A5BA2AB-1D13-E70D-E4A5-2FE8E9176F0D}"/>
              </a:ext>
            </a:extLst>
          </p:cNvPr>
          <p:cNvSpPr/>
          <p:nvPr/>
        </p:nvSpPr>
        <p:spPr>
          <a:xfrm>
            <a:off x="6424066" y="1825072"/>
            <a:ext cx="5074027" cy="4575727"/>
          </a:xfrm>
          <a:prstGeom prst="roundRect">
            <a:avLst/>
          </a:prstGeom>
          <a:solidFill>
            <a:srgbClr val="E7F9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51780" y="2373997"/>
            <a:ext cx="46179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x (2 + 6)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x 2 + 43 x 6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86 + 258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344</a:t>
            </a:r>
          </a:p>
        </p:txBody>
      </p:sp>
    </p:spTree>
    <p:extLst>
      <p:ext uri="{BB962C8B-B14F-4D97-AF65-F5344CB8AC3E}">
        <p14:creationId xmlns:p14="http://schemas.microsoft.com/office/powerpoint/2010/main" val="13683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6" grpId="0" animBg="1"/>
      <p:bldP spid="57" grpId="0"/>
      <p:bldP spid="58" grpId="0" animBg="1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04290" y="797668"/>
            <a:ext cx="655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58A7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(15 + 21) x 7</a:t>
            </a:r>
          </a:p>
        </p:txBody>
      </p:sp>
      <p:sp>
        <p:nvSpPr>
          <p:cNvPr id="56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665292" y="1825073"/>
            <a:ext cx="5074027" cy="4575727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86774" y="2589442"/>
            <a:ext cx="39026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(15 + 21) x 7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x 7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252</a:t>
            </a:r>
          </a:p>
        </p:txBody>
      </p:sp>
      <p:sp>
        <p:nvSpPr>
          <p:cNvPr id="58" name="Rectangle: Rounded Corners 34">
            <a:extLst>
              <a:ext uri="{FF2B5EF4-FFF2-40B4-BE49-F238E27FC236}">
                <a16:creationId xmlns:a16="http://schemas.microsoft.com/office/drawing/2014/main" xmlns="" id="{5A5BA2AB-1D13-E70D-E4A5-2FE8E9176F0D}"/>
              </a:ext>
            </a:extLst>
          </p:cNvPr>
          <p:cNvSpPr/>
          <p:nvPr/>
        </p:nvSpPr>
        <p:spPr>
          <a:xfrm>
            <a:off x="6424066" y="1825072"/>
            <a:ext cx="5074027" cy="4575727"/>
          </a:xfrm>
          <a:prstGeom prst="roundRect">
            <a:avLst/>
          </a:prstGeom>
          <a:solidFill>
            <a:srgbClr val="E7F9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51780" y="2373997"/>
            <a:ext cx="46179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(15 + 21) x 7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x 7 + 21 x 7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105 + 147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252</a:t>
            </a:r>
          </a:p>
        </p:txBody>
      </p:sp>
    </p:spTree>
    <p:extLst>
      <p:ext uri="{BB962C8B-B14F-4D97-AF65-F5344CB8AC3E}">
        <p14:creationId xmlns:p14="http://schemas.microsoft.com/office/powerpoint/2010/main" val="35882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6" grpId="0" animBg="1"/>
      <p:bldP spid="57" grpId="0"/>
      <p:bldP spid="58" grpId="0" animBg="1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168614" y="1147863"/>
            <a:ext cx="12023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3432467" y="2022835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(n + p)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3432467" y="3188574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7544024" y="2011243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n + m x 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7544024" y="3188574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p + n x 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531"/>
            <a:ext cx="12461304" cy="1847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92" y="4331159"/>
            <a:ext cx="1227231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5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1348905" y="1204648"/>
            <a:ext cx="2994496" cy="892165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(n + p)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4 x (5 + 3)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4 x 8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32</a:t>
            </a:r>
          </a:p>
        </p:txBody>
      </p:sp>
    </p:spTree>
    <p:extLst>
      <p:ext uri="{BB962C8B-B14F-4D97-AF65-F5344CB8AC3E}">
        <p14:creationId xmlns:p14="http://schemas.microsoft.com/office/powerpoint/2010/main" val="37631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1387814" y="1183613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(4 + 5) x 3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9 x 3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27</a:t>
            </a:r>
          </a:p>
        </p:txBody>
      </p:sp>
    </p:spTree>
    <p:extLst>
      <p:ext uri="{BB962C8B-B14F-4D97-AF65-F5344CB8AC3E}">
        <p14:creationId xmlns:p14="http://schemas.microsoft.com/office/powerpoint/2010/main" val="37438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1063558" y="1193056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n + m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4 x 5 + 4 x 3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20 + 12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32</a:t>
            </a:r>
          </a:p>
        </p:txBody>
      </p:sp>
    </p:spTree>
    <p:extLst>
      <p:ext uri="{BB962C8B-B14F-4D97-AF65-F5344CB8AC3E}">
        <p14:creationId xmlns:p14="http://schemas.microsoft.com/office/powerpoint/2010/main" val="2497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1083013" y="1066881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p + n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4 x 3 + 5 x 3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12 + 15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27</a:t>
            </a:r>
          </a:p>
        </p:txBody>
      </p:sp>
    </p:spTree>
    <p:extLst>
      <p:ext uri="{BB962C8B-B14F-4D97-AF65-F5344CB8AC3E}">
        <p14:creationId xmlns:p14="http://schemas.microsoft.com/office/powerpoint/2010/main" val="22524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1407270" y="2138504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(n + p)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6472137" y="2138504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n + m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4374" y="2138504"/>
            <a:ext cx="1299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219DAB"/>
                </a:solidFill>
              </a:rPr>
              <a:t>=</a:t>
            </a:r>
            <a:endParaRPr lang="en-US" sz="4800" b="1" dirty="0">
              <a:solidFill>
                <a:srgbClr val="219DAB"/>
              </a:solidFill>
            </a:endParaRPr>
          </a:p>
        </p:txBody>
      </p:sp>
      <p:sp>
        <p:nvSpPr>
          <p:cNvPr id="8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1407269" y="3771171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4374" y="3741555"/>
            <a:ext cx="1299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219DAB"/>
                </a:solidFill>
              </a:rPr>
              <a:t>=</a:t>
            </a:r>
            <a:endParaRPr lang="en-US" sz="4800" b="1" dirty="0">
              <a:solidFill>
                <a:srgbClr val="219DAB"/>
              </a:solidFill>
            </a:endParaRPr>
          </a:p>
        </p:txBody>
      </p:sp>
      <p:sp>
        <p:nvSpPr>
          <p:cNvPr id="10" name="Rectangle: Rounded Corners 33">
            <a:extLst>
              <a:ext uri="{FF2B5EF4-FFF2-40B4-BE49-F238E27FC236}">
                <a16:creationId xmlns:a16="http://schemas.microsoft.com/office/drawing/2014/main" xmlns="" id="{53E83AC1-9627-D4E2-FDDD-EA756356AEDE}"/>
              </a:ext>
            </a:extLst>
          </p:cNvPr>
          <p:cNvSpPr/>
          <p:nvPr/>
        </p:nvSpPr>
        <p:spPr>
          <a:xfrm>
            <a:off x="6472137" y="3731861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p + n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4" y="681442"/>
            <a:ext cx="1227231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788276" y="1607746"/>
            <a:ext cx="104662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5400" b="1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 lớp Bốn có 2 lớp học vẽ, khối lớp Ba có 3 lớp học vẽ, mỗi lớp học vẽ có 12 bạn. Hỏi cả hai khối có bao nhiêu bạn học vẽ?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4" y="125850"/>
            <a:ext cx="3224899" cy="177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3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5847" y="345655"/>
            <a:ext cx="10058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u="sng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lớp học vẽ cả hai khối có là:</a:t>
            </a:r>
          </a:p>
          <a:p>
            <a:pPr algn="ctr"/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+ 3 = 5 (lớp)</a:t>
            </a:r>
          </a:p>
          <a:p>
            <a:pPr algn="ctr"/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bạn học vẽ cả hai khối có là:</a:t>
            </a:r>
          </a:p>
          <a:p>
            <a:pPr algn="ctr"/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x 5 = 60 (bạn)</a:t>
            </a:r>
          </a:p>
          <a:p>
            <a:pPr algn="ctr"/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60 bạn</a:t>
            </a:r>
            <a:endParaRPr lang="en-US" sz="5400" dirty="0">
              <a:solidFill>
                <a:srgbClr val="FF6F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9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3C15026-C1BF-40D4-54FC-AB37A77736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1016" y="1749192"/>
            <a:ext cx="7635892" cy="404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xmlns="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xmlns="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xmlns="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xmlns="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xmlns="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xmlns="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none" spc="-300" normalizeH="0" baseline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3500</a:t>
            </a:r>
            <a:r>
              <a:rPr kumimoji="0" lang="vi-VN" altLang="zh-CN" sz="7200" b="0" i="0" u="none" strike="noStrike" kern="1200" cap="none" spc="-300" normalizeH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: 100 = ?</a:t>
            </a:r>
            <a:endParaRPr kumimoji="0" lang="zh-CN" altLang="en-US" sz="72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xmlns="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3500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xmlns="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en-US" sz="6600" b="1" kern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350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35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xmlns="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xmlns="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xmlns="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xmlns="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xmlns="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xmlns="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xmlns="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xmlns="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-300" normalizeH="0" baseline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5780 : ? = 578</a:t>
            </a:r>
            <a:endParaRPr kumimoji="0" lang="vi-VN" altLang="zh-CN" sz="8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:a16="http://schemas.microsoft.com/office/drawing/2014/main" xmlns="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8FB7B52-D078-A853-4A68-DC23739DA7F6}"/>
              </a:ext>
            </a:extLst>
          </p:cNvPr>
          <p:cNvGrpSpPr/>
          <p:nvPr/>
        </p:nvGrpSpPr>
        <p:grpSpPr>
          <a:xfrm>
            <a:off x="-103830" y="0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xmlns="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xmlns="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xmlns="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xmlns="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123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xmlns="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1230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12300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xmlns="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981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-300" normalizeH="0" baseline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123 x 2 x 5 =</a:t>
            </a:r>
            <a:r>
              <a:rPr kumimoji="0" lang="vi-VN" altLang="zh-CN" sz="8000" b="0" i="0" u="none" strike="noStrike" kern="1200" cap="none" spc="-300" normalizeH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?</a:t>
            </a:r>
            <a:endParaRPr kumimoji="0" lang="vi-VN" altLang="zh-CN" sz="80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xmlns="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xmlns="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9" action="ppaction://hlinksldjump"/>
            <a:extLst>
              <a:ext uri="{FF2B5EF4-FFF2-40B4-BE49-F238E27FC236}">
                <a16:creationId xmlns:a16="http://schemas.microsoft.com/office/drawing/2014/main" xmlns="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xmlns="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4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xmlns="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xmlns="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xmlns="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xmlns="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7200" b="0" spc="-300" dirty="0" smtClean="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10 x ( 3 + 2) = ?</a:t>
            </a:r>
            <a:endParaRPr kumimoji="0" lang="zh-CN" altLang="en-US" sz="72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xmlns="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18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xmlns="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14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xmlns="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xmlns="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30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xmlns="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xmlns="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xmlns="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xmlns="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xmlns="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xmlns="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1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xmlns="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xmlns="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xmlns="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xmlns="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xmlns="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xmlns="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8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791</Words>
  <Application>Microsoft Office PowerPoint</Application>
  <PresentationFormat>Widescreen</PresentationFormat>
  <Paragraphs>123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Vogue-ExtraBold</vt:lpstr>
      <vt:lpstr>SVN-Cookies</vt:lpstr>
      <vt:lpstr>微软雅黑</vt:lpstr>
      <vt:lpstr>等线</vt:lpstr>
      <vt:lpstr>#9Slide05 Atlantika</vt:lpstr>
      <vt:lpstr>Calibri Light</vt:lpstr>
      <vt:lpstr>Cambria</vt:lpstr>
      <vt:lpstr>Montserrat Alternates Black</vt:lpstr>
      <vt:lpstr>Arial</vt:lpstr>
      <vt:lpstr>思源黑体 CN Medium</vt:lpstr>
      <vt:lpstr>#9Slide07 HoneyCream</vt:lpstr>
      <vt:lpstr>字魂156号-萌趣苏打饼</vt:lpstr>
      <vt:lpstr>思源黑体 CN</vt:lpstr>
      <vt:lpstr>UTM Avo</vt:lpstr>
      <vt:lpstr>Calibri</vt:lpstr>
      <vt:lpstr>Office 主题​​</vt:lpstr>
      <vt:lpstr>1_Office Theme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HuyenPC</cp:lastModifiedBy>
  <cp:revision>26</cp:revision>
  <dcterms:created xsi:type="dcterms:W3CDTF">2023-12-05T13:32:39Z</dcterms:created>
  <dcterms:modified xsi:type="dcterms:W3CDTF">2024-01-10T09:43:56Z</dcterms:modified>
</cp:coreProperties>
</file>