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30"/>
  </p:notesMasterIdLst>
  <p:sldIdLst>
    <p:sldId id="359" r:id="rId4"/>
    <p:sldId id="415" r:id="rId5"/>
    <p:sldId id="416" r:id="rId6"/>
    <p:sldId id="421" r:id="rId7"/>
    <p:sldId id="418" r:id="rId8"/>
    <p:sldId id="357" r:id="rId9"/>
    <p:sldId id="340" r:id="rId10"/>
    <p:sldId id="363" r:id="rId11"/>
    <p:sldId id="422" r:id="rId12"/>
    <p:sldId id="423" r:id="rId13"/>
    <p:sldId id="365" r:id="rId14"/>
    <p:sldId id="368" r:id="rId15"/>
    <p:sldId id="366" r:id="rId16"/>
    <p:sldId id="369" r:id="rId17"/>
    <p:sldId id="370" r:id="rId18"/>
    <p:sldId id="4412" r:id="rId19"/>
    <p:sldId id="4413" r:id="rId20"/>
    <p:sldId id="4414" r:id="rId21"/>
    <p:sldId id="361" r:id="rId22"/>
    <p:sldId id="354" r:id="rId23"/>
    <p:sldId id="373" r:id="rId24"/>
    <p:sldId id="4415" r:id="rId25"/>
    <p:sldId id="4411" r:id="rId26"/>
    <p:sldId id="362" r:id="rId27"/>
    <p:sldId id="4410" r:id="rId28"/>
    <p:sldId id="4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5" d="100"/>
          <a:sy n="65" d="100"/>
        </p:scale>
        <p:origin x="7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96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MR: Tìm</a:t>
            </a:r>
            <a:r>
              <a:rPr lang="en-US" baseline="0" smtClean="0"/>
              <a:t> thêm từ xưng hô </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10</a:t>
            </a:fld>
            <a:endParaRPr lang="en-US"/>
          </a:p>
        </p:txBody>
      </p:sp>
    </p:spTree>
    <p:extLst>
      <p:ext uri="{BB962C8B-B14F-4D97-AF65-F5344CB8AC3E}">
        <p14:creationId xmlns:p14="http://schemas.microsoft.com/office/powerpoint/2010/main" val="333754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12</a:t>
            </a:fld>
            <a:endParaRPr lang="en-US"/>
          </a:p>
        </p:txBody>
      </p:sp>
    </p:spTree>
    <p:extLst>
      <p:ext uri="{BB962C8B-B14F-4D97-AF65-F5344CB8AC3E}">
        <p14:creationId xmlns:p14="http://schemas.microsoft.com/office/powerpoint/2010/main" val="44748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16</a:t>
            </a:fld>
            <a:endParaRPr lang="en-US"/>
          </a:p>
        </p:txBody>
      </p:sp>
    </p:spTree>
    <p:extLst>
      <p:ext uri="{BB962C8B-B14F-4D97-AF65-F5344CB8AC3E}">
        <p14:creationId xmlns:p14="http://schemas.microsoft.com/office/powerpoint/2010/main" val="413355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18</a:t>
            </a:fld>
            <a:endParaRPr lang="en-US"/>
          </a:p>
        </p:txBody>
      </p:sp>
    </p:spTree>
    <p:extLst>
      <p:ext uri="{BB962C8B-B14F-4D97-AF65-F5344CB8AC3E}">
        <p14:creationId xmlns:p14="http://schemas.microsoft.com/office/powerpoint/2010/main" val="263893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Tổ</a:t>
            </a:r>
            <a:r>
              <a:rPr lang="en-US" baseline="0" smtClean="0"/>
              <a:t> chức c</a:t>
            </a:r>
            <a:r>
              <a:rPr lang="en-US" smtClean="0"/>
              <a:t>ho HS tự</a:t>
            </a:r>
            <a:r>
              <a:rPr lang="en-US" baseline="0" smtClean="0"/>
              <a:t> tìm thêm các câu tương tự, đội còn lại sẽ tìm vế có sử dụng đại từ điền tiếp vào.</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22</a:t>
            </a:fld>
            <a:endParaRPr lang="en-US"/>
          </a:p>
        </p:txBody>
      </p:sp>
    </p:spTree>
    <p:extLst>
      <p:ext uri="{BB962C8B-B14F-4D97-AF65-F5344CB8AC3E}">
        <p14:creationId xmlns:p14="http://schemas.microsoft.com/office/powerpoint/2010/main" val="3774930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30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3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599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512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393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08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93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11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647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1215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55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8.GIF"/><Relationship Id="rId4" Type="http://schemas.openxmlformats.org/officeDocument/2006/relationships/theme" Target="../theme/theme2.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9892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 y="190500"/>
            <a:ext cx="10090513"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1580606" y="1611696"/>
            <a:ext cx="8425543" cy="4401205"/>
          </a:xfrm>
          <a:prstGeom prst="rect">
            <a:avLst/>
          </a:prstGeom>
          <a:noFill/>
        </p:spPr>
        <p:txBody>
          <a:bodyPr wrap="square" rtlCol="0">
            <a:spAutoFit/>
          </a:bodyPr>
          <a:lstStyle/>
          <a:p>
            <a:pPr lvl="0" algn="just">
              <a:defRPr/>
            </a:pPr>
            <a:r>
              <a:rPr lang="en-US" sz="2800" b="1" dirty="0">
                <a:solidFill>
                  <a:srgbClr val="FF0000"/>
                </a:solidFill>
                <a:latin typeface="Cambria" panose="02040503050406030204" pitchFamily="18" charset="0"/>
              </a:rPr>
              <a:t>   </a:t>
            </a:r>
            <a:r>
              <a:rPr lang="vi-VN" sz="28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a:t>
            </a:r>
            <a:r>
              <a:rPr lang="vi-VN" sz="2800" b="1">
                <a:solidFill>
                  <a:srgbClr val="FF0000"/>
                </a:solidFill>
                <a:latin typeface="Cambria" panose="02040503050406030204" pitchFamily="18" charset="0"/>
              </a:rPr>
              <a:t>nghe</a:t>
            </a:r>
            <a:r>
              <a:rPr lang="vi-VN" sz="2800" b="1" smtClean="0">
                <a:solidFill>
                  <a:srgbClr val="FF0000"/>
                </a:solidFill>
                <a:latin typeface="Cambria" panose="02040503050406030204" pitchFamily="18" charset="0"/>
              </a:rPr>
              <a:t>.</a:t>
            </a:r>
            <a:endParaRPr lang="en-US" sz="2800" b="1" smtClean="0">
              <a:solidFill>
                <a:srgbClr val="FF0000"/>
              </a:solidFill>
              <a:latin typeface="Cambria" panose="02040503050406030204" pitchFamily="18" charset="0"/>
            </a:endParaRPr>
          </a:p>
          <a:p>
            <a:pPr lvl="0" algn="just">
              <a:defRPr/>
            </a:pPr>
            <a:r>
              <a:rPr lang="en-US" sz="2800" b="1" smtClean="0">
                <a:solidFill>
                  <a:srgbClr val="FF0000"/>
                </a:solidFill>
                <a:latin typeface="Cambria" panose="02040503050406030204" pitchFamily="18" charset="0"/>
              </a:rPr>
              <a:t> </a:t>
            </a:r>
            <a:r>
              <a:rPr lang="en-US" sz="2800" b="1" smtClean="0">
                <a:solidFill>
                  <a:srgbClr val="002060"/>
                </a:solidFill>
                <a:latin typeface="Cambria" panose="02040503050406030204" pitchFamily="18" charset="0"/>
              </a:rPr>
              <a:t>Em hãy nêu thêm:</a:t>
            </a:r>
          </a:p>
          <a:p>
            <a:pPr lvl="0" algn="just">
              <a:defRPr/>
            </a:pPr>
            <a:r>
              <a:rPr lang="en-US" sz="2800" b="1" smtClean="0">
                <a:solidFill>
                  <a:srgbClr val="002060"/>
                </a:solidFill>
                <a:latin typeface="Cambria" panose="02040503050406030204" pitchFamily="18" charset="0"/>
              </a:rPr>
              <a:t> +1 số từ xưng hô của em với bạn thể hiện thái độ thân mật, văn minh.</a:t>
            </a:r>
          </a:p>
          <a:p>
            <a:pPr lvl="0" algn="just">
              <a:defRPr/>
            </a:pPr>
            <a:r>
              <a:rPr lang="en-US" sz="2800" b="1" smtClean="0">
                <a:solidFill>
                  <a:srgbClr val="002060"/>
                </a:solidFill>
                <a:latin typeface="Cambria" panose="02040503050406030204" pitchFamily="18" charset="0"/>
              </a:rPr>
              <a:t>+ Một số từ xưng hô </a:t>
            </a:r>
            <a:r>
              <a:rPr lang="en-US" sz="2800" b="1">
                <a:solidFill>
                  <a:srgbClr val="002060"/>
                </a:solidFill>
                <a:latin typeface="Cambria" panose="02040503050406030204" pitchFamily="18" charset="0"/>
              </a:rPr>
              <a:t>của em </a:t>
            </a:r>
            <a:r>
              <a:rPr lang="en-US" sz="2800" b="1" smtClean="0">
                <a:solidFill>
                  <a:srgbClr val="002060"/>
                </a:solidFill>
                <a:latin typeface="Cambria" panose="02040503050406030204" pitchFamily="18" charset="0"/>
              </a:rPr>
              <a:t>với người lớn tuổi hơn khi em gặp ngoài xã hội.</a:t>
            </a:r>
          </a:p>
          <a:p>
            <a:pPr lvl="0" algn="just">
              <a:defRPr/>
            </a:pPr>
            <a:endParaRPr lang="vi-VN" sz="28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122589" y="1023258"/>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ấy</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122589" y="1832883"/>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122589" y="2994933"/>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973996" y="100051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234248" y="1813758"/>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72686" y="3011840"/>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3"/>
            <a:stretch>
              <a:fillRect/>
            </a:stretch>
          </p:blipFill>
          <p:spPr>
            <a:xfrm>
              <a:off x="-543155" y="4281177"/>
              <a:ext cx="592090" cy="561482"/>
            </a:xfrm>
            <a:prstGeom prst="rect">
              <a:avLst/>
            </a:prstGeom>
          </p:spPr>
        </p:pic>
      </p:grpSp>
      <p:sp>
        <p:nvSpPr>
          <p:cNvPr id="19" name="TextBox 18">
            <a:extLst>
              <a:ext uri="{FF2B5EF4-FFF2-40B4-BE49-F238E27FC236}">
                <a16:creationId xmlns:a16="http://schemas.microsoft.com/office/drawing/2014/main" id="{6C91CB6B-E75C-3AE2-28D0-11B7DE0837ED}"/>
              </a:ext>
            </a:extLst>
          </p:cNvPr>
          <p:cNvSpPr txBox="1"/>
          <p:nvPr/>
        </p:nvSpPr>
        <p:spPr>
          <a:xfrm>
            <a:off x="1005023" y="3827299"/>
            <a:ext cx="10458450" cy="2308324"/>
          </a:xfrm>
          <a:prstGeom prst="rect">
            <a:avLst/>
          </a:prstGeom>
          <a:noFill/>
        </p:spPr>
        <p:txBody>
          <a:bodyPr wrap="square" rtlCol="0">
            <a:spAutoFit/>
          </a:bodyPr>
          <a:lstStyle/>
          <a:p>
            <a:r>
              <a:rPr lang="en-US" sz="2400" b="1">
                <a:solidFill>
                  <a:srgbClr val="7030A0"/>
                </a:solidFill>
                <a:latin typeface="Cambria" panose="02040503050406030204" pitchFamily="18" charset="0"/>
                <a:ea typeface="Cambria" panose="02040503050406030204" pitchFamily="18" charset="0"/>
              </a:rPr>
              <a:t>Ngoài các từ này, ấy, đó, còn có những từ nào tương tự có thể dùng làm đại từ thay thế</a:t>
            </a:r>
            <a:r>
              <a:rPr lang="en-US" sz="2400" b="1" smtClean="0">
                <a:solidFill>
                  <a:srgbClr val="7030A0"/>
                </a:solidFill>
                <a:latin typeface="Cambria" panose="02040503050406030204" pitchFamily="18" charset="0"/>
                <a:ea typeface="Cambria" panose="02040503050406030204" pitchFamily="18" charset="0"/>
              </a:rPr>
              <a:t>?  </a:t>
            </a:r>
          </a:p>
          <a:p>
            <a:r>
              <a:rPr lang="en-US" sz="2400" b="1" smtClean="0">
                <a:solidFill>
                  <a:srgbClr val="7030A0"/>
                </a:solidFill>
                <a:latin typeface="Cambria" panose="02040503050406030204" pitchFamily="18" charset="0"/>
                <a:ea typeface="Cambria" panose="02040503050406030204" pitchFamily="18" charset="0"/>
              </a:rPr>
              <a:t>                                                                                                                    ( </a:t>
            </a:r>
            <a:r>
              <a:rPr lang="en-US" sz="2400" b="1">
                <a:solidFill>
                  <a:srgbClr val="7030A0"/>
                </a:solidFill>
                <a:latin typeface="Cambria" panose="02040503050406030204" pitchFamily="18" charset="0"/>
                <a:ea typeface="Cambria" panose="02040503050406030204" pitchFamily="18" charset="0"/>
              </a:rPr>
              <a:t>đó, nọ, kia</a:t>
            </a:r>
            <a:r>
              <a:rPr lang="en-US" sz="2400" b="1" smtClean="0">
                <a:solidFill>
                  <a:srgbClr val="7030A0"/>
                </a:solidFill>
                <a:latin typeface="Cambria" panose="02040503050406030204" pitchFamily="18" charset="0"/>
                <a:ea typeface="Cambria" panose="02040503050406030204" pitchFamily="18" charset="0"/>
              </a:rPr>
              <a:t>)</a:t>
            </a:r>
          </a:p>
          <a:p>
            <a:r>
              <a:rPr lang="en-US" sz="2400" b="1" smtClean="0">
                <a:solidFill>
                  <a:srgbClr val="7030A0"/>
                </a:solidFill>
                <a:latin typeface="Cambria" panose="02040503050406030204" pitchFamily="18" charset="0"/>
                <a:ea typeface="Cambria" panose="02040503050406030204" pitchFamily="18" charset="0"/>
              </a:rPr>
              <a:t>Cho VD.</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Cậu làm bài toán sao ấy chưa?</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Bài </a:t>
            </a:r>
            <a:r>
              <a:rPr lang="en-US" sz="2400" b="1" smtClean="0">
                <a:solidFill>
                  <a:srgbClr val="FF0000"/>
                </a:solidFill>
                <a:latin typeface="Cambria" panose="02040503050406030204" pitchFamily="18" charset="0"/>
                <a:ea typeface="Cambria" panose="02040503050406030204" pitchFamily="18" charset="0"/>
              </a:rPr>
              <a:t>đó</a:t>
            </a:r>
            <a:r>
              <a:rPr lang="en-US" sz="2400" b="1" smtClean="0">
                <a:solidFill>
                  <a:srgbClr val="7030A0"/>
                </a:solidFill>
                <a:latin typeface="Cambria" panose="02040503050406030204" pitchFamily="18" charset="0"/>
                <a:ea typeface="Cambria" panose="02040503050406030204" pitchFamily="18" charset="0"/>
              </a:rPr>
              <a:t> tớ không biết làm.</a:t>
            </a:r>
            <a:endParaRPr lang="en-US" sz="24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animEffect transition="in" filter="fade">
                                      <p:cBhvr>
                                        <p:cTn id="33" dur="500"/>
                                        <p:tgtEl>
                                          <p:spTgt spid="1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animEffect transition="in" filter="fade">
                                      <p:cBhvr>
                                        <p:cTn id="38" dur="500"/>
                                        <p:tgtEl>
                                          <p:spTgt spid="1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500"/>
                                        <p:tgtEl>
                                          <p:spTgt spid="1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xEl>
                                              <p:pRg st="4" end="4"/>
                                            </p:txEl>
                                          </p:spTgt>
                                        </p:tgtEl>
                                        <p:attrNameLst>
                                          <p:attrName>style.visibility</p:attrName>
                                        </p:attrNameLst>
                                      </p:cBhvr>
                                      <p:to>
                                        <p:strVal val="visible"/>
                                      </p:to>
                                    </p:set>
                                    <p:animEffect transition="in" filter="fade">
                                      <p:cBhvr>
                                        <p:cTn id="48"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ai</a:t>
            </a:r>
            <a:r>
              <a:rPr lang="en-US" sz="28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 </a:t>
            </a:r>
            <a:r>
              <a:rPr lang="en-US" sz="2800" b="1" dirty="0">
                <a:solidFill>
                  <a:srgbClr val="FF0000"/>
                </a:solidFill>
                <a:latin typeface="Cambria" panose="02040503050406030204" pitchFamily="18" charset="0"/>
                <a:ea typeface="Cambria" panose="02040503050406030204" pitchFamily="18" charset="0"/>
              </a:rPr>
              <a:t>Sao</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được </a:t>
            </a:r>
            <a:r>
              <a:rPr lang="vi-VN" sz="2800" b="1" dirty="0">
                <a:solidFill>
                  <a:srgbClr val="FF0000"/>
                </a:solidFill>
                <a:latin typeface="Cambria" panose="02040503050406030204" pitchFamily="18" charset="0"/>
                <a:ea typeface="Cambria" panose="02040503050406030204" pitchFamily="18" charset="0"/>
              </a:rPr>
              <a:t>mấy</a:t>
            </a:r>
            <a:r>
              <a:rPr lang="vi-VN" sz="2800" b="1" dirty="0">
                <a:solidFill>
                  <a:srgbClr val="002060"/>
                </a:solidFill>
                <a:latin typeface="Cambria" panose="02040503050406030204" pitchFamily="18" charset="0"/>
                <a:ea typeface="Cambria" panose="02040503050406030204" pitchFamily="18" charset="0"/>
              </a:rPr>
              <a:t>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d. </a:t>
            </a:r>
            <a:r>
              <a:rPr lang="vi-VN" sz="2800" b="1" dirty="0">
                <a:solidFill>
                  <a:srgbClr val="FF0000"/>
                </a:solidFill>
                <a:latin typeface="Cambria" panose="02040503050406030204" pitchFamily="18" charset="0"/>
                <a:ea typeface="Cambria" panose="02040503050406030204" pitchFamily="18" charset="0"/>
              </a:rPr>
              <a:t>Bao giờ</a:t>
            </a:r>
            <a:r>
              <a:rPr lang="vi-VN" sz="2800" b="1" dirty="0">
                <a:solidFill>
                  <a:srgbClr val="002060"/>
                </a:solidFill>
                <a:latin typeface="Cambria" panose="02040503050406030204" pitchFamily="18" charset="0"/>
                <a:ea typeface="Cambria" panose="02040503050406030204" pitchFamily="18" charset="0"/>
              </a:rPr>
              <a:t>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ngồi ở </a:t>
            </a:r>
            <a:r>
              <a:rPr lang="vi-VN" sz="2800" b="1" dirty="0">
                <a:solidFill>
                  <a:srgbClr val="FF0000"/>
                </a:solidFill>
                <a:latin typeface="Cambria" panose="02040503050406030204" pitchFamily="18" charset="0"/>
                <a:ea typeface="Cambria" panose="02040503050406030204" pitchFamily="18" charset="0"/>
              </a:rPr>
              <a:t>đâu</a:t>
            </a:r>
            <a:r>
              <a:rPr lang="vi-VN" sz="2800" b="1" dirty="0">
                <a:solidFill>
                  <a:srgbClr val="00206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483178" y="1383846"/>
            <a:ext cx="9832521" cy="954107"/>
          </a:xfrm>
          <a:prstGeom prst="rect">
            <a:avLst/>
          </a:prstGeom>
          <a:noFill/>
        </p:spPr>
        <p:txBody>
          <a:bodyPr wrap="square" rtlCol="0">
            <a:spAutoFit/>
          </a:bodyPr>
          <a:lstStyle/>
          <a:p>
            <a:r>
              <a:rPr lang="en-US" sz="2800" b="1" smtClean="0">
                <a:solidFill>
                  <a:srgbClr val="002060"/>
                </a:solidFill>
                <a:latin typeface="Cambria" panose="02040503050406030204" pitchFamily="18" charset="0"/>
                <a:ea typeface="Cambria" panose="02040503050406030204" pitchFamily="18" charset="0"/>
              </a:rPr>
              <a:t>Em có thể sử dụng những đại từ nào thay cho các đại từ nghi vấn trên mà câu văn không thay đổi ý nghĩa?</a:t>
            </a:r>
            <a:r>
              <a:rPr lang="vi-VN" sz="2800" b="1" smtClean="0">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 </a:t>
            </a:r>
            <a:endParaRPr lang="vi-VN"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9630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err="1">
                <a:solidFill>
                  <a:srgbClr val="002060"/>
                </a:solidFill>
                <a:latin typeface="Cambria" panose="02040503050406030204" pitchFamily="18" charset="0"/>
                <a:ea typeface="Cambria" panose="02040503050406030204" pitchFamily="18" charset="0"/>
              </a:rPr>
              <a:t>muốn</a:t>
            </a:r>
            <a:r>
              <a:rPr lang="en-US" sz="2800" b="1">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tìm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a:t>
            </a:r>
            <a:r>
              <a:rPr lang="vi-VN" sz="2800" b="1">
                <a:solidFill>
                  <a:srgbClr val="002060"/>
                </a:solidFill>
                <a:latin typeface="Cambria" panose="02040503050406030204" pitchFamily="18" charset="0"/>
                <a:ea typeface="Cambria" panose="02040503050406030204" pitchFamily="18" charset="0"/>
              </a:rPr>
              <a:t>về </a:t>
            </a:r>
            <a:r>
              <a:rPr lang="en-US" sz="2800" b="1" smtClean="0">
                <a:solidFill>
                  <a:srgbClr val="002060"/>
                </a:solidFill>
                <a:latin typeface="Cambria" panose="02040503050406030204" pitchFamily="18" charset="0"/>
                <a:ea typeface="Cambria" panose="02040503050406030204" pitchFamily="18" charset="0"/>
              </a:rPr>
              <a:t>vật</a:t>
            </a:r>
            <a:endParaRPr lang="vi-VN" sz="28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a:t>
            </a:r>
            <a:r>
              <a:rPr lang="en-US" sz="2800" b="1">
                <a:solidFill>
                  <a:srgbClr val="002060"/>
                </a:solidFill>
                <a:latin typeface="Cambria" panose="02040503050406030204" pitchFamily="18" charset="0"/>
                <a:ea typeface="Cambria" panose="02040503050406030204" pitchFamily="18" charset="0"/>
              </a:rPr>
              <a:t>.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a:t>
            </a:r>
            <a:r>
              <a:rPr lang="vi-VN" sz="2800" b="1">
                <a:solidFill>
                  <a:srgbClr val="002060"/>
                </a:solidFill>
                <a:latin typeface="Cambria" panose="02040503050406030204" pitchFamily="18" charset="0"/>
                <a:ea typeface="Cambria" panose="02040503050406030204" pitchFamily="18" charset="0"/>
              </a:rPr>
              <a:t>được </a:t>
            </a:r>
            <a:r>
              <a:rPr lang="en-US" sz="2800" smtClean="0">
                <a:solidFill>
                  <a:srgbClr val="002060"/>
                </a:solidFill>
                <a:latin typeface="Cambria" panose="02040503050406030204" pitchFamily="18" charset="0"/>
                <a:ea typeface="Cambria" panose="02040503050406030204" pitchFamily="18" charset="0"/>
              </a:rPr>
              <a:t>…………........</a:t>
            </a:r>
          </a:p>
          <a:p>
            <a:r>
              <a:rPr lang="vi-VN" sz="2800" b="1" smtClean="0">
                <a:solidFill>
                  <a:srgbClr val="002060"/>
                </a:solidFill>
                <a:latin typeface="Cambria" panose="02040503050406030204" pitchFamily="18" charset="0"/>
                <a:ea typeface="Cambria" panose="02040503050406030204" pitchFamily="18" charset="0"/>
              </a:rPr>
              <a:t>bài </a:t>
            </a:r>
            <a:r>
              <a:rPr lang="vi-VN" sz="2800" b="1" dirty="0">
                <a:solidFill>
                  <a:srgbClr val="002060"/>
                </a:solidFill>
                <a:latin typeface="Cambria" panose="02040503050406030204" pitchFamily="18" charset="0"/>
                <a:ea typeface="Cambria" panose="02040503050406030204" pitchFamily="18" charset="0"/>
              </a:rPr>
              <a:t>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d</a:t>
            </a:r>
            <a:r>
              <a:rPr lang="vi-VN" sz="2800" b="1" smtClean="0">
                <a:solidFill>
                  <a:srgbClr val="002060"/>
                </a:solidFill>
                <a:latin typeface="Cambria" panose="02040503050406030204" pitchFamily="18" charset="0"/>
                <a:ea typeface="Cambria" panose="02040503050406030204" pitchFamily="18" charset="0"/>
              </a:rPr>
              <a:t>. </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cháu </a:t>
            </a:r>
            <a:r>
              <a:rPr lang="vi-VN" sz="2800" b="1" dirty="0">
                <a:solidFill>
                  <a:srgbClr val="002060"/>
                </a:solidFill>
                <a:latin typeface="Cambria" panose="02040503050406030204" pitchFamily="18" charset="0"/>
                <a:ea typeface="Cambria" panose="02040503050406030204" pitchFamily="18" charset="0"/>
              </a:rPr>
              <a:t>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a:t>
            </a:r>
            <a:r>
              <a:rPr lang="vi-VN" sz="2800" b="1">
                <a:solidFill>
                  <a:srgbClr val="002060"/>
                </a:solidFill>
                <a:latin typeface="Cambria" panose="02040503050406030204" pitchFamily="18" charset="0"/>
                <a:ea typeface="Cambria" panose="02040503050406030204" pitchFamily="18" charset="0"/>
              </a:rPr>
              <a:t>ngồi </a:t>
            </a:r>
            <a:r>
              <a:rPr lang="vi-VN" sz="2800" b="1" smtClean="0">
                <a:solidFill>
                  <a:srgbClr val="002060"/>
                </a:solidFill>
                <a:latin typeface="Cambria" panose="02040503050406030204" pitchFamily="18" charset="0"/>
                <a:ea typeface="Cambria" panose="02040503050406030204" pitchFamily="18" charset="0"/>
              </a:rPr>
              <a:t>ở</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
        <p:nvSpPr>
          <p:cNvPr id="3" name="TextBox 2"/>
          <p:cNvSpPr txBox="1"/>
          <p:nvPr/>
        </p:nvSpPr>
        <p:spPr>
          <a:xfrm>
            <a:off x="10368643" y="2041071"/>
            <a:ext cx="613683" cy="568779"/>
          </a:xfrm>
          <a:prstGeom prst="rect">
            <a:avLst/>
          </a:prstGeom>
          <a:noFill/>
        </p:spPr>
        <p:txBody>
          <a:bodyPr wrap="square" rtlCol="0">
            <a:spAutoFit/>
          </a:bodyPr>
          <a:lstStyle/>
          <a:p>
            <a:endParaRPr lang="en-US"/>
          </a:p>
        </p:txBody>
      </p:sp>
      <p:sp>
        <p:nvSpPr>
          <p:cNvPr id="4" name="TextBox 3"/>
          <p:cNvSpPr txBox="1"/>
          <p:nvPr/>
        </p:nvSpPr>
        <p:spPr>
          <a:xfrm flipH="1">
            <a:off x="4695145" y="1692240"/>
            <a:ext cx="786493"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gì</a:t>
            </a:r>
            <a:endParaRPr lang="en-US" sz="2800"/>
          </a:p>
        </p:txBody>
      </p:sp>
      <p:sp>
        <p:nvSpPr>
          <p:cNvPr id="6" name="TextBox 5"/>
          <p:cNvSpPr txBox="1"/>
          <p:nvPr/>
        </p:nvSpPr>
        <p:spPr>
          <a:xfrm>
            <a:off x="2166529" y="2586971"/>
            <a:ext cx="1502228"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Vì sao</a:t>
            </a:r>
            <a:endParaRPr lang="en-US" sz="2800"/>
          </a:p>
        </p:txBody>
      </p:sp>
      <p:sp>
        <p:nvSpPr>
          <p:cNvPr id="23" name="TextBox 22"/>
          <p:cNvSpPr txBox="1"/>
          <p:nvPr/>
        </p:nvSpPr>
        <p:spPr>
          <a:xfrm>
            <a:off x="4458655" y="3305244"/>
            <a:ext cx="1884996"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bao nhiêu</a:t>
            </a:r>
            <a:endParaRPr lang="en-US" sz="2800"/>
          </a:p>
        </p:txBody>
      </p:sp>
      <p:sp>
        <p:nvSpPr>
          <p:cNvPr id="24" name="TextBox 23"/>
          <p:cNvSpPr txBox="1"/>
          <p:nvPr/>
        </p:nvSpPr>
        <p:spPr>
          <a:xfrm>
            <a:off x="2282158" y="4369494"/>
            <a:ext cx="1485422"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Khi nào</a:t>
            </a:r>
            <a:endParaRPr lang="en-US" sz="2800"/>
          </a:p>
        </p:txBody>
      </p:sp>
      <p:sp>
        <p:nvSpPr>
          <p:cNvPr id="25" name="TextBox 24"/>
          <p:cNvSpPr txBox="1"/>
          <p:nvPr/>
        </p:nvSpPr>
        <p:spPr>
          <a:xfrm>
            <a:off x="3803095" y="5189471"/>
            <a:ext cx="1523760"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c</a:t>
            </a:r>
            <a:r>
              <a:rPr lang="en-US" sz="2800" b="1" smtClean="0">
                <a:solidFill>
                  <a:srgbClr val="FF0000"/>
                </a:solidFill>
                <a:latin typeface="Cambria" panose="02040503050406030204" pitchFamily="18" charset="0"/>
                <a:ea typeface="Cambria" panose="02040503050406030204" pitchFamily="18" charset="0"/>
              </a:rPr>
              <a:t>hỗ </a:t>
            </a:r>
            <a:r>
              <a:rPr lang="en-US" sz="2800" b="1">
                <a:solidFill>
                  <a:srgbClr val="FF0000"/>
                </a:solidFill>
                <a:latin typeface="Cambria" panose="02040503050406030204" pitchFamily="18" charset="0"/>
                <a:ea typeface="Cambria" panose="02040503050406030204" pitchFamily="18" charset="0"/>
              </a:rPr>
              <a:t>nào</a:t>
            </a:r>
            <a:endParaRPr lang="en-US" sz="2800"/>
          </a:p>
        </p:txBody>
      </p:sp>
    </p:spTree>
    <p:extLst>
      <p:ext uri="{BB962C8B-B14F-4D97-AF65-F5344CB8AC3E}">
        <p14:creationId xmlns:p14="http://schemas.microsoft.com/office/powerpoint/2010/main" val="2938669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P spid="4" grpId="0"/>
      <p:bldP spid="6"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287235" y="1677760"/>
            <a:ext cx="9832521" cy="1323439"/>
          </a:xfrm>
          <a:prstGeom prst="rect">
            <a:avLst/>
          </a:prstGeom>
          <a:noFill/>
        </p:spPr>
        <p:txBody>
          <a:bodyPr wrap="square" rtlCol="0">
            <a:spAutoFit/>
          </a:bodyPr>
          <a:lstStyle/>
          <a:p>
            <a:r>
              <a:rPr lang="nl-NL" sz="4000" b="1">
                <a:solidFill>
                  <a:srgbClr val="002060"/>
                </a:solidFill>
                <a:latin typeface="Times New Roman" panose="02020603050405020304" pitchFamily="18" charset="0"/>
                <a:cs typeface="Times New Roman" panose="02020603050405020304" pitchFamily="18" charset="0"/>
              </a:rPr>
              <a:t>Mỗi đại từ nghi vấn đều </a:t>
            </a:r>
            <a:r>
              <a:rPr lang="nl-NL" sz="4000" b="1" smtClean="0">
                <a:solidFill>
                  <a:srgbClr val="002060"/>
                </a:solidFill>
                <a:latin typeface="Times New Roman" panose="02020603050405020304" pitchFamily="18" charset="0"/>
                <a:cs typeface="Times New Roman" panose="02020603050405020304" pitchFamily="18" charset="0"/>
              </a:rPr>
              <a:t>có </a:t>
            </a:r>
            <a:r>
              <a:rPr lang="nl-NL" sz="4000" b="1">
                <a:solidFill>
                  <a:srgbClr val="002060"/>
                </a:solidFill>
                <a:latin typeface="Times New Roman" panose="02020603050405020304" pitchFamily="18" charset="0"/>
                <a:cs typeface="Times New Roman" panose="02020603050405020304" pitchFamily="18" charset="0"/>
              </a:rPr>
              <a:t>mục đích </a:t>
            </a:r>
            <a:r>
              <a:rPr lang="nl-NL" sz="4000" b="1" smtClean="0">
                <a:solidFill>
                  <a:srgbClr val="002060"/>
                </a:solidFill>
                <a:latin typeface="Times New Roman" panose="02020603050405020304" pitchFamily="18" charset="0"/>
                <a:cs typeface="Times New Roman" panose="02020603050405020304" pitchFamily="18" charset="0"/>
              </a:rPr>
              <a:t>sử dụng </a:t>
            </a:r>
            <a:r>
              <a:rPr lang="nl-NL" sz="4000" b="1">
                <a:solidFill>
                  <a:srgbClr val="002060"/>
                </a:solidFill>
                <a:latin typeface="Times New Roman" panose="02020603050405020304" pitchFamily="18" charset="0"/>
                <a:cs typeface="Times New Roman" panose="02020603050405020304" pitchFamily="18" charset="0"/>
              </a:rPr>
              <a:t>riêng nên cần sử dụng đúng ngữ cảnh.</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036075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568367" y="130020"/>
            <a:ext cx="9701614" cy="5005723"/>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1962817" y="1165426"/>
            <a:ext cx="8788739" cy="3108543"/>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smtClean="0">
                <a:solidFill>
                  <a:prstClr val="black"/>
                </a:solidFill>
                <a:latin typeface="Cambria" panose="02040503050406030204" pitchFamily="18" charset="0"/>
              </a:rPr>
              <a:t>2 đội chơi: Dựa vào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của</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bạn trong lớp (trong đó để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đại</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từ) hai đội tự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dấu</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chỉnh</a:t>
            </a:r>
            <a:r>
              <a:rPr lang="en-US" sz="2800" b="1" smtClean="0">
                <a:solidFill>
                  <a:prstClr val="black"/>
                </a:solidFill>
                <a:latin typeface="Cambria" panose="02040503050406030204" pitchFamily="18" charset="0"/>
              </a:rPr>
              <a:t>. Đội nào tìm ghép được nhiều từ là đội thắng</a:t>
            </a:r>
          </a:p>
          <a:p>
            <a:pPr marL="457200" lvl="0" indent="-457200" algn="just">
              <a:buFont typeface="Wingdings" panose="05000000000000000000" pitchFamily="2" charset="2"/>
              <a:buChar char="q"/>
              <a:defRPr/>
            </a:pPr>
            <a:r>
              <a:rPr lang="en-US" sz="2800">
                <a:solidFill>
                  <a:srgbClr val="C71A29"/>
                </a:solidFill>
                <a:latin typeface="Cambria" panose="02040503050406030204" pitchFamily="18" charset="0"/>
                <a:ea typeface="Cambria" panose="02040503050406030204" pitchFamily="18" charset="0"/>
                <a:cs typeface="Calibri" panose="020F0502020204030204" pitchFamily="34" charset="0"/>
              </a:rPr>
              <a:t>Ví dụ: </a:t>
            </a:r>
            <a:r>
              <a:rPr lang="vi-VN" sz="280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r>
              <a:rPr lang="vi-VN" sz="2800" smtClean="0">
                <a:solidFill>
                  <a:srgbClr val="C71A29"/>
                </a:solidFill>
                <a:latin typeface="Cambria" panose="02040503050406030204" pitchFamily="18" charset="0"/>
                <a:ea typeface="Cambria" panose="02040503050406030204" pitchFamily="18" charset="0"/>
                <a:cs typeface="Calibri" panose="020F0502020204030204" pitchFamily="34" charset="0"/>
              </a:rPr>
              <a:t>...</a:t>
            </a:r>
            <a:r>
              <a:rPr lang="en-US" sz="2800" smtClean="0">
                <a:solidFill>
                  <a:srgbClr val="C71A29"/>
                </a:solidFill>
                <a:latin typeface="Cambria" panose="02040503050406030204" pitchFamily="18" charset="0"/>
                <a:ea typeface="Cambria" panose="02040503050406030204" pitchFamily="18" charset="0"/>
                <a:cs typeface="Calibri" panose="020F0502020204030204" pitchFamily="34" charset="0"/>
              </a:rPr>
              <a:t> (vậy/ thế)</a:t>
            </a:r>
          </a:p>
          <a:p>
            <a:pPr lvl="0" algn="just">
              <a:defRPr/>
            </a:pP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664181" y="423521"/>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552450" y="1400175"/>
            <a:ext cx="9832521"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1. Bạn </a:t>
            </a:r>
            <a:r>
              <a:rPr lang="nl-NL" sz="4000">
                <a:latin typeface="Times New Roman" panose="02020603050405020304" pitchFamily="18" charset="0"/>
                <a:cs typeface="Times New Roman" panose="02020603050405020304" pitchFamily="18" charset="0"/>
              </a:rPr>
              <a:t>A </a:t>
            </a:r>
            <a:r>
              <a:rPr lang="nl-NL" sz="4000" smtClean="0">
                <a:latin typeface="Times New Roman" panose="02020603050405020304" pitchFamily="18" charset="0"/>
                <a:cs typeface="Times New Roman" panose="02020603050405020304" pitchFamily="18" charset="0"/>
              </a:rPr>
              <a:t>dễ thương. -&gt; Bạn B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3929AE-B980-8E73-598B-92529CB2FE91}"/>
              </a:ext>
            </a:extLst>
          </p:cNvPr>
          <p:cNvSpPr txBox="1"/>
          <p:nvPr/>
        </p:nvSpPr>
        <p:spPr>
          <a:xfrm>
            <a:off x="552449" y="2352675"/>
            <a:ext cx="9832521" cy="1323439"/>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2. Trong lớp, các bạn đều hăng hái, tích cực phát biểu. -&gt; Em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E3929AE-B980-8E73-598B-92529CB2FE91}"/>
              </a:ext>
            </a:extLst>
          </p:cNvPr>
          <p:cNvSpPr txBox="1"/>
          <p:nvPr/>
        </p:nvSpPr>
        <p:spPr>
          <a:xfrm>
            <a:off x="552448" y="3920728"/>
            <a:ext cx="10355038"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3. Bạn Lâm học tốt Tiếng Anh. -&gt; Bạn Loan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3929AE-B980-8E73-598B-92529CB2FE91}"/>
              </a:ext>
            </a:extLst>
          </p:cNvPr>
          <p:cNvSpPr txBox="1"/>
          <p:nvPr/>
        </p:nvSpPr>
        <p:spPr>
          <a:xfrm>
            <a:off x="410936" y="4873228"/>
            <a:ext cx="10333265"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4. .......trực nhật hôm nay mà lớp mình sạch sẽ.....</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9837176" y="4805534"/>
            <a:ext cx="106792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606189" y="3886881"/>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60373" y="2951232"/>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05601" y="1418374"/>
            <a:ext cx="206498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43548" y="4834815"/>
            <a:ext cx="79759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Ai</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089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4846320" y="120857"/>
            <a:ext cx="7184571" cy="5321729"/>
            <a:chOff x="-857641" y="242199"/>
            <a:chExt cx="12729355"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857641" y="242199"/>
              <a:ext cx="12729355"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47591" y="379057"/>
              <a:ext cx="11433275" cy="1960847"/>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lang="en-US" sz="3200" noProof="0" smtClean="0">
                  <a:solidFill>
                    <a:prstClr val="black"/>
                  </a:solidFill>
                  <a:latin typeface="Calibri" panose="020F0502020204030204"/>
                </a:rPr>
                <a:t>S</a:t>
              </a:r>
              <a:r>
                <a:rPr kumimoji="0" lang="vi-VN" sz="3200" b="0" i="0" u="none" strike="noStrike" kern="1200" cap="none" spc="0" normalizeH="0" baseline="0" noProof="0" smtClean="0">
                  <a:ln>
                    <a:noFill/>
                  </a:ln>
                  <a:solidFill>
                    <a:prstClr val="black"/>
                  </a:solidFill>
                  <a:effectLst/>
                  <a:uLnTx/>
                  <a:uFillTx/>
                  <a:latin typeface="Calibri" panose="020F0502020204030204"/>
                </a:rPr>
                <a:t>ử </a:t>
              </a:r>
              <a:r>
                <a:rPr kumimoji="0" lang="vi-VN" sz="3200" b="0" i="0" u="none" strike="noStrike" kern="1200" cap="none" spc="0" normalizeH="0" baseline="0" noProof="0">
                  <a:ln>
                    <a:noFill/>
                  </a:ln>
                  <a:solidFill>
                    <a:prstClr val="black"/>
                  </a:solidFill>
                  <a:effectLst/>
                  <a:uLnTx/>
                  <a:uFillTx/>
                  <a:latin typeface="Calibri" panose="020F0502020204030204"/>
                </a:rPr>
                <a:t>dụng </a:t>
              </a:r>
              <a:r>
                <a:rPr lang="en-US" sz="3200" smtClean="0">
                  <a:solidFill>
                    <a:prstClr val="black"/>
                  </a:solidFill>
                  <a:latin typeface="Calibri" panose="020F0502020204030204"/>
                </a:rPr>
                <a:t>đại từ xưng hô cho phù hợp với ngữ cảnh, với quan hệ, thứ bậc trong giao tiếp hàng ngày</a:t>
              </a:r>
              <a:r>
                <a:rPr kumimoji="0" lang="vi-VN" sz="3200" b="0" i="0" u="none" strike="noStrike" kern="1200" cap="none" spc="0" normalizeH="0" baseline="0" noProof="0" smtClean="0">
                  <a:ln>
                    <a:noFill/>
                  </a:ln>
                  <a:solidFill>
                    <a:prstClr val="black"/>
                  </a:solidFill>
                  <a:effectLst/>
                  <a:uLnTx/>
                  <a:uFillTx/>
                  <a:latin typeface="Calibri" panose="020F0502020204030204"/>
                </a:rPr>
                <a:t>.</a:t>
              </a:r>
              <a:endParaRPr lang="en-US" sz="3200" dirty="0">
                <a:solidFill>
                  <a:prstClr val="black"/>
                </a:solidFill>
                <a:latin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smtClean="0">
                  <a:ln>
                    <a:noFill/>
                  </a:ln>
                  <a:solidFill>
                    <a:prstClr val="black"/>
                  </a:solidFill>
                  <a:effectLst/>
                  <a:uLnTx/>
                  <a:uFillTx/>
                  <a:latin typeface="Calibri" panose="020F0502020204030204"/>
                </a:rPr>
                <a:t>Chuẩn</a:t>
              </a:r>
              <a:r>
                <a:rPr kumimoji="0" lang="en-US" sz="3200" b="0" i="0" u="none" strike="noStrike" kern="1200" cap="none" spc="0" normalizeH="0" noProof="0" smtClean="0">
                  <a:ln>
                    <a:noFill/>
                  </a:ln>
                  <a:solidFill>
                    <a:prstClr val="black"/>
                  </a:solidFill>
                  <a:effectLst/>
                  <a:uLnTx/>
                  <a:uFillTx/>
                  <a:latin typeface="Calibri" panose="020F0502020204030204"/>
                </a:rPr>
                <a:t> bị bài sau: Đánh giá, chỉnh sửa văn bản sáng tạo: Chuẩn bị sổ tay ghi lại những điều em học được về cách viết bài văn kể chuyện sáng tạo.</a:t>
              </a:r>
              <a:endParaRPr kumimoji="0" lang="en-US" sz="3200" b="0" i="0" u="none" strike="noStrike" kern="1200" cap="none" spc="0" normalizeH="0" baseline="0" noProof="0" smtClean="0">
                <a:ln>
                  <a:noFill/>
                </a:ln>
                <a:solidFill>
                  <a:prstClr val="black"/>
                </a:solidFill>
                <a:effectLst/>
                <a:uLnTx/>
                <a:uFillTx/>
                <a:latin typeface="Calibri" panose="020F0502020204030204"/>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7" y="518093"/>
              <a:ext cx="877331"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14">
            <a:extLst>
              <a:ext uri="{FF2B5EF4-FFF2-40B4-BE49-F238E27FC236}">
                <a16:creationId xmlns:a16="http://schemas.microsoft.com/office/drawing/2014/main" id="{57B1D1BE-5E06-89AC-F2CD-A2A74B7B8024}"/>
              </a:ext>
            </a:extLst>
          </p:cNvPr>
          <p:cNvSpPr/>
          <p:nvPr/>
        </p:nvSpPr>
        <p:spPr>
          <a:xfrm>
            <a:off x="128205" y="168777"/>
            <a:ext cx="4572000" cy="2612946"/>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41EE0C58-14EA-5D19-8EDC-6773A603C4EB}"/>
              </a:ext>
            </a:extLst>
          </p:cNvPr>
          <p:cNvSpPr txBox="1"/>
          <p:nvPr/>
        </p:nvSpPr>
        <p:spPr>
          <a:xfrm>
            <a:off x="329867" y="213313"/>
            <a:ext cx="42421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smtClean="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8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986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349236"/>
            <a:ext cx="9652351" cy="5058986"/>
            <a:chOff x="1055370" y="604571"/>
            <a:chExt cx="10211753" cy="5049469"/>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70080" y="604571"/>
              <a:ext cx="4963241" cy="1844798"/>
              <a:chOff x="3570080" y="756971"/>
              <a:chExt cx="4963241" cy="1844798"/>
            </a:xfrm>
          </p:grpSpPr>
          <p:sp>
            <p:nvSpPr>
              <p:cNvPr id="56" name="矩形: 圆角 55">
                <a:extLst>
                  <a:ext uri="{FF2B5EF4-FFF2-40B4-BE49-F238E27FC236}">
                    <a16:creationId xmlns:a16="http://schemas.microsoft.com/office/drawing/2014/main" id="{32BA3EA3-3F33-41B4-8BDE-F26B65E69E00}"/>
                  </a:ext>
                </a:extLst>
              </p:cNvPr>
              <p:cNvSpPr/>
              <p:nvPr/>
            </p:nvSpPr>
            <p:spPr>
              <a:xfrm>
                <a:off x="3570080" y="756971"/>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矩形: 圆角 7">
                <a:extLst>
                  <a:ext uri="{FF2B5EF4-FFF2-40B4-BE49-F238E27FC236}">
                    <a16:creationId xmlns:a16="http://schemas.microsoft.com/office/drawing/2014/main" id="{F109CC2C-841A-A7A8-9377-9F1DB9AE450D}"/>
                  </a:ext>
                </a:extLst>
              </p:cNvPr>
              <p:cNvSpPr/>
              <p:nvPr/>
            </p:nvSpPr>
            <p:spPr>
              <a:xfrm>
                <a:off x="3570080" y="777122"/>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a:t>
                </a:r>
                <a:r>
                  <a:rPr kumimoji="0" lang="en-US" altLang="zh-CN" sz="4000" b="0" i="0" u="none" strike="noStrike" kern="1200" cap="none" spc="0" normalizeH="0" baseline="0" noProof="0" dirty="0" smtClean="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VIỆT </a:t>
                </a:r>
                <a:r>
                  <a:rPr kumimoji="0" lang="en-US" altLang="zh-CN" sz="4800" b="0" i="0" u="none" strike="noStrike" kern="1200" cap="none" spc="0" normalizeH="0" baseline="0" noProof="0" dirty="0" smtClean="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5</a:t>
                </a:r>
                <a:endParaRPr kumimoji="0" lang="en-US" altLang="zh-CN" sz="48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endParaRPr>
              </a:p>
            </p:txBody>
          </p: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223319" y="1559125"/>
            <a:ext cx="7736495" cy="3981033"/>
          </a:xfrm>
          <a:prstGeom prst="rect">
            <a:avLst/>
          </a:prstGeom>
        </p:spPr>
      </p:pic>
      <p:sp>
        <p:nvSpPr>
          <p:cNvPr id="21" name="矩形: 圆角 7">
            <a:extLst>
              <a:ext uri="{FF2B5EF4-FFF2-40B4-BE49-F238E27FC236}">
                <a16:creationId xmlns:a16="http://schemas.microsoft.com/office/drawing/2014/main" id="{F109CC2C-841A-A7A8-9377-9F1DB9AE450D}"/>
              </a:ext>
            </a:extLst>
          </p:cNvPr>
          <p:cNvSpPr/>
          <p:nvPr/>
        </p:nvSpPr>
        <p:spPr>
          <a:xfrm>
            <a:off x="4200417" y="5856775"/>
            <a:ext cx="4691354" cy="648921"/>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chemeClr val="tx2">
                    <a:lumMod val="50000"/>
                  </a:schemeClr>
                </a:solidFill>
                <a:effectLst/>
                <a:uLnTx/>
                <a:uFillTx/>
                <a:latin typeface="Coiny" panose="02000903060500060000" pitchFamily="2" charset="0"/>
                <a:ea typeface="Vogue-ExtraBold" panose="020B0500000000000000" pitchFamily="34" charset="0"/>
                <a:cs typeface="Vogue-ExtraBold" panose="020B0500000000000000" pitchFamily="34" charset="0"/>
              </a:rPr>
              <a:t>Tuần</a:t>
            </a:r>
            <a:r>
              <a:rPr kumimoji="0" lang="en-US" altLang="zh-CN" sz="2800" b="0" i="0" u="none" strike="noStrike" kern="1200" cap="none" spc="0" normalizeH="0" noProof="0" dirty="0" smtClean="0">
                <a:ln>
                  <a:noFill/>
                </a:ln>
                <a:solidFill>
                  <a:schemeClr val="tx2">
                    <a:lumMod val="50000"/>
                  </a:schemeClr>
                </a:solidFill>
                <a:effectLst/>
                <a:uLnTx/>
                <a:uFillTx/>
                <a:latin typeface="Coiny" panose="02000903060500060000" pitchFamily="2" charset="0"/>
                <a:ea typeface="Vogue-ExtraBold" panose="020B0500000000000000" pitchFamily="34" charset="0"/>
                <a:cs typeface="Vogue-ExtraBold" panose="020B0500000000000000" pitchFamily="34" charset="0"/>
              </a:rPr>
              <a:t> 3 – </a:t>
            </a:r>
            <a:r>
              <a:rPr kumimoji="0" lang="en-US" altLang="zh-CN" sz="2800" b="0" i="0" u="none" strike="noStrike" kern="1200" cap="none" spc="0" normalizeH="0" noProof="0" dirty="0" err="1" smtClean="0">
                <a:ln>
                  <a:noFill/>
                </a:ln>
                <a:solidFill>
                  <a:schemeClr val="tx2">
                    <a:lumMod val="50000"/>
                  </a:schemeClr>
                </a:solidFill>
                <a:effectLst/>
                <a:uLnTx/>
                <a:uFillTx/>
                <a:latin typeface="Coiny" panose="02000903060500060000" pitchFamily="2" charset="0"/>
                <a:ea typeface="Vogue-ExtraBold" panose="020B0500000000000000" pitchFamily="34" charset="0"/>
                <a:cs typeface="Vogue-ExtraBold" panose="020B0500000000000000" pitchFamily="34" charset="0"/>
              </a:rPr>
              <a:t>Tiết</a:t>
            </a:r>
            <a:r>
              <a:rPr kumimoji="0" lang="en-US" altLang="zh-CN" sz="2800" b="0" i="0" u="none" strike="noStrike" kern="1200" cap="none" spc="0" normalizeH="0" noProof="0" dirty="0" smtClean="0">
                <a:ln>
                  <a:noFill/>
                </a:ln>
                <a:solidFill>
                  <a:schemeClr val="tx2">
                    <a:lumMod val="50000"/>
                  </a:schemeClr>
                </a:solidFill>
                <a:effectLst/>
                <a:uLnTx/>
                <a:uFillTx/>
                <a:latin typeface="Coiny" panose="02000903060500060000" pitchFamily="2" charset="0"/>
                <a:ea typeface="Vogue-ExtraBold" panose="020B0500000000000000" pitchFamily="34" charset="0"/>
                <a:cs typeface="Vogue-ExtraBold" panose="020B0500000000000000" pitchFamily="34" charset="0"/>
              </a:rPr>
              <a:t> 16</a:t>
            </a:r>
            <a:endParaRPr kumimoji="0" lang="en-US" altLang="zh-CN" sz="2800" b="0" i="0" u="none" strike="noStrike" kern="1200" cap="none" spc="0" normalizeH="0" baseline="0" noProof="0" dirty="0">
              <a:ln>
                <a:noFill/>
              </a:ln>
              <a:solidFill>
                <a:schemeClr val="tx2">
                  <a:lumMod val="50000"/>
                </a:schemeClr>
              </a:solidFill>
              <a:effectLst/>
              <a:uLnTx/>
              <a:uFillTx/>
              <a:latin typeface="Coiny" panose="02000903060500060000" pitchFamily="2" charset="0"/>
              <a:ea typeface="Vogue-ExtraBold" panose="020B0500000000000000" pitchFamily="34" charset="0"/>
              <a:cs typeface="Vogue-ExtraBold" panose="020B0500000000000000" pitchFamily="34" charset="0"/>
            </a:endParaRPr>
          </a:p>
        </p:txBody>
      </p:sp>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209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Chuột cống xưng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gọi cánh cam (và một số loài vật khác nữa)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nhà</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1589</Words>
  <Application>Microsoft Office PowerPoint</Application>
  <PresentationFormat>Widescreen</PresentationFormat>
  <Paragraphs>160</Paragraphs>
  <Slides>26</Slides>
  <Notes>10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26</vt:i4>
      </vt:variant>
    </vt:vector>
  </HeadingPairs>
  <TitlesOfParts>
    <vt:vector size="46" baseType="lpstr">
      <vt:lpstr>宋体</vt:lpstr>
      <vt:lpstr>#9Slide07 Cadena</vt:lpstr>
      <vt:lpstr>Arial</vt:lpstr>
      <vt:lpstr>Calibri</vt:lpstr>
      <vt:lpstr>Calibri Light</vt:lpstr>
      <vt:lpstr>Cambria</vt:lpstr>
      <vt:lpstr>Coiny</vt:lpstr>
      <vt:lpstr>等线</vt:lpstr>
      <vt:lpstr>等线 Light</vt:lpstr>
      <vt:lpstr>DFPOP1-W9</vt:lpstr>
      <vt:lpstr>Times New Roman</vt:lpstr>
      <vt:lpstr>Vogue-ExtraBold</vt:lpstr>
      <vt:lpstr>Wingdings</vt:lpstr>
      <vt:lpstr>字魂59号-创粗黑</vt:lpstr>
      <vt:lpstr>思源黑体 CN Medium</vt:lpstr>
      <vt:lpstr>阿里妈妈刀隶体</vt:lpstr>
      <vt:lpstr>阿里巴巴普惠体</vt:lpstr>
      <vt:lpstr>Office 主题</vt:lpstr>
      <vt:lpstr>www.33ppt.com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50</cp:revision>
  <dcterms:created xsi:type="dcterms:W3CDTF">2024-06-20T12:25:34Z</dcterms:created>
  <dcterms:modified xsi:type="dcterms:W3CDTF">2024-09-20T05:06:34Z</dcterms:modified>
</cp:coreProperties>
</file>