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7" r:id="rId3"/>
    <p:sldId id="3973" r:id="rId4"/>
    <p:sldId id="3974" r:id="rId5"/>
    <p:sldId id="3970" r:id="rId6"/>
    <p:sldId id="3971" r:id="rId7"/>
    <p:sldId id="3972" r:id="rId8"/>
    <p:sldId id="3975" r:id="rId9"/>
    <p:sldId id="39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DDFF"/>
    <a:srgbClr val="C43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629" autoAdjust="0"/>
  </p:normalViewPr>
  <p:slideViewPr>
    <p:cSldViewPr snapToGrid="0">
      <p:cViewPr varScale="1">
        <p:scale>
          <a:sx n="65" d="100"/>
          <a:sy n="65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569C0-0F3A-4952-ACDA-84849C929B66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8F278-2B02-4B37-9528-20C6DE55E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0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6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0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C64F-BB0E-46F2-9665-AC646217F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F543C-4C25-45DA-97C4-A4538DDE1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11B0-E8BD-4B09-ADC3-175AADEC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97AC5-D535-47BC-98EF-3804FC64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579B6-B31A-477C-9DB7-9D8E4F87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20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FF83-F809-42FF-9FEB-4BFFEAFAF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F5949-4E7E-48FF-B602-C5558D2FE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579CA-3D95-4D01-9CB8-86F627D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F4B45-0A24-449E-94DD-D8D1D64C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3E3FE-901E-4C74-8D8B-C5A3C74A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99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4FC0E-7026-45A2-B0CB-01DC12824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02222-9AE0-4290-B885-07CE16F79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1A188-0C64-4FCB-9638-303E11F4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4011D-2A52-44D8-A9CB-662B504E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37A55-3880-456A-B24C-F77EFAA3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6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C0B8-F44B-480B-8B3C-4D4197C7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0D039-53DF-4570-ABF3-8379F690E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C527F3-8498-4AFA-BA4F-86F419B1F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F7D2CA-F65A-4E17-85A6-1CD7FF6D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8BC47-1ED5-4EC3-BE25-9EE69D675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DD507-0815-4267-8314-71B2BB48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24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C8962-4BAE-4FB7-A4EF-A3F478BE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31A9A-4F6E-4F01-BFB4-0453C9617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B4B3A-B30A-4A45-A7DD-D34577EAB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BC11C-D7A1-4DE3-9AF3-B7AD14546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4C53E-360E-46CC-AB85-CBD9F8B15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E511F0-5A9C-4734-BC7C-5DB736D2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E596FE-24F7-45C7-A6A6-8F4DEC696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B7F18C-EC0B-488B-A3B7-CD61FC9B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51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95DF-BF10-4FC6-B18E-0F9540292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8D64AA-33B4-4DE5-BCA3-B928352C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1DD4D-614B-4D2D-94F9-85C596B1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D72DA-95E2-43AC-B79E-94036A7E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95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D94F4-4DCD-424E-A3B0-6CF38892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B59CF-2C0E-4116-AE7A-3F77E55D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3A3ED-8154-4E23-9794-36BF0262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84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3778D-5F70-4437-8D68-4FEB0E6F4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44B98-A5C7-4362-AA94-C5C0BB8A1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3C0BD-CE03-4A66-BCFE-2093D07B8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2CAC6-A985-4E51-9A17-1F3B80FD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826F6-3C6F-4C6C-9C6D-57F61947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FE6E47-C10C-4834-89D0-97D3186AC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2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38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DF18-CE41-4D1D-AD29-6406F59A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173E0A-12FF-4C8C-B7E2-1B8E6C0D3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E48B44-FA62-4BC6-9047-A8C80EE6A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CA3DD-4DF7-49A3-8E16-7D25AB50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98B4B-9E5A-43C2-8C53-74D80624A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0D0094-9D12-4762-85AD-35F0DEBC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98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DD12-4488-44FC-AAF1-4722F5FF6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64E2A-1B7D-4E4A-A335-63A48B2BA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72AA6-1E99-41D0-969C-9A7795C4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DA436-9EA7-4F04-8E6F-668600AE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4B2AC-3B32-41CF-8FC0-3C2E6FBE6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62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E57572-F7CD-414A-B6E8-E8E9D3882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09426-A716-45F5-80F1-30E16024C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6112F-3784-49D9-80E9-B53CC364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58E4EFA-8564-4BBA-B33A-0AE029A904D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5CC08-13F7-4C84-AF3B-0BCFE8169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E4314-CDD8-4767-905F-A6C2114D0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44E4BE-4E6A-400A-8D15-49AD800E3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4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2037"/>
            <a:ext cx="4368800" cy="308410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2117"/>
            <a:ext cx="4511964" cy="43185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6017"/>
            <a:ext cx="4511964" cy="228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8668"/>
            <a:ext cx="4488039" cy="15371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712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7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8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37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17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396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75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54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339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1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7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33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067" b="1"/>
            </a:lvl4pPr>
            <a:lvl5pPr marL="1219170" indent="0">
              <a:buNone/>
              <a:defRPr sz="1067" b="1"/>
            </a:lvl5pPr>
            <a:lvl6pPr marL="1523962" indent="0">
              <a:buNone/>
              <a:defRPr sz="1067" b="1"/>
            </a:lvl6pPr>
            <a:lvl7pPr marL="1828754" indent="0">
              <a:buNone/>
              <a:defRPr sz="1067" b="1"/>
            </a:lvl7pPr>
            <a:lvl8pPr marL="2133547" indent="0">
              <a:buNone/>
              <a:defRPr sz="1067" b="1"/>
            </a:lvl8pPr>
            <a:lvl9pPr marL="2438339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92" indent="0">
              <a:buNone/>
              <a:defRPr sz="1333" b="1"/>
            </a:lvl2pPr>
            <a:lvl3pPr marL="609585" indent="0">
              <a:buNone/>
              <a:defRPr sz="1200" b="1"/>
            </a:lvl3pPr>
            <a:lvl4pPr marL="914377" indent="0">
              <a:buNone/>
              <a:defRPr sz="1067" b="1"/>
            </a:lvl4pPr>
            <a:lvl5pPr marL="1219170" indent="0">
              <a:buNone/>
              <a:defRPr sz="1067" b="1"/>
            </a:lvl5pPr>
            <a:lvl6pPr marL="1523962" indent="0">
              <a:buNone/>
              <a:defRPr sz="1067" b="1"/>
            </a:lvl6pPr>
            <a:lvl7pPr marL="1828754" indent="0">
              <a:buNone/>
              <a:defRPr sz="1067" b="1"/>
            </a:lvl7pPr>
            <a:lvl8pPr marL="2133547" indent="0">
              <a:buNone/>
              <a:defRPr sz="1067" b="1"/>
            </a:lvl8pPr>
            <a:lvl9pPr marL="2438339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3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9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4"/>
            <a:ext cx="2005543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4"/>
            <a:ext cx="3407833" cy="3902076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3"/>
            <a:ext cx="2005543" cy="3127376"/>
          </a:xfrm>
        </p:spPr>
        <p:txBody>
          <a:bodyPr/>
          <a:lstStyle>
            <a:lvl1pPr marL="0" indent="0">
              <a:buNone/>
              <a:defRPr sz="933"/>
            </a:lvl1pPr>
            <a:lvl2pPr marL="304792" indent="0">
              <a:buNone/>
              <a:defRPr sz="800"/>
            </a:lvl2pPr>
            <a:lvl3pPr marL="609585" indent="0">
              <a:buNone/>
              <a:defRPr sz="667"/>
            </a:lvl3pPr>
            <a:lvl4pPr marL="914377" indent="0">
              <a:buNone/>
              <a:defRPr sz="600"/>
            </a:lvl4pPr>
            <a:lvl5pPr marL="1219170" indent="0">
              <a:buNone/>
              <a:defRPr sz="600"/>
            </a:lvl5pPr>
            <a:lvl6pPr marL="1523962" indent="0">
              <a:buNone/>
              <a:defRPr sz="600"/>
            </a:lvl6pPr>
            <a:lvl7pPr marL="1828754" indent="0">
              <a:buNone/>
              <a:defRPr sz="600"/>
            </a:lvl7pPr>
            <a:lvl8pPr marL="2133547" indent="0">
              <a:buNone/>
              <a:defRPr sz="600"/>
            </a:lvl8pPr>
            <a:lvl9pPr marL="243833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9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792" indent="0">
              <a:buNone/>
              <a:defRPr sz="1867"/>
            </a:lvl2pPr>
            <a:lvl3pPr marL="609585" indent="0">
              <a:buNone/>
              <a:defRPr sz="1600"/>
            </a:lvl3pPr>
            <a:lvl4pPr marL="914377" indent="0">
              <a:buNone/>
              <a:defRPr sz="1333"/>
            </a:lvl4pPr>
            <a:lvl5pPr marL="1219170" indent="0">
              <a:buNone/>
              <a:defRPr sz="1333"/>
            </a:lvl5pPr>
            <a:lvl6pPr marL="1523962" indent="0">
              <a:buNone/>
              <a:defRPr sz="1333"/>
            </a:lvl6pPr>
            <a:lvl7pPr marL="1828754" indent="0">
              <a:buNone/>
              <a:defRPr sz="1333"/>
            </a:lvl7pPr>
            <a:lvl8pPr marL="2133547" indent="0">
              <a:buNone/>
              <a:defRPr sz="1333"/>
            </a:lvl8pPr>
            <a:lvl9pPr marL="2438339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792" indent="0">
              <a:buNone/>
              <a:defRPr sz="800"/>
            </a:lvl2pPr>
            <a:lvl3pPr marL="609585" indent="0">
              <a:buNone/>
              <a:defRPr sz="667"/>
            </a:lvl3pPr>
            <a:lvl4pPr marL="914377" indent="0">
              <a:buNone/>
              <a:defRPr sz="600"/>
            </a:lvl4pPr>
            <a:lvl5pPr marL="1219170" indent="0">
              <a:buNone/>
              <a:defRPr sz="600"/>
            </a:lvl5pPr>
            <a:lvl6pPr marL="1523962" indent="0">
              <a:buNone/>
              <a:defRPr sz="600"/>
            </a:lvl6pPr>
            <a:lvl7pPr marL="1828754" indent="0">
              <a:buNone/>
              <a:defRPr sz="600"/>
            </a:lvl7pPr>
            <a:lvl8pPr marL="2133547" indent="0">
              <a:buNone/>
              <a:defRPr sz="600"/>
            </a:lvl8pPr>
            <a:lvl9pPr marL="243833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8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0A3547B-4FB7-7ECF-4FEB-3B25643EC1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943" y="76643"/>
            <a:ext cx="1595385" cy="15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4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60958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288" indent="-190495" algn="l" defTabSz="60958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1981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73" indent="-152396" algn="l" defTabSz="60958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indent="-152396" algn="l" defTabSz="60958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358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150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5943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735" indent="-152396" algn="l" defTabSz="60958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9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85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7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170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62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754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547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339" algn="l" defTabSz="60958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2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85C26A3C-F7F7-18FC-CD20-EF6005763110}"/>
              </a:ext>
            </a:extLst>
          </p:cNvPr>
          <p:cNvSpPr/>
          <p:nvPr/>
        </p:nvSpPr>
        <p:spPr>
          <a:xfrm flipH="1">
            <a:off x="8861196" y="2828041"/>
            <a:ext cx="2953733" cy="1909972"/>
          </a:xfrm>
          <a:custGeom>
            <a:avLst/>
            <a:gdLst/>
            <a:ahLst/>
            <a:cxnLst/>
            <a:rect l="l" t="t" r="r" b="b"/>
            <a:pathLst>
              <a:path w="6242427" h="4114800">
                <a:moveTo>
                  <a:pt x="0" y="0"/>
                </a:moveTo>
                <a:lnTo>
                  <a:pt x="6242427" y="0"/>
                </a:lnTo>
                <a:lnTo>
                  <a:pt x="62424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8D544B-90A2-0B0D-8B29-FC2B36B28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624" y="22642"/>
            <a:ext cx="3048549" cy="8838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99E16A-4C63-0BE0-73B0-09719149BC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6951" y="777419"/>
            <a:ext cx="4499238" cy="10729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13E015-516C-5A71-FBD0-7D9F0742C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2423" y="1208394"/>
            <a:ext cx="6375387" cy="24641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2DA0A0-410F-06D2-9AA1-603E1EFB75D4}"/>
              </a:ext>
            </a:extLst>
          </p:cNvPr>
          <p:cNvSpPr/>
          <p:nvPr/>
        </p:nvSpPr>
        <p:spPr>
          <a:xfrm>
            <a:off x="-2375782" y="0"/>
            <a:ext cx="2255107" cy="2070866"/>
          </a:xfrm>
          <a:prstGeom prst="re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7D09E6-371E-7B7C-DC0D-B8E85A151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0318" y="2905596"/>
            <a:ext cx="7181710" cy="23959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8D11542-4FDA-1D7A-C163-AD7A88D47D43}"/>
              </a:ext>
            </a:extLst>
          </p:cNvPr>
          <p:cNvSpPr txBox="1"/>
          <p:nvPr/>
        </p:nvSpPr>
        <p:spPr>
          <a:xfrm>
            <a:off x="2953062" y="5454746"/>
            <a:ext cx="4534000" cy="783193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–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E8E3DE-7F80-FC4C-AA78-5E6AE2F9F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1939"/>
            <a:ext cx="11979678" cy="999831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074" name="TextBox1" r:id="rId2" imgW="5686560" imgH="1152360"/>
        </mc:Choice>
        <mc:Fallback>
          <p:control name="TextBox1" r:id="rId2" imgW="5686560" imgH="1152360">
            <p:pic>
              <p:nvPicPr>
                <p:cNvPr id="4" name="TextBox1">
                  <a:extLst>
                    <a:ext uri="{FF2B5EF4-FFF2-40B4-BE49-F238E27FC236}">
                      <a16:creationId xmlns:a16="http://schemas.microsoft.com/office/drawing/2014/main" id="{FC9AA1BB-DB57-F302-2A0F-31FEEA8ABA9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505200" y="2269646"/>
                  <a:ext cx="5689600" cy="11514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4063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7D09E6-371E-7B7C-DC0D-B8E85A151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082" y="839449"/>
            <a:ext cx="7181710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1B9D3EA-A312-2AB5-D419-6B7DD041002B}"/>
              </a:ext>
            </a:extLst>
          </p:cNvPr>
          <p:cNvGrpSpPr/>
          <p:nvPr/>
        </p:nvGrpSpPr>
        <p:grpSpPr>
          <a:xfrm>
            <a:off x="159844" y="212655"/>
            <a:ext cx="11116044" cy="1736646"/>
            <a:chOff x="1606669" y="926145"/>
            <a:chExt cx="9990398" cy="17366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D11542-4FDA-1D7A-C163-AD7A88D47D43}"/>
                </a:ext>
              </a:extLst>
            </p:cNvPr>
            <p:cNvSpPr txBox="1"/>
            <p:nvPr/>
          </p:nvSpPr>
          <p:spPr>
            <a:xfrm>
              <a:off x="2230713" y="926145"/>
              <a:ext cx="9366354" cy="1736646"/>
            </a:xfrm>
            <a:prstGeom prst="roundRect">
              <a:avLst/>
            </a:prstGeom>
            <a:solidFill>
              <a:srgbClr val="FFFF99"/>
            </a:solidFill>
            <a:ln w="76200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1. 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Từ </a:t>
              </a:r>
              <a:r>
                <a:rPr lang="vi-VN" sz="32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và </a:t>
              </a:r>
              <a:r>
                <a:rPr lang="vi-VN" sz="3200" b="1" i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chúng tôi 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ở hai đoạn đầu của bài đọc được dùng để chỉ ai? Từ nào chỉ một người, từ nào chỉ nhiều người?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BF8937-0394-5D14-E3EB-436509448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669" y="992500"/>
              <a:ext cx="1048300" cy="1195311"/>
            </a:xfrm>
            <a:prstGeom prst="rect">
              <a:avLst/>
            </a:prstGeom>
          </p:spPr>
        </p:pic>
      </p:grp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C90FE5FD-BAE2-E93C-C0BE-198098F0D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524869"/>
              </p:ext>
            </p:extLst>
          </p:nvPr>
        </p:nvGraphicFramePr>
        <p:xfrm>
          <a:off x="938923" y="2695611"/>
          <a:ext cx="10065408" cy="2283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967">
                  <a:extLst>
                    <a:ext uri="{9D8B030D-6E8A-4147-A177-3AD203B41FA5}">
                      <a16:colId xmlns:a16="http://schemas.microsoft.com/office/drawing/2014/main" val="3040994378"/>
                    </a:ext>
                  </a:extLst>
                </a:gridCol>
                <a:gridCol w="8576441">
                  <a:extLst>
                    <a:ext uri="{9D8B030D-6E8A-4147-A177-3AD203B41FA5}">
                      <a16:colId xmlns:a16="http://schemas.microsoft.com/office/drawing/2014/main" val="2625663998"/>
                    </a:ext>
                  </a:extLst>
                </a:gridCol>
              </a:tblGrid>
              <a:tr h="87790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</a:rPr>
                        <a:t>Tôi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476273"/>
                  </a:ext>
                </a:extLst>
              </a:tr>
              <a:tr h="140590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Chúng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tôi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40539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40C80B-9A89-A29C-1F5D-D73FBB15D541}"/>
              </a:ext>
            </a:extLst>
          </p:cNvPr>
          <p:cNvSpPr txBox="1"/>
          <p:nvPr/>
        </p:nvSpPr>
        <p:spPr>
          <a:xfrm>
            <a:off x="2774730" y="2858814"/>
            <a:ext cx="807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nhỏ,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81D6B1-5703-7DD7-895A-6174169D5763}"/>
              </a:ext>
            </a:extLst>
          </p:cNvPr>
          <p:cNvSpPr txBox="1"/>
          <p:nvPr/>
        </p:nvSpPr>
        <p:spPr>
          <a:xfrm>
            <a:off x="2732688" y="3752194"/>
            <a:ext cx="8071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ấu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53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B9D3EA-A312-2AB5-D419-6B7DD041002B}"/>
              </a:ext>
            </a:extLst>
          </p:cNvPr>
          <p:cNvGrpSpPr/>
          <p:nvPr/>
        </p:nvGrpSpPr>
        <p:grpSpPr>
          <a:xfrm>
            <a:off x="159844" y="212655"/>
            <a:ext cx="11116044" cy="1261666"/>
            <a:chOff x="1606669" y="926145"/>
            <a:chExt cx="9990398" cy="12616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D11542-4FDA-1D7A-C163-AD7A88D47D43}"/>
                </a:ext>
              </a:extLst>
            </p:cNvPr>
            <p:cNvSpPr txBox="1"/>
            <p:nvPr/>
          </p:nvSpPr>
          <p:spPr>
            <a:xfrm>
              <a:off x="2464291" y="926145"/>
              <a:ext cx="9132776" cy="1191816"/>
            </a:xfrm>
            <a:prstGeom prst="roundRect">
              <a:avLst/>
            </a:prstGeom>
            <a:solidFill>
              <a:srgbClr val="FFFF99"/>
            </a:solidFill>
            <a:ln w="76200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a.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nghĩa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in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đậm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BF8937-0394-5D14-E3EB-436509448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669" y="992500"/>
              <a:ext cx="1048300" cy="1195311"/>
            </a:xfrm>
            <a:prstGeom prst="rect">
              <a:avLst/>
            </a:prstGeom>
          </p:spPr>
        </p:pic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87CB542-E264-1A32-7D43-70B1BB962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81701"/>
              </p:ext>
            </p:extLst>
          </p:nvPr>
        </p:nvGraphicFramePr>
        <p:xfrm>
          <a:off x="1103587" y="1751554"/>
          <a:ext cx="10247586" cy="3200400"/>
        </p:xfrm>
        <a:graphic>
          <a:graphicData uri="http://schemas.openxmlformats.org/drawingml/2006/table">
            <a:tbl>
              <a:tblPr/>
              <a:tblGrid>
                <a:gridCol w="10247586">
                  <a:extLst>
                    <a:ext uri="{9D8B030D-6E8A-4147-A177-3AD203B41FA5}">
                      <a16:colId xmlns:a16="http://schemas.microsoft.com/office/drawing/2014/main" val="36880128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Thỉnh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thoảng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lại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nghe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trái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bần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rớt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tỏm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xuống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âm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rất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đỗi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quen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thuộc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gắn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gũi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bọn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ở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cù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này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470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Mỗi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bọn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chúng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tôi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tụ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năm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tụ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ở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bển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vui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đùa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đủ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tuổi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 </a:t>
                      </a:r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nít</a:t>
                      </a: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997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Trái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bần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cũng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"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"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quê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tôi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07850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340517A3-0B6B-D5CF-A269-B415324D73BE}"/>
              </a:ext>
            </a:extLst>
          </p:cNvPr>
          <p:cNvGrpSpPr/>
          <p:nvPr/>
        </p:nvGrpSpPr>
        <p:grpSpPr>
          <a:xfrm>
            <a:off x="1420252" y="5475891"/>
            <a:ext cx="1060189" cy="769522"/>
            <a:chOff x="547894" y="1803375"/>
            <a:chExt cx="11096212" cy="96311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1DA994-1F3D-69ED-1DFE-9978F066E33E}"/>
                </a:ext>
              </a:extLst>
            </p:cNvPr>
            <p:cNvSpPr/>
            <p:nvPr/>
          </p:nvSpPr>
          <p:spPr>
            <a:xfrm>
              <a:off x="547894" y="1803375"/>
              <a:ext cx="11096212" cy="9631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36BB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E9E752D-EEAA-FA34-3D37-E7D1E2EEA883}"/>
                </a:ext>
              </a:extLst>
            </p:cNvPr>
            <p:cNvSpPr txBox="1"/>
            <p:nvPr/>
          </p:nvSpPr>
          <p:spPr>
            <a:xfrm>
              <a:off x="1081862" y="1889956"/>
              <a:ext cx="10068781" cy="82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i="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rơi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D1D6E1-57A7-57CA-8D0A-823BBAEB4695}"/>
              </a:ext>
            </a:extLst>
          </p:cNvPr>
          <p:cNvGrpSpPr/>
          <p:nvPr/>
        </p:nvGrpSpPr>
        <p:grpSpPr>
          <a:xfrm>
            <a:off x="3532831" y="5447815"/>
            <a:ext cx="1417541" cy="769522"/>
            <a:chOff x="547894" y="1803375"/>
            <a:chExt cx="11096212" cy="9631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7414CD-A0A6-17CA-5A57-E3E3C30A6C11}"/>
                </a:ext>
              </a:extLst>
            </p:cNvPr>
            <p:cNvSpPr/>
            <p:nvPr/>
          </p:nvSpPr>
          <p:spPr>
            <a:xfrm>
              <a:off x="547894" y="1803375"/>
              <a:ext cx="11096212" cy="9631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36BB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0E84C3-E941-9400-E5D0-244E65A465DE}"/>
                </a:ext>
              </a:extLst>
            </p:cNvPr>
            <p:cNvSpPr txBox="1"/>
            <p:nvPr/>
          </p:nvSpPr>
          <p:spPr>
            <a:xfrm>
              <a:off x="1081859" y="1889956"/>
              <a:ext cx="10068783" cy="808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đảo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BDAB90-F0BB-0099-77BA-23118880482C}"/>
              </a:ext>
            </a:extLst>
          </p:cNvPr>
          <p:cNvGrpSpPr/>
          <p:nvPr/>
        </p:nvGrpSpPr>
        <p:grpSpPr>
          <a:xfrm>
            <a:off x="5939700" y="5458325"/>
            <a:ext cx="2563169" cy="769522"/>
            <a:chOff x="547894" y="1803375"/>
            <a:chExt cx="11096212" cy="96311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6D2E24-A55F-4556-084E-7C196ABD3AF7}"/>
                </a:ext>
              </a:extLst>
            </p:cNvPr>
            <p:cNvSpPr/>
            <p:nvPr/>
          </p:nvSpPr>
          <p:spPr>
            <a:xfrm>
              <a:off x="547894" y="1803375"/>
              <a:ext cx="11096212" cy="9631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36BB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C12FAB-9D5F-36C5-DC0A-198C38095506}"/>
                </a:ext>
              </a:extLst>
            </p:cNvPr>
            <p:cNvSpPr txBox="1"/>
            <p:nvPr/>
          </p:nvSpPr>
          <p:spPr>
            <a:xfrm>
              <a:off x="1081862" y="1889956"/>
              <a:ext cx="10068783" cy="808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trẻ</a:t>
              </a:r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65D26E-5E71-1B4E-AB3D-45B33F1F0B78}"/>
              </a:ext>
            </a:extLst>
          </p:cNvPr>
          <p:cNvGrpSpPr/>
          <p:nvPr/>
        </p:nvGrpSpPr>
        <p:grpSpPr>
          <a:xfrm>
            <a:off x="9292500" y="5395263"/>
            <a:ext cx="1417541" cy="769522"/>
            <a:chOff x="547894" y="1803375"/>
            <a:chExt cx="11096212" cy="96311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F79CAAE-1D3E-DD9E-5794-6054F2D806BB}"/>
                </a:ext>
              </a:extLst>
            </p:cNvPr>
            <p:cNvSpPr/>
            <p:nvPr/>
          </p:nvSpPr>
          <p:spPr>
            <a:xfrm>
              <a:off x="547894" y="1803375"/>
              <a:ext cx="11096212" cy="96311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A36BB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756022-EBEE-77B3-30A8-8154F9D63F34}"/>
                </a:ext>
              </a:extLst>
            </p:cNvPr>
            <p:cNvSpPr txBox="1"/>
            <p:nvPr/>
          </p:nvSpPr>
          <p:spPr>
            <a:xfrm>
              <a:off x="1081859" y="1889956"/>
              <a:ext cx="10068783" cy="808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375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B9D3EA-A312-2AB5-D419-6B7DD041002B}"/>
              </a:ext>
            </a:extLst>
          </p:cNvPr>
          <p:cNvGrpSpPr/>
          <p:nvPr/>
        </p:nvGrpSpPr>
        <p:grpSpPr>
          <a:xfrm>
            <a:off x="130347" y="1147824"/>
            <a:ext cx="11116044" cy="3915966"/>
            <a:chOff x="1606669" y="926145"/>
            <a:chExt cx="9990398" cy="39159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D11542-4FDA-1D7A-C163-AD7A88D47D43}"/>
                </a:ext>
              </a:extLst>
            </p:cNvPr>
            <p:cNvSpPr txBox="1"/>
            <p:nvPr/>
          </p:nvSpPr>
          <p:spPr>
            <a:xfrm>
              <a:off x="2464291" y="926145"/>
              <a:ext cx="9132776" cy="3915966"/>
            </a:xfrm>
            <a:prstGeom prst="roundRect">
              <a:avLst/>
            </a:prstGeom>
            <a:solidFill>
              <a:srgbClr val="FFFF99"/>
            </a:solidFill>
            <a:ln w="76200">
              <a:solidFill>
                <a:schemeClr val="tx1"/>
              </a:solidFill>
              <a:prstDash val="sysDash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Qua những từ in đậm ở trên, em có nhận xét gì về cách dùng từ ngữ của nhà văn trong bài Bến sông tuổi thơ? Chọn đáp án đúng.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A. Nhà văn sử dụng từ ngữ gần gũi với trẻ em.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Nhà văn dùng từ ngữ phổ biến với nhiều người.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C. Nhà văn sử dụng từ ngữ đậm màu sắc Nam Bộ.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D. Nhà văn dùng những từ ngữ trừu tượng, mơ hồ.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BF8937-0394-5D14-E3EB-436509448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6669" y="992500"/>
              <a:ext cx="1048300" cy="1195311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BDE11AE7-709F-1F24-2EFB-15E883311C1F}"/>
              </a:ext>
            </a:extLst>
          </p:cNvPr>
          <p:cNvSpPr/>
          <p:nvPr/>
        </p:nvSpPr>
        <p:spPr>
          <a:xfrm>
            <a:off x="1275232" y="3798975"/>
            <a:ext cx="493987" cy="4939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3CB349-8E6C-8311-F500-F3BDCDC2B779}"/>
              </a:ext>
            </a:extLst>
          </p:cNvPr>
          <p:cNvSpPr txBox="1"/>
          <p:nvPr/>
        </p:nvSpPr>
        <p:spPr>
          <a:xfrm>
            <a:off x="2748996" y="1329604"/>
            <a:ext cx="6573679" cy="189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sẻ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lớp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nhớ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quê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202124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29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8AF46D-94DD-30CC-67E9-68F46DBB81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02114" y="436997"/>
            <a:ext cx="7819814" cy="16338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CC4F6A-B1C6-611C-1838-2A901DFF417B}"/>
              </a:ext>
            </a:extLst>
          </p:cNvPr>
          <p:cNvSpPr txBox="1"/>
          <p:nvPr/>
        </p:nvSpPr>
        <p:spPr>
          <a:xfrm>
            <a:off x="2186093" y="2728953"/>
            <a:ext cx="7819814" cy="214526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 Đọc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4000" dirty="0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C234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endParaRPr lang="en-US" sz="4000" dirty="0">
              <a:solidFill>
                <a:srgbClr val="C234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80740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253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iCiel Cadena</vt:lpstr>
      <vt:lpstr>Lato Hairline</vt:lpstr>
      <vt:lpstr>Lato Light</vt:lpstr>
      <vt:lpstr>Lato Regular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10</cp:lastModifiedBy>
  <cp:revision>51</cp:revision>
  <dcterms:created xsi:type="dcterms:W3CDTF">2024-06-16T10:42:46Z</dcterms:created>
  <dcterms:modified xsi:type="dcterms:W3CDTF">2024-09-13T10:23:40Z</dcterms:modified>
</cp:coreProperties>
</file>