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2" r:id="rId3"/>
    <p:sldId id="257" r:id="rId4"/>
    <p:sldId id="260" r:id="rId5"/>
    <p:sldId id="268" r:id="rId6"/>
    <p:sldId id="286" r:id="rId7"/>
    <p:sldId id="285" r:id="rId8"/>
    <p:sldId id="287" r:id="rId9"/>
    <p:sldId id="296" r:id="rId10"/>
    <p:sldId id="295" r:id="rId11"/>
    <p:sldId id="261" r:id="rId12"/>
    <p:sldId id="266" r:id="rId13"/>
    <p:sldId id="300" r:id="rId14"/>
    <p:sldId id="301" r:id="rId15"/>
    <p:sldId id="281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Microsoft JhengHei Light" panose="020B0304030504040204" pitchFamily="34" charset="-120"/>
      <p:regular r:id="rId25"/>
    </p:embeddedFont>
    <p:embeddedFont>
      <p:font typeface="UTM Showcard" panose="02040603050506020204" pitchFamily="18" charset="0"/>
      <p:regular r:id="rId26"/>
    </p:embeddedFont>
    <p:embeddedFont>
      <p:font typeface="Showcard Gothic" panose="04020904020102020604" pitchFamily="82" charset="0"/>
      <p:regular r:id="rId27"/>
    </p:embeddedFont>
    <p:embeddedFont>
      <p:font typeface="UTM Aristote" panose="02040603050506020204" pitchFamily="18" charset="0"/>
      <p:regular r:id="rId28"/>
    </p:embeddedFont>
    <p:embeddedFont>
      <p:font typeface="UTM Flavour" panose="02040603050506020204" pitchFamily="18" charset="0"/>
      <p:regular r:id="rId29"/>
    </p:embeddedFont>
    <p:embeddedFont>
      <p:font typeface="UTM Cookies" panose="02040603050506020204" pitchFamily="18" charset="0"/>
      <p:regular r:id="rId30"/>
    </p:embeddedFont>
    <p:embeddedFont>
      <p:font typeface="UTM Androgyne" panose="02040603050506020204" pitchFamily="18" charset="0"/>
      <p:regular r:id="rId31"/>
    </p:embeddedFont>
    <p:embeddedFont>
      <p:font typeface="宋体" panose="02010600030101010101" pitchFamily="2" charset="-122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FF9900"/>
    <a:srgbClr val="E6792A"/>
    <a:srgbClr val="FF3300"/>
    <a:srgbClr val="E3F6FA"/>
    <a:srgbClr val="CC0099"/>
    <a:srgbClr val="FFCCCC"/>
    <a:srgbClr val="FF9999"/>
    <a:srgbClr val="00A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3" autoAdjust="0"/>
  </p:normalViewPr>
  <p:slideViewPr>
    <p:cSldViewPr>
      <p:cViewPr varScale="1">
        <p:scale>
          <a:sx n="62" d="100"/>
          <a:sy n="62" d="100"/>
        </p:scale>
        <p:origin x="168" y="1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0" d="100"/>
          <a:sy n="60" d="100"/>
        </p:scale>
        <p:origin x="2357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362B61-E8F9-417F-BF6D-9DA10BE39DBB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4095B-0838-42C3-BEDC-369341F1B7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706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6AEE-EC0A-4808-86CA-53357914CE7C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66AD6C-9DC4-4A0D-A2E1-154048A1B3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698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66AD6C-9DC4-4A0D-A2E1-154048A1B3D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46840" b="68486"/>
          <a:stretch>
            <a:fillRect/>
          </a:stretch>
        </p:blipFill>
        <p:spPr>
          <a:xfrm rot="21428448">
            <a:off x="9870330" y="-138614"/>
            <a:ext cx="2594274" cy="1264148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983432" y="493460"/>
            <a:ext cx="345139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cap="small" dirty="0">
                <a:solidFill>
                  <a:srgbClr val="00A5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  </a:t>
            </a:r>
            <a:r>
              <a:rPr lang="zh-CN" altLang="en-US" sz="2400" cap="small" dirty="0">
                <a:solidFill>
                  <a:srgbClr val="00A5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点击加入标题文字</a:t>
            </a:r>
            <a:endParaRPr lang="en-US" sz="2400" cap="small" dirty="0">
              <a:solidFill>
                <a:srgbClr val="00A5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46840" b="68486"/>
          <a:stretch>
            <a:fillRect/>
          </a:stretch>
        </p:blipFill>
        <p:spPr>
          <a:xfrm rot="21428448">
            <a:off x="9870330" y="-138614"/>
            <a:ext cx="2594274" cy="12641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28" y="136525"/>
            <a:ext cx="902804" cy="85911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983432" y="493460"/>
            <a:ext cx="345139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cap="small" dirty="0">
                <a:solidFill>
                  <a:srgbClr val="E67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  </a:t>
            </a:r>
            <a:r>
              <a:rPr lang="zh-CN" altLang="en-US" sz="2400" cap="small" dirty="0">
                <a:solidFill>
                  <a:srgbClr val="E67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点击加入标题文字</a:t>
            </a:r>
            <a:endParaRPr lang="en-US" sz="2400" cap="small" dirty="0">
              <a:solidFill>
                <a:srgbClr val="E679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46840" b="68486"/>
          <a:stretch>
            <a:fillRect/>
          </a:stretch>
        </p:blipFill>
        <p:spPr>
          <a:xfrm rot="21428448">
            <a:off x="9870330" y="-138614"/>
            <a:ext cx="2594274" cy="1264148"/>
          </a:xfrm>
          <a:prstGeom prst="rect">
            <a:avLst/>
          </a:prstGeom>
        </p:spPr>
      </p:pic>
      <p:pic>
        <p:nvPicPr>
          <p:cNvPr id="11" name="图形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9232" y="137630"/>
            <a:ext cx="972722" cy="790595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983432" y="493460"/>
            <a:ext cx="345139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cap="small" dirty="0">
                <a:solidFill>
                  <a:srgbClr val="00A5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  </a:t>
            </a:r>
            <a:r>
              <a:rPr lang="zh-CN" altLang="en-US" sz="2400" cap="small" dirty="0">
                <a:solidFill>
                  <a:srgbClr val="00A53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点击加入标题文字</a:t>
            </a:r>
            <a:endParaRPr lang="en-US" sz="2400" cap="small" dirty="0">
              <a:solidFill>
                <a:srgbClr val="00A53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696672" y="341040"/>
            <a:ext cx="1512168" cy="7536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0" r="46840" b="68486"/>
          <a:stretch>
            <a:fillRect/>
          </a:stretch>
        </p:blipFill>
        <p:spPr>
          <a:xfrm rot="21428448">
            <a:off x="9870330" y="-138614"/>
            <a:ext cx="2594274" cy="1264148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328" y="84628"/>
            <a:ext cx="1050117" cy="896100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983432" y="493460"/>
            <a:ext cx="3451390" cy="43476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cap="small" dirty="0">
                <a:solidFill>
                  <a:srgbClr val="E67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  </a:t>
            </a:r>
            <a:r>
              <a:rPr lang="zh-CN" altLang="en-US" sz="2400" cap="small" dirty="0">
                <a:solidFill>
                  <a:srgbClr val="E6792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点击加入标题文字</a:t>
            </a:r>
            <a:endParaRPr lang="en-US" sz="2400" cap="small" dirty="0">
              <a:solidFill>
                <a:srgbClr val="E6792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1122528" y="2671172"/>
            <a:ext cx="994695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6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Em</a:t>
            </a:r>
            <a:r>
              <a:rPr lang="en-US" altLang="zh-CN" sz="76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6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yêu</a:t>
            </a:r>
            <a:r>
              <a:rPr lang="en-US" altLang="zh-CN" sz="76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6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Tổ</a:t>
            </a:r>
            <a:r>
              <a:rPr lang="en-US" altLang="zh-CN" sz="76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6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quốc</a:t>
            </a:r>
            <a:r>
              <a:rPr lang="en-US" altLang="zh-CN" sz="76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6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Việt</a:t>
            </a:r>
            <a:r>
              <a:rPr lang="en-US" altLang="zh-CN" sz="76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Nam</a:t>
            </a:r>
            <a:endParaRPr lang="en-US" altLang="zh-CN" sz="7600" dirty="0">
              <a:solidFill>
                <a:srgbClr val="E6792A"/>
              </a:solidFill>
              <a:latin typeface="UTM Flavour" pitchFamily="18" charset="0"/>
              <a:ea typeface="华文新魏" panose="020108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15880" y="4293096"/>
            <a:ext cx="2086378" cy="731452"/>
          </a:xfrm>
          <a:prstGeom prst="rect">
            <a:avLst/>
          </a:prstGeom>
          <a:solidFill>
            <a:srgbClr val="048A8B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 err="1" smtClean="0">
                <a:solidFill>
                  <a:schemeClr val="bg1"/>
                </a:solidFill>
                <a:latin typeface="UTM Aristote" pitchFamily="18" charset="0"/>
                <a:ea typeface="华文新魏" panose="02010800040101010101" pitchFamily="2" charset="-122"/>
              </a:rPr>
              <a:t>Tiết</a:t>
            </a:r>
            <a:r>
              <a:rPr lang="en-US" altLang="zh-CN" sz="4000" dirty="0" smtClean="0">
                <a:solidFill>
                  <a:schemeClr val="bg1"/>
                </a:solidFill>
                <a:latin typeface="UTM Aristote" pitchFamily="18" charset="0"/>
                <a:ea typeface="华文新魏" panose="02010800040101010101" pitchFamily="2" charset="-122"/>
              </a:rPr>
              <a:t> 1</a:t>
            </a:r>
            <a:endParaRPr lang="zh-CN" altLang="en-US" sz="4000" dirty="0">
              <a:solidFill>
                <a:schemeClr val="bg1"/>
              </a:solidFill>
              <a:latin typeface="UTM Aristote" pitchFamily="18" charset="0"/>
              <a:ea typeface="华文新魏" panose="02010800040101010101" pitchFamily="2" charset="-122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3935256" y="1425550"/>
            <a:ext cx="3635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5400" dirty="0" err="1" smtClean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</a:rPr>
              <a:t>Đạo</a:t>
            </a:r>
            <a:r>
              <a:rPr lang="en-US" altLang="zh-CN" sz="5400" dirty="0" smtClean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5400" dirty="0" err="1" smtClean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</a:rPr>
              <a:t>đức</a:t>
            </a:r>
            <a:r>
              <a:rPr lang="en-US" altLang="zh-CN" sz="5400" dirty="0" smtClean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</a:rPr>
              <a:t> 5</a:t>
            </a:r>
            <a:endParaRPr lang="en-US" altLang="zh-CN" sz="5400" dirty="0">
              <a:solidFill>
                <a:srgbClr val="FF9900"/>
              </a:solidFill>
              <a:latin typeface="UTM Showcard" pitchFamily="18" charset="0"/>
              <a:ea typeface="华文新魏" panose="02010800040101010101" pitchFamily="2" charset="-122"/>
            </a:endParaRPr>
          </a:p>
        </p:txBody>
      </p:sp>
      <p:pic>
        <p:nvPicPr>
          <p:cNvPr id="6" name="Toi-Yeu-Viet-Nam-V-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60784" y="127761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528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/>
      <p:bldP spid="12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DELL\Downloads\Lovepik_com-401085539-question-mar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2336">
            <a:off x="5857782" y="458887"/>
            <a:ext cx="2260337" cy="226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767408" y="1911311"/>
            <a:ext cx="5355520" cy="3605921"/>
            <a:chOff x="6030228" y="1742933"/>
            <a:chExt cx="5155464" cy="7355925"/>
          </a:xfrm>
        </p:grpSpPr>
        <p:sp>
          <p:nvSpPr>
            <p:cNvPr id="7" name="矩形 6"/>
            <p:cNvSpPr/>
            <p:nvPr/>
          </p:nvSpPr>
          <p:spPr>
            <a:xfrm>
              <a:off x="6030228" y="1742933"/>
              <a:ext cx="5155464" cy="6476933"/>
            </a:xfrm>
            <a:prstGeom prst="rect">
              <a:avLst/>
            </a:prstGeom>
            <a:noFill/>
            <a:ln>
              <a:solidFill>
                <a:srgbClr val="048A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6166748" y="1878572"/>
              <a:ext cx="4880307" cy="7220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en-US" altLang="zh-CN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còn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biết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thêm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những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gì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về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Tổ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quốc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của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chúng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ta?</a:t>
              </a:r>
            </a:p>
            <a:p>
              <a:pPr algn="ctr" eaLnBrk="1" hangingPunct="1"/>
              <a:r>
                <a:rPr lang="en-US" altLang="zh-CN" sz="3200" b="1" dirty="0" smtClean="0">
                  <a:solidFill>
                    <a:srgbClr val="002060"/>
                  </a:solidFill>
                </a:rPr>
                <a:t>(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truyền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thống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văn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hóa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, </a:t>
              </a:r>
            </a:p>
            <a:p>
              <a:pPr algn="ctr" eaLnBrk="1" hangingPunct="1"/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thành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tựu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về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sự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phát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triển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kinh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tế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giáo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dục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; </a:t>
              </a:r>
            </a:p>
            <a:p>
              <a:pPr algn="ctr" eaLnBrk="1" hangingPunct="1"/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danh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lam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thắng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cảnh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,…)</a:t>
              </a:r>
              <a:endParaRPr lang="zh-CN" altLang="en-US" sz="3200" b="1" dirty="0">
                <a:solidFill>
                  <a:srgbClr val="002060"/>
                </a:solidFill>
              </a:endParaRPr>
            </a:p>
            <a:p>
              <a:pPr algn="just" eaLnBrk="1" hangingPunct="1"/>
              <a:endParaRPr lang="zh-CN" altLang="en-US" sz="32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50" name="Picture 2" descr="C:\Users\DELL\Downloads\—Pngtree—group discussion learn life learning_381625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790992"/>
            <a:ext cx="4812348" cy="481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:\Users\DELL\Downloads\pngaaa.com-132814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-87842"/>
            <a:ext cx="2338529" cy="11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6714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1325806"/>
            <a:ext cx="3456383" cy="3758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6" y="3487839"/>
            <a:ext cx="4307769" cy="156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25390" y="1312738"/>
            <a:ext cx="4302457" cy="1970518"/>
            <a:chOff x="359728" y="1412776"/>
            <a:chExt cx="4302457" cy="1970518"/>
          </a:xfrm>
        </p:grpSpPr>
        <p:sp>
          <p:nvSpPr>
            <p:cNvPr id="10" name="品 2"/>
            <p:cNvSpPr>
              <a:spLocks noChangeArrowheads="1"/>
            </p:cNvSpPr>
            <p:nvPr/>
          </p:nvSpPr>
          <p:spPr bwMode="auto">
            <a:xfrm>
              <a:off x="359728" y="1412776"/>
              <a:ext cx="4302457" cy="1970518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beve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9707" y="1567412"/>
              <a:ext cx="428247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sẽ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làm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gì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xây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dựng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đất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nước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Nam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giàu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đẹp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?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472264" y="1325806"/>
            <a:ext cx="3096344" cy="3731572"/>
            <a:chOff x="8472264" y="1325806"/>
            <a:chExt cx="3096344" cy="3731572"/>
          </a:xfrm>
        </p:grpSpPr>
        <p:sp>
          <p:nvSpPr>
            <p:cNvPr id="15" name="品 2"/>
            <p:cNvSpPr>
              <a:spLocks noChangeArrowheads="1"/>
            </p:cNvSpPr>
            <p:nvPr/>
          </p:nvSpPr>
          <p:spPr bwMode="auto">
            <a:xfrm>
              <a:off x="8472264" y="1325806"/>
              <a:ext cx="3096344" cy="3731572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beve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4272" y="1882567"/>
              <a:ext cx="295232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 smtClean="0">
                  <a:solidFill>
                    <a:srgbClr val="002060"/>
                  </a:solidFill>
                  <a:sym typeface="Wingdings" pitchFamily="2" charset="2"/>
                </a:rPr>
                <a:t>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Cố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gắng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học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tập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rèn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luyện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tốt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mai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sau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góp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xây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dựng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đất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</a:rPr>
                <a:t>nước</a:t>
              </a:r>
              <a:r>
                <a:rPr lang="en-US" sz="3200" b="1" dirty="0" smtClean="0">
                  <a:solidFill>
                    <a:srgbClr val="002060"/>
                  </a:solidFill>
                </a:rPr>
                <a:t>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02926" y="561454"/>
            <a:ext cx="3200986" cy="923330"/>
            <a:chOff x="1238830" y="476672"/>
            <a:chExt cx="3200986" cy="923330"/>
          </a:xfrm>
        </p:grpSpPr>
        <p:sp>
          <p:nvSpPr>
            <p:cNvPr id="21" name="圆角矩形 6"/>
            <p:cNvSpPr>
              <a:spLocks noChangeArrowheads="1"/>
            </p:cNvSpPr>
            <p:nvPr/>
          </p:nvSpPr>
          <p:spPr bwMode="auto">
            <a:xfrm>
              <a:off x="1238830" y="516678"/>
              <a:ext cx="3200986" cy="883323"/>
            </a:xfrm>
            <a:prstGeom prst="roundRect">
              <a:avLst>
                <a:gd name="adj" fmla="val 16667"/>
              </a:avLst>
            </a:prstGeom>
            <a:solidFill>
              <a:srgbClr val="048A8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文本框 7"/>
            <p:cNvSpPr txBox="1">
              <a:spLocks noChangeArrowheads="1"/>
            </p:cNvSpPr>
            <p:nvPr/>
          </p:nvSpPr>
          <p:spPr bwMode="auto">
            <a:xfrm>
              <a:off x="1287795" y="476672"/>
              <a:ext cx="293599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5400" b="1" dirty="0" err="1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Ghi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nhớ</a:t>
              </a:r>
              <a:endParaRPr lang="en-US" altLang="zh-CN" sz="5400" b="1" dirty="0">
                <a:solidFill>
                  <a:schemeClr val="bg1"/>
                </a:solidFill>
                <a:latin typeface="UTM Flavour" pitchFamily="18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9376" y="1700808"/>
            <a:ext cx="6264696" cy="4149215"/>
            <a:chOff x="479376" y="1700808"/>
            <a:chExt cx="6264696" cy="4149215"/>
          </a:xfrm>
        </p:grpSpPr>
        <p:sp>
          <p:nvSpPr>
            <p:cNvPr id="23" name="品 2"/>
            <p:cNvSpPr>
              <a:spLocks noChangeArrowheads="1"/>
            </p:cNvSpPr>
            <p:nvPr/>
          </p:nvSpPr>
          <p:spPr bwMode="auto">
            <a:xfrm>
              <a:off x="479376" y="1700808"/>
              <a:ext cx="6264696" cy="3903816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bevel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chemeClr val="bg1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79376" y="1879705"/>
              <a:ext cx="615668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Wingdings" pitchFamily="2" charset="2"/>
                <a:buChar char="Ø"/>
              </a:pPr>
              <a:r>
                <a:rPr lang="en-US" sz="28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>
                  <a:solidFill>
                    <a:srgbClr val="002060"/>
                  </a:solidFill>
                </a:rPr>
                <a:t>Nam </a:t>
              </a:r>
              <a:r>
                <a:rPr lang="en-US" sz="2800" b="1" dirty="0" err="1">
                  <a:solidFill>
                    <a:srgbClr val="002060"/>
                  </a:solidFill>
                </a:rPr>
                <a:t>là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đất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nước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tươi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đẹp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truyền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thống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văn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lâu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đời</a:t>
              </a:r>
              <a:r>
                <a:rPr lang="en-US" sz="2800" b="1" dirty="0">
                  <a:solidFill>
                    <a:srgbClr val="002060"/>
                  </a:solidFill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</a:rPr>
                <a:t>Việt</a:t>
              </a:r>
              <a:r>
                <a:rPr lang="en-US" sz="2800" b="1" dirty="0">
                  <a:solidFill>
                    <a:srgbClr val="002060"/>
                  </a:solidFill>
                </a:rPr>
                <a:t> Nam </a:t>
              </a:r>
              <a:r>
                <a:rPr lang="en-US" sz="2800" b="1" dirty="0" err="1">
                  <a:solidFill>
                    <a:srgbClr val="002060"/>
                  </a:solidFill>
                </a:rPr>
                <a:t>đang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thay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đổi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từng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</a:rPr>
                <a:t>ngày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.</a:t>
              </a:r>
            </a:p>
            <a:p>
              <a:pPr marL="457200" indent="-457200" algn="just">
                <a:buFont typeface="Wingdings" pitchFamily="2" charset="2"/>
                <a:buChar char="Ø"/>
              </a:pPr>
              <a:r>
                <a:rPr lang="en-US" sz="28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yêu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Tổ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quốc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Nam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tự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hào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mình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là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người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Nam.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sẽ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cố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gắng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học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tập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,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rèn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luyện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để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mai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sau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góp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phần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xây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dựng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đất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</a:rPr>
                <a:t>nước</a:t>
              </a:r>
              <a:r>
                <a:rPr lang="en-US" sz="2800" b="1" dirty="0" smtClean="0">
                  <a:solidFill>
                    <a:srgbClr val="002060"/>
                  </a:solidFill>
                </a:rPr>
                <a:t>.</a:t>
              </a:r>
              <a:endParaRPr lang="en-US" sz="2800" b="1" dirty="0">
                <a:solidFill>
                  <a:srgbClr val="002060"/>
                </a:solidFill>
              </a:endParaRPr>
            </a:p>
            <a:p>
              <a:pPr algn="just"/>
              <a:r>
                <a:rPr lang="en-US" sz="2800" b="1" dirty="0" smtClean="0">
                  <a:solidFill>
                    <a:srgbClr val="002060"/>
                  </a:solidFill>
                  <a:sym typeface="Wingdings" pitchFamily="2" charset="2"/>
                </a:rPr>
                <a:t> </a:t>
              </a:r>
              <a:endParaRPr 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9" name="Picture 4" descr="C:\Users\DELL\Downloads\pngaaa.com-13281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08" y="-87842"/>
            <a:ext cx="2338529" cy="11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895" y="1381546"/>
            <a:ext cx="4358705" cy="4351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5207128"/>
            <a:ext cx="3993573" cy="1650872"/>
          </a:xfrm>
          <a:prstGeom prst="rect">
            <a:avLst/>
          </a:prstGeom>
        </p:spPr>
      </p:pic>
      <p:pic>
        <p:nvPicPr>
          <p:cNvPr id="17" name="图片 16" descr="图片包含 书写用具, 定居者, 铅笔&#10;&#10;已生成极高可信度的说明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1" y="1316691"/>
            <a:ext cx="1821228" cy="27646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2" t="3069" r="21060" b="58268"/>
          <a:stretch>
            <a:fillRect/>
          </a:stretch>
        </p:blipFill>
        <p:spPr>
          <a:xfrm>
            <a:off x="7461804" y="826623"/>
            <a:ext cx="3312368" cy="2357231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964891" y="3023608"/>
            <a:ext cx="4649030" cy="2858631"/>
            <a:chOff x="309182" y="1965460"/>
            <a:chExt cx="4649030" cy="2858631"/>
          </a:xfrm>
        </p:grpSpPr>
        <p:sp>
          <p:nvSpPr>
            <p:cNvPr id="23" name="文本框 2"/>
            <p:cNvSpPr txBox="1"/>
            <p:nvPr/>
          </p:nvSpPr>
          <p:spPr>
            <a:xfrm>
              <a:off x="1666192" y="1965460"/>
              <a:ext cx="1644884" cy="830997"/>
            </a:xfrm>
            <a:prstGeom prst="rect">
              <a:avLst/>
            </a:prstGeom>
            <a:solidFill>
              <a:srgbClr val="FF9900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</a:rPr>
                <a:t>04</a:t>
              </a:r>
              <a:endParaRPr lang="zh-CN" altLang="en-US" sz="48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309182" y="3234947"/>
              <a:ext cx="464903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FF9900"/>
                  </a:solidFill>
                  <a:latin typeface="UTM Showcard" pitchFamily="18" charset="0"/>
                  <a:ea typeface="华文新魏" panose="02010800040101010101" pitchFamily="2" charset="-122"/>
                  <a:cs typeface="Microsoft JhengHei Light" panose="020B0304030504040204" pitchFamily="34" charset="-122"/>
                </a:rPr>
                <a:t>VẬN DỤNG</a:t>
              </a:r>
              <a:endParaRPr lang="zh-CN" altLang="en-US" sz="7200" b="1" dirty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5" name="矩形 25"/>
            <p:cNvSpPr/>
            <p:nvPr/>
          </p:nvSpPr>
          <p:spPr>
            <a:xfrm>
              <a:off x="1013695" y="4806091"/>
              <a:ext cx="3240000" cy="1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4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225" y="2150234"/>
            <a:ext cx="1188823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33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720" y="56768"/>
            <a:ext cx="12072664" cy="6741368"/>
          </a:xfrm>
          <a:prstGeom prst="roundRect">
            <a:avLst>
              <a:gd name="adj" fmla="val 4480"/>
            </a:avLst>
          </a:prstGeom>
          <a:solidFill>
            <a:schemeClr val="accent5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689720" y="1084563"/>
            <a:ext cx="8784664" cy="5485224"/>
            <a:chOff x="1127760" y="320040"/>
            <a:chExt cx="10008800" cy="6750888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15" t="7499" r="11259" b="214"/>
            <a:stretch/>
          </p:blipFill>
          <p:spPr bwMode="auto">
            <a:xfrm>
              <a:off x="1127760" y="320040"/>
              <a:ext cx="10008800" cy="67508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384" y="5661248"/>
              <a:ext cx="1584176" cy="13578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311224" y="260648"/>
            <a:ext cx="119774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err="1" smtClean="0">
                <a:solidFill>
                  <a:srgbClr val="002060"/>
                </a:solidFill>
              </a:rPr>
              <a:t>Em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hãy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tìm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những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hình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ảnh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về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Việt</a:t>
            </a:r>
            <a:r>
              <a:rPr lang="en-US" sz="3000" b="1" dirty="0" smtClean="0">
                <a:solidFill>
                  <a:srgbClr val="002060"/>
                </a:solidFill>
              </a:rPr>
              <a:t> Nam </a:t>
            </a:r>
            <a:r>
              <a:rPr lang="en-US" sz="3000" b="1" dirty="0" err="1" smtClean="0">
                <a:solidFill>
                  <a:srgbClr val="002060"/>
                </a:solidFill>
              </a:rPr>
              <a:t>trong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các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tranh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ảnh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dưới</a:t>
            </a:r>
            <a:r>
              <a:rPr lang="en-US" sz="3000" b="1" dirty="0" smtClean="0">
                <a:solidFill>
                  <a:srgbClr val="002060"/>
                </a:solidFill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</a:rPr>
              <a:t>đây</a:t>
            </a:r>
            <a:r>
              <a:rPr lang="en-US" sz="3000" b="1" dirty="0" smtClean="0">
                <a:solidFill>
                  <a:srgbClr val="002060"/>
                </a:solidFill>
              </a:rPr>
              <a:t>:</a:t>
            </a:r>
            <a:endParaRPr lang="en-US" sz="3000" b="1" dirty="0">
              <a:solidFill>
                <a:srgbClr val="002060"/>
              </a:solidFill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1057180" y="1556792"/>
            <a:ext cx="580664" cy="579078"/>
          </a:xfrm>
          <a:custGeom>
            <a:avLst/>
            <a:gdLst>
              <a:gd name="T0" fmla="*/ 290513 w 794"/>
              <a:gd name="T1" fmla="*/ 0 h 794"/>
              <a:gd name="T2" fmla="*/ 581025 w 794"/>
              <a:gd name="T3" fmla="*/ 289719 h 794"/>
              <a:gd name="T4" fmla="*/ 290513 w 794"/>
              <a:gd name="T5" fmla="*/ 579438 h 794"/>
              <a:gd name="T6" fmla="*/ 0 w 794"/>
              <a:gd name="T7" fmla="*/ 289719 h 794"/>
              <a:gd name="T8" fmla="*/ 290513 w 794"/>
              <a:gd name="T9" fmla="*/ 0 h 794"/>
              <a:gd name="T10" fmla="*/ 513702 w 794"/>
              <a:gd name="T11" fmla="*/ 182443 h 794"/>
              <a:gd name="T12" fmla="*/ 458819 w 794"/>
              <a:gd name="T13" fmla="*/ 127710 h 794"/>
              <a:gd name="T14" fmla="*/ 242947 w 794"/>
              <a:gd name="T15" fmla="*/ 342262 h 794"/>
              <a:gd name="T16" fmla="*/ 122206 w 794"/>
              <a:gd name="T17" fmla="*/ 221850 h 794"/>
              <a:gd name="T18" fmla="*/ 67323 w 794"/>
              <a:gd name="T19" fmla="*/ 276583 h 794"/>
              <a:gd name="T20" fmla="*/ 188065 w 794"/>
              <a:gd name="T21" fmla="*/ 397725 h 794"/>
              <a:gd name="T22" fmla="*/ 242947 w 794"/>
              <a:gd name="T23" fmla="*/ 452458 h 794"/>
              <a:gd name="T24" fmla="*/ 298562 w 794"/>
              <a:gd name="T25" fmla="*/ 397725 h 794"/>
              <a:gd name="T26" fmla="*/ 298562 w 794"/>
              <a:gd name="T27" fmla="*/ 397725 h 794"/>
              <a:gd name="T28" fmla="*/ 513702 w 794"/>
              <a:gd name="T29" fmla="*/ 182443 h 7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4" h="794">
                <a:moveTo>
                  <a:pt x="397" y="0"/>
                </a:moveTo>
                <a:cubicBezTo>
                  <a:pt x="616" y="0"/>
                  <a:pt x="794" y="178"/>
                  <a:pt x="794" y="397"/>
                </a:cubicBezTo>
                <a:cubicBezTo>
                  <a:pt x="794" y="617"/>
                  <a:pt x="616" y="794"/>
                  <a:pt x="397" y="794"/>
                </a:cubicBezTo>
                <a:cubicBezTo>
                  <a:pt x="178" y="794"/>
                  <a:pt x="0" y="617"/>
                  <a:pt x="0" y="397"/>
                </a:cubicBezTo>
                <a:cubicBezTo>
                  <a:pt x="0" y="178"/>
                  <a:pt x="178" y="0"/>
                  <a:pt x="397" y="0"/>
                </a:cubicBezTo>
                <a:close/>
                <a:moveTo>
                  <a:pt x="702" y="250"/>
                </a:moveTo>
                <a:lnTo>
                  <a:pt x="627" y="175"/>
                </a:lnTo>
                <a:lnTo>
                  <a:pt x="332" y="469"/>
                </a:lnTo>
                <a:lnTo>
                  <a:pt x="167" y="304"/>
                </a:lnTo>
                <a:lnTo>
                  <a:pt x="92" y="379"/>
                </a:lnTo>
                <a:lnTo>
                  <a:pt x="257" y="545"/>
                </a:lnTo>
                <a:lnTo>
                  <a:pt x="332" y="620"/>
                </a:lnTo>
                <a:lnTo>
                  <a:pt x="408" y="545"/>
                </a:lnTo>
                <a:lnTo>
                  <a:pt x="702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Freeform 8"/>
          <p:cNvSpPr>
            <a:spLocks noEditPoints="1"/>
          </p:cNvSpPr>
          <p:nvPr/>
        </p:nvSpPr>
        <p:spPr bwMode="auto">
          <a:xfrm>
            <a:off x="1057180" y="2996952"/>
            <a:ext cx="580664" cy="579078"/>
          </a:xfrm>
          <a:custGeom>
            <a:avLst/>
            <a:gdLst>
              <a:gd name="T0" fmla="*/ 290513 w 794"/>
              <a:gd name="T1" fmla="*/ 0 h 794"/>
              <a:gd name="T2" fmla="*/ 581025 w 794"/>
              <a:gd name="T3" fmla="*/ 289719 h 794"/>
              <a:gd name="T4" fmla="*/ 290513 w 794"/>
              <a:gd name="T5" fmla="*/ 579438 h 794"/>
              <a:gd name="T6" fmla="*/ 0 w 794"/>
              <a:gd name="T7" fmla="*/ 289719 h 794"/>
              <a:gd name="T8" fmla="*/ 290513 w 794"/>
              <a:gd name="T9" fmla="*/ 0 h 794"/>
              <a:gd name="T10" fmla="*/ 513702 w 794"/>
              <a:gd name="T11" fmla="*/ 182443 h 794"/>
              <a:gd name="T12" fmla="*/ 458819 w 794"/>
              <a:gd name="T13" fmla="*/ 127710 h 794"/>
              <a:gd name="T14" fmla="*/ 242947 w 794"/>
              <a:gd name="T15" fmla="*/ 342262 h 794"/>
              <a:gd name="T16" fmla="*/ 122206 w 794"/>
              <a:gd name="T17" fmla="*/ 221850 h 794"/>
              <a:gd name="T18" fmla="*/ 67323 w 794"/>
              <a:gd name="T19" fmla="*/ 276583 h 794"/>
              <a:gd name="T20" fmla="*/ 188065 w 794"/>
              <a:gd name="T21" fmla="*/ 397725 h 794"/>
              <a:gd name="T22" fmla="*/ 242947 w 794"/>
              <a:gd name="T23" fmla="*/ 452458 h 794"/>
              <a:gd name="T24" fmla="*/ 298562 w 794"/>
              <a:gd name="T25" fmla="*/ 397725 h 794"/>
              <a:gd name="T26" fmla="*/ 298562 w 794"/>
              <a:gd name="T27" fmla="*/ 397725 h 794"/>
              <a:gd name="T28" fmla="*/ 513702 w 794"/>
              <a:gd name="T29" fmla="*/ 182443 h 7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4" h="794">
                <a:moveTo>
                  <a:pt x="397" y="0"/>
                </a:moveTo>
                <a:cubicBezTo>
                  <a:pt x="616" y="0"/>
                  <a:pt x="794" y="178"/>
                  <a:pt x="794" y="397"/>
                </a:cubicBezTo>
                <a:cubicBezTo>
                  <a:pt x="794" y="617"/>
                  <a:pt x="616" y="794"/>
                  <a:pt x="397" y="794"/>
                </a:cubicBezTo>
                <a:cubicBezTo>
                  <a:pt x="178" y="794"/>
                  <a:pt x="0" y="617"/>
                  <a:pt x="0" y="397"/>
                </a:cubicBezTo>
                <a:cubicBezTo>
                  <a:pt x="0" y="178"/>
                  <a:pt x="178" y="0"/>
                  <a:pt x="397" y="0"/>
                </a:cubicBezTo>
                <a:close/>
                <a:moveTo>
                  <a:pt x="702" y="250"/>
                </a:moveTo>
                <a:lnTo>
                  <a:pt x="627" y="175"/>
                </a:lnTo>
                <a:lnTo>
                  <a:pt x="332" y="469"/>
                </a:lnTo>
                <a:lnTo>
                  <a:pt x="167" y="304"/>
                </a:lnTo>
                <a:lnTo>
                  <a:pt x="92" y="379"/>
                </a:lnTo>
                <a:lnTo>
                  <a:pt x="257" y="545"/>
                </a:lnTo>
                <a:lnTo>
                  <a:pt x="332" y="620"/>
                </a:lnTo>
                <a:lnTo>
                  <a:pt x="408" y="545"/>
                </a:lnTo>
                <a:lnTo>
                  <a:pt x="702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Freeform 9"/>
          <p:cNvSpPr>
            <a:spLocks noEditPoints="1"/>
          </p:cNvSpPr>
          <p:nvPr/>
        </p:nvSpPr>
        <p:spPr bwMode="auto">
          <a:xfrm>
            <a:off x="1069728" y="5990709"/>
            <a:ext cx="580664" cy="579078"/>
          </a:xfrm>
          <a:custGeom>
            <a:avLst/>
            <a:gdLst>
              <a:gd name="T0" fmla="*/ 290513 w 794"/>
              <a:gd name="T1" fmla="*/ 0 h 794"/>
              <a:gd name="T2" fmla="*/ 581025 w 794"/>
              <a:gd name="T3" fmla="*/ 289719 h 794"/>
              <a:gd name="T4" fmla="*/ 290513 w 794"/>
              <a:gd name="T5" fmla="*/ 579438 h 794"/>
              <a:gd name="T6" fmla="*/ 0 w 794"/>
              <a:gd name="T7" fmla="*/ 289719 h 794"/>
              <a:gd name="T8" fmla="*/ 290513 w 794"/>
              <a:gd name="T9" fmla="*/ 0 h 794"/>
              <a:gd name="T10" fmla="*/ 513702 w 794"/>
              <a:gd name="T11" fmla="*/ 182443 h 794"/>
              <a:gd name="T12" fmla="*/ 458819 w 794"/>
              <a:gd name="T13" fmla="*/ 127710 h 794"/>
              <a:gd name="T14" fmla="*/ 242947 w 794"/>
              <a:gd name="T15" fmla="*/ 342262 h 794"/>
              <a:gd name="T16" fmla="*/ 122206 w 794"/>
              <a:gd name="T17" fmla="*/ 221850 h 794"/>
              <a:gd name="T18" fmla="*/ 67323 w 794"/>
              <a:gd name="T19" fmla="*/ 276583 h 794"/>
              <a:gd name="T20" fmla="*/ 188065 w 794"/>
              <a:gd name="T21" fmla="*/ 397725 h 794"/>
              <a:gd name="T22" fmla="*/ 242947 w 794"/>
              <a:gd name="T23" fmla="*/ 452458 h 794"/>
              <a:gd name="T24" fmla="*/ 298562 w 794"/>
              <a:gd name="T25" fmla="*/ 397725 h 794"/>
              <a:gd name="T26" fmla="*/ 298562 w 794"/>
              <a:gd name="T27" fmla="*/ 397725 h 794"/>
              <a:gd name="T28" fmla="*/ 513702 w 794"/>
              <a:gd name="T29" fmla="*/ 182443 h 7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4" h="794">
                <a:moveTo>
                  <a:pt x="397" y="0"/>
                </a:moveTo>
                <a:cubicBezTo>
                  <a:pt x="616" y="0"/>
                  <a:pt x="794" y="178"/>
                  <a:pt x="794" y="397"/>
                </a:cubicBezTo>
                <a:cubicBezTo>
                  <a:pt x="794" y="617"/>
                  <a:pt x="616" y="794"/>
                  <a:pt x="397" y="794"/>
                </a:cubicBezTo>
                <a:cubicBezTo>
                  <a:pt x="178" y="794"/>
                  <a:pt x="0" y="617"/>
                  <a:pt x="0" y="397"/>
                </a:cubicBezTo>
                <a:cubicBezTo>
                  <a:pt x="0" y="178"/>
                  <a:pt x="178" y="0"/>
                  <a:pt x="397" y="0"/>
                </a:cubicBezTo>
                <a:close/>
                <a:moveTo>
                  <a:pt x="702" y="250"/>
                </a:moveTo>
                <a:lnTo>
                  <a:pt x="627" y="175"/>
                </a:lnTo>
                <a:lnTo>
                  <a:pt x="332" y="469"/>
                </a:lnTo>
                <a:lnTo>
                  <a:pt x="167" y="304"/>
                </a:lnTo>
                <a:lnTo>
                  <a:pt x="92" y="379"/>
                </a:lnTo>
                <a:lnTo>
                  <a:pt x="257" y="545"/>
                </a:lnTo>
                <a:lnTo>
                  <a:pt x="332" y="620"/>
                </a:lnTo>
                <a:lnTo>
                  <a:pt x="408" y="545"/>
                </a:lnTo>
                <a:lnTo>
                  <a:pt x="702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6672064" y="5701170"/>
            <a:ext cx="580664" cy="579078"/>
          </a:xfrm>
          <a:custGeom>
            <a:avLst/>
            <a:gdLst>
              <a:gd name="T0" fmla="*/ 290513 w 794"/>
              <a:gd name="T1" fmla="*/ 0 h 794"/>
              <a:gd name="T2" fmla="*/ 581025 w 794"/>
              <a:gd name="T3" fmla="*/ 289719 h 794"/>
              <a:gd name="T4" fmla="*/ 290513 w 794"/>
              <a:gd name="T5" fmla="*/ 579438 h 794"/>
              <a:gd name="T6" fmla="*/ 0 w 794"/>
              <a:gd name="T7" fmla="*/ 289719 h 794"/>
              <a:gd name="T8" fmla="*/ 290513 w 794"/>
              <a:gd name="T9" fmla="*/ 0 h 794"/>
              <a:gd name="T10" fmla="*/ 513702 w 794"/>
              <a:gd name="T11" fmla="*/ 182443 h 794"/>
              <a:gd name="T12" fmla="*/ 458819 w 794"/>
              <a:gd name="T13" fmla="*/ 127710 h 794"/>
              <a:gd name="T14" fmla="*/ 242947 w 794"/>
              <a:gd name="T15" fmla="*/ 342262 h 794"/>
              <a:gd name="T16" fmla="*/ 122206 w 794"/>
              <a:gd name="T17" fmla="*/ 221850 h 794"/>
              <a:gd name="T18" fmla="*/ 67323 w 794"/>
              <a:gd name="T19" fmla="*/ 276583 h 794"/>
              <a:gd name="T20" fmla="*/ 188065 w 794"/>
              <a:gd name="T21" fmla="*/ 397725 h 794"/>
              <a:gd name="T22" fmla="*/ 242947 w 794"/>
              <a:gd name="T23" fmla="*/ 452458 h 794"/>
              <a:gd name="T24" fmla="*/ 298562 w 794"/>
              <a:gd name="T25" fmla="*/ 397725 h 794"/>
              <a:gd name="T26" fmla="*/ 298562 w 794"/>
              <a:gd name="T27" fmla="*/ 397725 h 794"/>
              <a:gd name="T28" fmla="*/ 513702 w 794"/>
              <a:gd name="T29" fmla="*/ 182443 h 7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4" h="794">
                <a:moveTo>
                  <a:pt x="397" y="0"/>
                </a:moveTo>
                <a:cubicBezTo>
                  <a:pt x="616" y="0"/>
                  <a:pt x="794" y="178"/>
                  <a:pt x="794" y="397"/>
                </a:cubicBezTo>
                <a:cubicBezTo>
                  <a:pt x="794" y="617"/>
                  <a:pt x="616" y="794"/>
                  <a:pt x="397" y="794"/>
                </a:cubicBezTo>
                <a:cubicBezTo>
                  <a:pt x="178" y="794"/>
                  <a:pt x="0" y="617"/>
                  <a:pt x="0" y="397"/>
                </a:cubicBezTo>
                <a:cubicBezTo>
                  <a:pt x="0" y="178"/>
                  <a:pt x="178" y="0"/>
                  <a:pt x="397" y="0"/>
                </a:cubicBezTo>
                <a:close/>
                <a:moveTo>
                  <a:pt x="702" y="250"/>
                </a:moveTo>
                <a:lnTo>
                  <a:pt x="627" y="175"/>
                </a:lnTo>
                <a:lnTo>
                  <a:pt x="332" y="469"/>
                </a:lnTo>
                <a:lnTo>
                  <a:pt x="167" y="304"/>
                </a:lnTo>
                <a:lnTo>
                  <a:pt x="92" y="379"/>
                </a:lnTo>
                <a:lnTo>
                  <a:pt x="257" y="545"/>
                </a:lnTo>
                <a:lnTo>
                  <a:pt x="332" y="620"/>
                </a:lnTo>
                <a:lnTo>
                  <a:pt x="408" y="545"/>
                </a:lnTo>
                <a:lnTo>
                  <a:pt x="702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Freeform 11"/>
          <p:cNvSpPr>
            <a:spLocks noEditPoints="1"/>
          </p:cNvSpPr>
          <p:nvPr/>
        </p:nvSpPr>
        <p:spPr bwMode="auto">
          <a:xfrm>
            <a:off x="10474384" y="4581128"/>
            <a:ext cx="580664" cy="579078"/>
          </a:xfrm>
          <a:custGeom>
            <a:avLst/>
            <a:gdLst>
              <a:gd name="T0" fmla="*/ 290513 w 794"/>
              <a:gd name="T1" fmla="*/ 0 h 794"/>
              <a:gd name="T2" fmla="*/ 581025 w 794"/>
              <a:gd name="T3" fmla="*/ 289719 h 794"/>
              <a:gd name="T4" fmla="*/ 290513 w 794"/>
              <a:gd name="T5" fmla="*/ 579438 h 794"/>
              <a:gd name="T6" fmla="*/ 0 w 794"/>
              <a:gd name="T7" fmla="*/ 289719 h 794"/>
              <a:gd name="T8" fmla="*/ 290513 w 794"/>
              <a:gd name="T9" fmla="*/ 0 h 794"/>
              <a:gd name="T10" fmla="*/ 513702 w 794"/>
              <a:gd name="T11" fmla="*/ 182443 h 794"/>
              <a:gd name="T12" fmla="*/ 458819 w 794"/>
              <a:gd name="T13" fmla="*/ 127710 h 794"/>
              <a:gd name="T14" fmla="*/ 242947 w 794"/>
              <a:gd name="T15" fmla="*/ 342262 h 794"/>
              <a:gd name="T16" fmla="*/ 122206 w 794"/>
              <a:gd name="T17" fmla="*/ 221850 h 794"/>
              <a:gd name="T18" fmla="*/ 67323 w 794"/>
              <a:gd name="T19" fmla="*/ 276583 h 794"/>
              <a:gd name="T20" fmla="*/ 188065 w 794"/>
              <a:gd name="T21" fmla="*/ 397725 h 794"/>
              <a:gd name="T22" fmla="*/ 242947 w 794"/>
              <a:gd name="T23" fmla="*/ 452458 h 794"/>
              <a:gd name="T24" fmla="*/ 298562 w 794"/>
              <a:gd name="T25" fmla="*/ 397725 h 794"/>
              <a:gd name="T26" fmla="*/ 298562 w 794"/>
              <a:gd name="T27" fmla="*/ 397725 h 794"/>
              <a:gd name="T28" fmla="*/ 513702 w 794"/>
              <a:gd name="T29" fmla="*/ 182443 h 79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794" h="794">
                <a:moveTo>
                  <a:pt x="397" y="0"/>
                </a:moveTo>
                <a:cubicBezTo>
                  <a:pt x="616" y="0"/>
                  <a:pt x="794" y="178"/>
                  <a:pt x="794" y="397"/>
                </a:cubicBezTo>
                <a:cubicBezTo>
                  <a:pt x="794" y="617"/>
                  <a:pt x="616" y="794"/>
                  <a:pt x="397" y="794"/>
                </a:cubicBezTo>
                <a:cubicBezTo>
                  <a:pt x="178" y="794"/>
                  <a:pt x="0" y="617"/>
                  <a:pt x="0" y="397"/>
                </a:cubicBezTo>
                <a:cubicBezTo>
                  <a:pt x="0" y="178"/>
                  <a:pt x="178" y="0"/>
                  <a:pt x="397" y="0"/>
                </a:cubicBezTo>
                <a:close/>
                <a:moveTo>
                  <a:pt x="702" y="250"/>
                </a:moveTo>
                <a:lnTo>
                  <a:pt x="627" y="175"/>
                </a:lnTo>
                <a:lnTo>
                  <a:pt x="332" y="469"/>
                </a:lnTo>
                <a:lnTo>
                  <a:pt x="167" y="304"/>
                </a:lnTo>
                <a:lnTo>
                  <a:pt x="92" y="379"/>
                </a:lnTo>
                <a:lnTo>
                  <a:pt x="257" y="545"/>
                </a:lnTo>
                <a:lnTo>
                  <a:pt x="332" y="620"/>
                </a:lnTo>
                <a:lnTo>
                  <a:pt x="408" y="545"/>
                </a:lnTo>
                <a:lnTo>
                  <a:pt x="702" y="25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1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4"/>
          <p:cNvSpPr txBox="1"/>
          <p:nvPr/>
        </p:nvSpPr>
        <p:spPr>
          <a:xfrm>
            <a:off x="1395711" y="2348880"/>
            <a:ext cx="94756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Chúc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các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em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chăm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ngoan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,</a:t>
            </a:r>
          </a:p>
          <a:p>
            <a:pPr algn="ctr"/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học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 </a:t>
            </a:r>
            <a:r>
              <a:rPr lang="en-US" altLang="zh-CN" sz="7200" dirty="0" err="1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giỏi</a:t>
            </a:r>
            <a:r>
              <a:rPr lang="en-US" altLang="zh-CN" sz="7200" dirty="0" smtClean="0">
                <a:solidFill>
                  <a:srgbClr val="00A53E"/>
                </a:solidFill>
                <a:latin typeface="UTM Flavour" pitchFamily="18" charset="0"/>
                <a:ea typeface="华文新魏" panose="02010800040101010101" pitchFamily="2" charset="-122"/>
              </a:rPr>
              <a:t>.</a:t>
            </a:r>
            <a:endParaRPr lang="en-US" altLang="zh-CN" sz="7200" dirty="0">
              <a:solidFill>
                <a:srgbClr val="E6792A"/>
              </a:solidFill>
              <a:latin typeface="UTM Flavour" pitchFamily="18" charset="0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9"/>
          <p:cNvSpPr/>
          <p:nvPr/>
        </p:nvSpPr>
        <p:spPr>
          <a:xfrm>
            <a:off x="5807967" y="930329"/>
            <a:ext cx="6048673" cy="1850599"/>
          </a:xfrm>
          <a:prstGeom prst="rect">
            <a:avLst/>
          </a:prstGeom>
        </p:spPr>
        <p:txBody>
          <a:bodyPr wrap="square" lIns="49623" tIns="24811" rIns="49623" bIns="2481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600" dirty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       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Biết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Tổ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quốc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em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là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Việt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Nam;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Tổ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quốc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em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đang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thay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đổi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từng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ngày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đang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hội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nhập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vào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đời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sống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quốc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tế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.</a:t>
            </a:r>
            <a:endParaRPr lang="en-US" altLang="zh-CN" sz="26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Rectangle 19"/>
          <p:cNvSpPr/>
          <p:nvPr/>
        </p:nvSpPr>
        <p:spPr>
          <a:xfrm>
            <a:off x="5807968" y="2816697"/>
            <a:ext cx="6146039" cy="1250435"/>
          </a:xfrm>
          <a:prstGeom prst="rect">
            <a:avLst/>
          </a:prstGeom>
        </p:spPr>
        <p:txBody>
          <a:bodyPr wrap="square" lIns="49623" tIns="24811" rIns="49623" bIns="24811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      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Tích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cực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tập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rèn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luyện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để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góp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phần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xây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dựng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bảo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vệ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quê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hương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đất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.</a:t>
            </a:r>
            <a:endParaRPr lang="en-US" altLang="zh-CN" sz="26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Rectangle 19"/>
          <p:cNvSpPr/>
          <p:nvPr/>
        </p:nvSpPr>
        <p:spPr>
          <a:xfrm>
            <a:off x="5832406" y="4026673"/>
            <a:ext cx="6024234" cy="1850599"/>
          </a:xfrm>
          <a:prstGeom prst="rect">
            <a:avLst/>
          </a:prstGeom>
        </p:spPr>
        <p:txBody>
          <a:bodyPr wrap="square" lIns="49623" tIns="24811" rIns="49623" bIns="2481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       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Quan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tâm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đến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sự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phát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triển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đất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nước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tự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hào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truyền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thống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về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nền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văn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hóa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lịch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sử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của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dân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tộc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600" dirty="0" err="1" smtClean="0">
                <a:solidFill>
                  <a:srgbClr val="0070C0"/>
                </a:solidFill>
                <a:ea typeface="微软雅黑" panose="020B0503020204020204" pitchFamily="34" charset="-122"/>
              </a:rPr>
              <a:t>Việt</a:t>
            </a:r>
            <a:r>
              <a:rPr lang="en-US" altLang="zh-CN" sz="2600" dirty="0" smtClean="0">
                <a:solidFill>
                  <a:srgbClr val="0070C0"/>
                </a:solidFill>
                <a:ea typeface="微软雅黑" panose="020B0503020204020204" pitchFamily="34" charset="-122"/>
              </a:rPr>
              <a:t> Nam.</a:t>
            </a:r>
            <a:endParaRPr lang="en-US" altLang="zh-CN" sz="2600" dirty="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3" t="20549" r="13264" b="17519"/>
          <a:stretch/>
        </p:blipFill>
        <p:spPr bwMode="auto">
          <a:xfrm>
            <a:off x="314886" y="1844824"/>
            <a:ext cx="5940280" cy="30542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063552" y="620688"/>
            <a:ext cx="3200986" cy="923330"/>
            <a:chOff x="1238830" y="476672"/>
            <a:chExt cx="3200986" cy="923330"/>
          </a:xfrm>
        </p:grpSpPr>
        <p:sp>
          <p:nvSpPr>
            <p:cNvPr id="15" name="圆角矩形 6"/>
            <p:cNvSpPr>
              <a:spLocks noChangeArrowheads="1"/>
            </p:cNvSpPr>
            <p:nvPr/>
          </p:nvSpPr>
          <p:spPr bwMode="auto">
            <a:xfrm>
              <a:off x="1238830" y="516678"/>
              <a:ext cx="3200986" cy="883323"/>
            </a:xfrm>
            <a:prstGeom prst="roundRect">
              <a:avLst>
                <a:gd name="adj" fmla="val 16667"/>
              </a:avLst>
            </a:prstGeom>
            <a:solidFill>
              <a:srgbClr val="048A8B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文本框 7"/>
            <p:cNvSpPr txBox="1">
              <a:spLocks noChangeArrowheads="1"/>
            </p:cNvSpPr>
            <p:nvPr/>
          </p:nvSpPr>
          <p:spPr bwMode="auto">
            <a:xfrm>
              <a:off x="1287795" y="476672"/>
              <a:ext cx="293599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en-US" altLang="zh-CN" sz="5400" b="1" dirty="0" err="1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Mục</a:t>
              </a:r>
              <a:r>
                <a:rPr lang="en-US" altLang="zh-CN" sz="5400" b="1" dirty="0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5400" b="1" dirty="0" err="1" smtClean="0">
                  <a:solidFill>
                    <a:schemeClr val="bg1"/>
                  </a:solidFill>
                  <a:latin typeface="UTM Flavour" pitchFamily="18" charset="0"/>
                  <a:ea typeface="微软雅黑" panose="020B0503020204020204" pitchFamily="34" charset="-122"/>
                  <a:sym typeface="Arial" panose="020B0604020202020204" pitchFamily="34" charset="0"/>
                </a:rPr>
                <a:t>tiêu</a:t>
              </a:r>
              <a:endParaRPr lang="en-US" altLang="zh-CN" sz="5400" b="1" dirty="0">
                <a:solidFill>
                  <a:schemeClr val="bg1"/>
                </a:solidFill>
                <a:latin typeface="UTM Flavour" pitchFamily="18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889203" y="1102354"/>
            <a:ext cx="555991" cy="488263"/>
            <a:chOff x="5499159" y="980728"/>
            <a:chExt cx="854738" cy="710041"/>
          </a:xfrm>
        </p:grpSpPr>
        <p:sp>
          <p:nvSpPr>
            <p:cNvPr id="3" name="Teardrop 2"/>
            <p:cNvSpPr/>
            <p:nvPr/>
          </p:nvSpPr>
          <p:spPr>
            <a:xfrm rot="10800000">
              <a:off x="5499159" y="980728"/>
              <a:ext cx="854738" cy="710041"/>
            </a:xfrm>
            <a:prstGeom prst="teardrop">
              <a:avLst>
                <a:gd name="adj" fmla="val 1064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38"/>
            <p:cNvSpPr txBox="1"/>
            <p:nvPr/>
          </p:nvSpPr>
          <p:spPr>
            <a:xfrm>
              <a:off x="5531613" y="1175818"/>
              <a:ext cx="717754" cy="5106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  <a:cs typeface="Poppins SemiBold" charset="0"/>
                </a:rPr>
                <a:t>1</a:t>
              </a:r>
              <a:endParaRPr lang="en-US" altLang="zh-CN" sz="32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  <a:cs typeface="Poppins SemiBold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30086" y="2883661"/>
            <a:ext cx="555991" cy="572737"/>
            <a:chOff x="5499159" y="980728"/>
            <a:chExt cx="854738" cy="832885"/>
          </a:xfrm>
        </p:grpSpPr>
        <p:sp>
          <p:nvSpPr>
            <p:cNvPr id="22" name="Teardrop 21"/>
            <p:cNvSpPr/>
            <p:nvPr/>
          </p:nvSpPr>
          <p:spPr>
            <a:xfrm rot="10800000">
              <a:off x="5499159" y="980728"/>
              <a:ext cx="854738" cy="710041"/>
            </a:xfrm>
            <a:prstGeom prst="teardrop">
              <a:avLst>
                <a:gd name="adj" fmla="val 1064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38"/>
            <p:cNvSpPr txBox="1"/>
            <p:nvPr/>
          </p:nvSpPr>
          <p:spPr>
            <a:xfrm>
              <a:off x="5531613" y="1175819"/>
              <a:ext cx="717753" cy="6377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  <a:cs typeface="Poppins SemiBold" charset="0"/>
                </a:rPr>
                <a:t>2</a:t>
              </a:r>
              <a:endParaRPr lang="en-US" altLang="zh-CN" sz="32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  <a:cs typeface="Poppins SemiBold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889203" y="4080399"/>
            <a:ext cx="555991" cy="572737"/>
            <a:chOff x="5499159" y="980728"/>
            <a:chExt cx="854738" cy="832885"/>
          </a:xfrm>
        </p:grpSpPr>
        <p:sp>
          <p:nvSpPr>
            <p:cNvPr id="25" name="Teardrop 24"/>
            <p:cNvSpPr/>
            <p:nvPr/>
          </p:nvSpPr>
          <p:spPr>
            <a:xfrm rot="10800000">
              <a:off x="5499159" y="980728"/>
              <a:ext cx="854738" cy="710041"/>
            </a:xfrm>
            <a:prstGeom prst="teardrop">
              <a:avLst>
                <a:gd name="adj" fmla="val 10646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38"/>
            <p:cNvSpPr txBox="1"/>
            <p:nvPr/>
          </p:nvSpPr>
          <p:spPr>
            <a:xfrm>
              <a:off x="5531613" y="1175819"/>
              <a:ext cx="717753" cy="6377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 anchorCtr="1">
              <a:spAutoFit/>
            </a:bodyPr>
            <a:lstStyle/>
            <a:p>
              <a:pPr algn="ctr">
                <a:lnSpc>
                  <a:spcPts val="268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  <a:cs typeface="Poppins SemiBold" charset="0"/>
                </a:rPr>
                <a:t>3</a:t>
              </a:r>
              <a:endParaRPr lang="en-US" altLang="zh-CN" sz="32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  <a:cs typeface="Poppins SemiBold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398057" y="2721384"/>
            <a:ext cx="5290231" cy="2376711"/>
            <a:chOff x="141622" y="2447380"/>
            <a:chExt cx="5290231" cy="2376711"/>
          </a:xfrm>
        </p:grpSpPr>
        <p:sp>
          <p:nvSpPr>
            <p:cNvPr id="23" name="文本框 2"/>
            <p:cNvSpPr txBox="1"/>
            <p:nvPr/>
          </p:nvSpPr>
          <p:spPr>
            <a:xfrm>
              <a:off x="1908235" y="2447380"/>
              <a:ext cx="1644884" cy="830997"/>
            </a:xfrm>
            <a:prstGeom prst="rect">
              <a:avLst/>
            </a:prstGeom>
            <a:solidFill>
              <a:srgbClr val="048A8B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</a:rPr>
                <a:t>01</a:t>
              </a:r>
              <a:endParaRPr lang="zh-CN" altLang="en-US" sz="48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</a:endParaRPr>
            </a:p>
          </p:txBody>
        </p:sp>
        <p:sp>
          <p:nvSpPr>
            <p:cNvPr id="25" name="文本框 12"/>
            <p:cNvSpPr txBox="1"/>
            <p:nvPr/>
          </p:nvSpPr>
          <p:spPr>
            <a:xfrm>
              <a:off x="141622" y="3443028"/>
              <a:ext cx="52902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048A8B"/>
                  </a:solidFill>
                  <a:latin typeface="UTM Showcard" pitchFamily="18" charset="0"/>
                  <a:ea typeface="华文新魏" panose="02010800040101010101" pitchFamily="2" charset="-122"/>
                  <a:cs typeface="Microsoft JhengHei Light" panose="020B0304030504040204" pitchFamily="34" charset="-122"/>
                </a:rPr>
                <a:t>KHỞI ĐỘNG</a:t>
              </a:r>
              <a:endParaRPr lang="zh-CN" altLang="en-US" sz="7200" b="1" dirty="0">
                <a:solidFill>
                  <a:srgbClr val="048A8B"/>
                </a:solidFill>
                <a:latin typeface="UTM Showcard" pitchFamily="18" charset="0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013695" y="4806091"/>
              <a:ext cx="3240000" cy="1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232" y="1944276"/>
            <a:ext cx="1121761" cy="823031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67483" y="1124744"/>
            <a:ext cx="4896543" cy="3960440"/>
          </a:xfrm>
          <a:prstGeom prst="rect">
            <a:avLst/>
          </a:prstGeom>
          <a:noFill/>
          <a:ln>
            <a:solidFill>
              <a:srgbClr val="048A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899530" y="1537628"/>
            <a:ext cx="4464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zh-CN" sz="2800" b="1" dirty="0" err="1" smtClean="0">
                <a:solidFill>
                  <a:srgbClr val="FF3300"/>
                </a:solidFill>
              </a:rPr>
              <a:t>Bài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hát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vừa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rồi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có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nhắc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FF3300"/>
                </a:solidFill>
              </a:rPr>
              <a:t>đến</a:t>
            </a:r>
            <a:r>
              <a:rPr lang="en-US" altLang="zh-CN" sz="2800" b="1" dirty="0" smtClean="0">
                <a:solidFill>
                  <a:srgbClr val="FF3300"/>
                </a:solidFill>
              </a:rPr>
              <a:t>:</a:t>
            </a:r>
            <a:endParaRPr lang="zh-CN" altLang="en-US" sz="2800" b="1" dirty="0">
              <a:solidFill>
                <a:srgbClr val="FF3300"/>
              </a:solidFill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993002" y="3457685"/>
            <a:ext cx="375076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altLang="zh-CN" sz="2800" b="1" dirty="0" err="1" smtClean="0">
                <a:solidFill>
                  <a:srgbClr val="002060"/>
                </a:solidFill>
              </a:rPr>
              <a:t>Mũi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Cà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Mau</a:t>
            </a:r>
          </a:p>
          <a:p>
            <a:pPr marL="457200" indent="-457200" eaLnBrk="1" hangingPunct="1">
              <a:lnSpc>
                <a:spcPct val="150000"/>
              </a:lnSpc>
              <a:buFont typeface="Courier New" pitchFamily="49" charset="0"/>
              <a:buChar char="o"/>
            </a:pPr>
            <a:r>
              <a:rPr lang="en-US" altLang="zh-CN" sz="2800" b="1" dirty="0" err="1" smtClean="0">
                <a:solidFill>
                  <a:srgbClr val="002060"/>
                </a:solidFill>
              </a:rPr>
              <a:t>Núi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rừng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Đồng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Văn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矩形 8"/>
          <p:cNvSpPr>
            <a:spLocks noChangeArrowheads="1"/>
          </p:cNvSpPr>
          <p:nvPr/>
        </p:nvSpPr>
        <p:spPr bwMode="auto">
          <a:xfrm>
            <a:off x="467483" y="2139504"/>
            <a:ext cx="4752528" cy="131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địa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danh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của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đất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Việt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Nam?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5695982" y="1069302"/>
            <a:ext cx="6016642" cy="5258021"/>
            <a:chOff x="5695982" y="1069302"/>
            <a:chExt cx="6016642" cy="52580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5982" y="1069302"/>
              <a:ext cx="6016642" cy="4015882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168008" y="5373216"/>
              <a:ext cx="4896544" cy="95410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  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Tổ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quốc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ta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như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một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con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tàu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.</a:t>
              </a:r>
            </a:p>
            <a:p>
              <a:r>
                <a:rPr lang="en-US" sz="2800" b="1" dirty="0" smtClean="0">
                  <a:solidFill>
                    <a:schemeClr val="bg1"/>
                  </a:solidFill>
                </a:rPr>
                <a:t>  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Mũi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tàu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ta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đó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–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mũi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Cà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Mau.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695982" y="1038050"/>
            <a:ext cx="6016642" cy="5073829"/>
            <a:chOff x="4669739" y="1023751"/>
            <a:chExt cx="6016642" cy="507382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9739" y="1023751"/>
              <a:ext cx="6016642" cy="416242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813948" y="5574360"/>
              <a:ext cx="3720305" cy="5232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bg1"/>
                  </a:solidFill>
                </a:rPr>
                <a:t>Núi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rừng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Đồng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Văn</a:t>
              </a:r>
              <a:endParaRPr lang="en-US" sz="2800" b="1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17" name="矩形 8"/>
          <p:cNvSpPr>
            <a:spLocks noChangeArrowheads="1"/>
          </p:cNvSpPr>
          <p:nvPr/>
        </p:nvSpPr>
        <p:spPr bwMode="auto">
          <a:xfrm>
            <a:off x="1055439" y="3068960"/>
            <a:ext cx="3750762" cy="131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zh-CN" sz="2800" b="1" dirty="0" err="1" smtClean="0">
                <a:solidFill>
                  <a:srgbClr val="002060"/>
                </a:solidFill>
              </a:rPr>
              <a:t>Mùa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thu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Tháng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Tám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(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mạng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mùa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thu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)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sp>
        <p:nvSpPr>
          <p:cNvPr id="18" name="矩形 8"/>
          <p:cNvSpPr>
            <a:spLocks noChangeArrowheads="1"/>
          </p:cNvSpPr>
          <p:nvPr/>
        </p:nvSpPr>
        <p:spPr bwMode="auto">
          <a:xfrm>
            <a:off x="407368" y="2258288"/>
            <a:ext cx="504056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 algn="just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800" b="1" dirty="0" err="1" smtClean="0">
                <a:solidFill>
                  <a:srgbClr val="002060"/>
                </a:solidFill>
              </a:rPr>
              <a:t>Sự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kiện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lịch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sự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gì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quan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</a:rPr>
              <a:t>trọng</a:t>
            </a:r>
            <a:r>
              <a:rPr lang="en-US" altLang="zh-CN" sz="2800" b="1" dirty="0" smtClean="0">
                <a:solidFill>
                  <a:srgbClr val="002060"/>
                </a:solidFill>
              </a:rPr>
              <a:t>?</a:t>
            </a:r>
            <a:endParaRPr lang="zh-CN" altLang="en-US" sz="2800" b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221" y="1082558"/>
            <a:ext cx="5897563" cy="408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uiExpand="1" build="p"/>
      <p:bldP spid="10" grpId="1" build="allAtOnce"/>
      <p:bldP spid="11" grpId="0"/>
      <p:bldP spid="11" grpId="1"/>
      <p:bldP spid="17" grpId="0" build="p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688" cy="6858000"/>
          </a:xfrm>
          <a:prstGeom prst="rect">
            <a:avLst/>
          </a:prstGeom>
        </p:spPr>
      </p:pic>
      <p:sp>
        <p:nvSpPr>
          <p:cNvPr id="16" name="KSO_Shape"/>
          <p:cNvSpPr/>
          <p:nvPr/>
        </p:nvSpPr>
        <p:spPr bwMode="auto">
          <a:xfrm>
            <a:off x="1643843" y="542873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599161" y="1588832"/>
            <a:ext cx="4993675" cy="2858631"/>
            <a:chOff x="136857" y="1965460"/>
            <a:chExt cx="4993675" cy="2858631"/>
          </a:xfrm>
        </p:grpSpPr>
        <p:sp>
          <p:nvSpPr>
            <p:cNvPr id="23" name="文本框 2"/>
            <p:cNvSpPr txBox="1"/>
            <p:nvPr/>
          </p:nvSpPr>
          <p:spPr>
            <a:xfrm>
              <a:off x="1666192" y="1965460"/>
              <a:ext cx="1644884" cy="830997"/>
            </a:xfrm>
            <a:prstGeom prst="rect">
              <a:avLst/>
            </a:prstGeom>
            <a:solidFill>
              <a:srgbClr val="FF9900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</a:rPr>
                <a:t>02</a:t>
              </a:r>
              <a:endParaRPr lang="zh-CN" altLang="en-US" sz="48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</a:endParaRPr>
            </a:p>
          </p:txBody>
        </p:sp>
        <p:sp>
          <p:nvSpPr>
            <p:cNvPr id="24" name="文本框 12"/>
            <p:cNvSpPr txBox="1"/>
            <p:nvPr/>
          </p:nvSpPr>
          <p:spPr>
            <a:xfrm>
              <a:off x="136857" y="3234947"/>
              <a:ext cx="499367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FF9900"/>
                  </a:solidFill>
                  <a:latin typeface="UTM Showcard" pitchFamily="18" charset="0"/>
                  <a:ea typeface="华文新魏" panose="02010800040101010101" pitchFamily="2" charset="-122"/>
                  <a:cs typeface="Microsoft JhengHei Light" panose="020B0304030504040204" pitchFamily="34" charset="-122"/>
                </a:rPr>
                <a:t>KHÁM PHÁ</a:t>
              </a:r>
              <a:endParaRPr lang="zh-CN" altLang="en-US" sz="7200" b="1" dirty="0">
                <a:solidFill>
                  <a:srgbClr val="FF9900"/>
                </a:solidFill>
                <a:latin typeface="UTM Showcard" pitchFamily="18" charset="0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5" name="矩形 25"/>
            <p:cNvSpPr/>
            <p:nvPr/>
          </p:nvSpPr>
          <p:spPr>
            <a:xfrm>
              <a:off x="1013695" y="4806091"/>
              <a:ext cx="3240000" cy="1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119" y="2108852"/>
            <a:ext cx="1121761" cy="1072989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375920" y="2204864"/>
            <a:ext cx="6480720" cy="2337802"/>
            <a:chOff x="6030227" y="1742933"/>
            <a:chExt cx="6238631" cy="4769015"/>
          </a:xfrm>
        </p:grpSpPr>
        <p:sp>
          <p:nvSpPr>
            <p:cNvPr id="7" name="矩形 6"/>
            <p:cNvSpPr/>
            <p:nvPr/>
          </p:nvSpPr>
          <p:spPr>
            <a:xfrm>
              <a:off x="6030227" y="1742933"/>
              <a:ext cx="6238631" cy="4769015"/>
            </a:xfrm>
            <a:prstGeom prst="rect">
              <a:avLst/>
            </a:prstGeom>
            <a:noFill/>
            <a:ln>
              <a:solidFill>
                <a:srgbClr val="048A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6166748" y="2284023"/>
              <a:ext cx="6102110" cy="408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altLang="zh-CN" sz="3200" b="1" dirty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 	Qua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thông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tin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sau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có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cảm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nghĩ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gì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về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đất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nước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và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người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Nam?</a:t>
              </a:r>
              <a:endParaRPr lang="zh-CN" altLang="en-US" sz="3200" b="1" dirty="0">
                <a:solidFill>
                  <a:srgbClr val="002060"/>
                </a:solidFill>
              </a:endParaRPr>
            </a:p>
            <a:p>
              <a:pPr algn="just" eaLnBrk="1" hangingPunct="1"/>
              <a:endParaRPr lang="zh-CN" altLang="en-US" sz="28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050" name="Picture 2" descr="C:\Users\DELL\Downloads\—Pngtree—group discussion learn life learning_38162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46" y="1011738"/>
            <a:ext cx="4812348" cy="481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215680" y="692696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UTM Cookies" pitchFamily="18" charset="0"/>
              </a:rPr>
              <a:t>THẢO LUẬN NHÓM</a:t>
            </a:r>
            <a:endParaRPr lang="en-US" sz="6000" dirty="0">
              <a:solidFill>
                <a:srgbClr val="FF9900"/>
              </a:solidFill>
              <a:latin typeface="UTM Cooki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8220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9336" y="188640"/>
            <a:ext cx="11809312" cy="648072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3352" y="908720"/>
            <a:ext cx="11521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tộc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</a:rPr>
              <a:t> Nam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hàng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nghìn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văn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hiến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truyền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thống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đấu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tranh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dựng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giữ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rất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đáng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tự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hào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52" y="1867825"/>
            <a:ext cx="1152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</a:rPr>
              <a:t> Nam </a:t>
            </a:r>
            <a:r>
              <a:rPr lang="en-US" sz="2800" b="1" dirty="0" err="1" smtClean="0">
                <a:solidFill>
                  <a:srgbClr val="002060"/>
                </a:solidFill>
              </a:rPr>
              <a:t>từ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nhập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khẩu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trở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thành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một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những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lượng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gạo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khẩu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lớn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nhất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giới</a:t>
            </a:r>
            <a:r>
              <a:rPr lang="en-US" sz="2800" b="1" dirty="0" smtClean="0">
                <a:solidFill>
                  <a:srgbClr val="002060"/>
                </a:solidFill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</a:rPr>
              <a:t>Ngoài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ra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</a:rPr>
              <a:t>còn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xuất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khẩu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phê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chè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thủy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hải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</a:rPr>
              <a:t>,…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3352" y="3252820"/>
            <a:ext cx="11521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Nước</a:t>
            </a:r>
            <a:r>
              <a:rPr lang="en-US" sz="2800" b="1" dirty="0" smtClean="0">
                <a:solidFill>
                  <a:srgbClr val="002060"/>
                </a:solidFill>
              </a:rPr>
              <a:t> ta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xây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dựng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nhiều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trình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lớn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như</a:t>
            </a:r>
            <a:r>
              <a:rPr lang="en-US" sz="2800" b="1" dirty="0" smtClean="0">
                <a:solidFill>
                  <a:srgbClr val="002060"/>
                </a:solidFill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thủy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điện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Hòa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Bình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nhiệt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điện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</a:rPr>
              <a:t> II, </a:t>
            </a:r>
            <a:r>
              <a:rPr lang="en-US" sz="2800" b="1" dirty="0" err="1" smtClean="0">
                <a:solidFill>
                  <a:srgbClr val="002060"/>
                </a:solidFill>
              </a:rPr>
              <a:t>cầu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Thuận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hầm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đường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bộ</a:t>
            </a:r>
            <a:r>
              <a:rPr lang="en-US" sz="2800" b="1" dirty="0" smtClean="0">
                <a:solidFill>
                  <a:srgbClr val="002060"/>
                </a:solidFill>
              </a:rPr>
              <a:t> qua </a:t>
            </a:r>
            <a:r>
              <a:rPr lang="en-US" sz="2800" b="1" dirty="0" err="1" smtClean="0">
                <a:solidFill>
                  <a:srgbClr val="002060"/>
                </a:solidFill>
              </a:rPr>
              <a:t>đèo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Hải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Vân</a:t>
            </a:r>
            <a:r>
              <a:rPr lang="en-US" sz="2800" b="1" dirty="0" smtClean="0">
                <a:solidFill>
                  <a:srgbClr val="002060"/>
                </a:solidFill>
              </a:rPr>
              <a:t>,…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352" y="4637815"/>
            <a:ext cx="11521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đến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năm</a:t>
            </a:r>
            <a:r>
              <a:rPr lang="en-US" sz="2800" b="1" dirty="0" smtClean="0">
                <a:solidFill>
                  <a:srgbClr val="002060"/>
                </a:solidFill>
              </a:rPr>
              <a:t> 2005, </a:t>
            </a:r>
            <a:r>
              <a:rPr lang="en-US" sz="2800" b="1" dirty="0" err="1" smtClean="0">
                <a:solidFill>
                  <a:srgbClr val="002060"/>
                </a:solidFill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</a:rPr>
              <a:t> Nam </a:t>
            </a:r>
            <a:r>
              <a:rPr lang="en-US" sz="2800" b="1" dirty="0" err="1" smtClean="0">
                <a:solidFill>
                  <a:srgbClr val="002060"/>
                </a:solidFill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Vịnh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Hạ</a:t>
            </a:r>
            <a:r>
              <a:rPr lang="en-US" sz="2800" b="1" dirty="0" smtClean="0">
                <a:solidFill>
                  <a:srgbClr val="002060"/>
                </a:solidFill>
              </a:rPr>
              <a:t> Long, </a:t>
            </a:r>
            <a:r>
              <a:rPr lang="en-US" sz="2800" b="1" dirty="0" err="1" smtClean="0">
                <a:solidFill>
                  <a:srgbClr val="002060"/>
                </a:solidFill>
              </a:rPr>
              <a:t>Cố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đô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Huế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Phố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cổ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Hội</a:t>
            </a:r>
            <a:r>
              <a:rPr lang="en-US" sz="2800" b="1" dirty="0" smtClean="0">
                <a:solidFill>
                  <a:srgbClr val="002060"/>
                </a:solidFill>
              </a:rPr>
              <a:t> An, Di </a:t>
            </a:r>
            <a:r>
              <a:rPr lang="en-US" sz="2800" b="1" dirty="0" err="1" smtClean="0">
                <a:solidFill>
                  <a:srgbClr val="002060"/>
                </a:solidFill>
              </a:rPr>
              <a:t>tích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Mỹ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Sơn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Vườn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quốc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Phong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Nha</a:t>
            </a:r>
            <a:r>
              <a:rPr lang="en-US" sz="2800" b="1" dirty="0" smtClean="0">
                <a:solidFill>
                  <a:srgbClr val="002060"/>
                </a:solidFill>
              </a:rPr>
              <a:t> – </a:t>
            </a:r>
            <a:r>
              <a:rPr lang="en-US" sz="2800" b="1" dirty="0" err="1" smtClean="0">
                <a:solidFill>
                  <a:srgbClr val="002060"/>
                </a:solidFill>
              </a:rPr>
              <a:t>Kẻ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Bàng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Nhã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nhạc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cung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đình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Huế</a:t>
            </a:r>
            <a:r>
              <a:rPr lang="en-US" sz="2800" b="1" dirty="0" smtClean="0">
                <a:solidFill>
                  <a:srgbClr val="002060"/>
                </a:solidFill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gian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văn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hóa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cồng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chiêng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Tây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Nguyên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đã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</a:rPr>
              <a:t> UNESCO </a:t>
            </a:r>
            <a:r>
              <a:rPr lang="en-US" sz="2800" b="1" dirty="0" err="1" smtClean="0">
                <a:solidFill>
                  <a:srgbClr val="002060"/>
                </a:solidFill>
              </a:rPr>
              <a:t>công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là</a:t>
            </a:r>
            <a:r>
              <a:rPr lang="en-US" sz="2800" b="1" dirty="0" smtClean="0">
                <a:solidFill>
                  <a:srgbClr val="002060"/>
                </a:solidFill>
              </a:rPr>
              <a:t> di </a:t>
            </a:r>
            <a:r>
              <a:rPr lang="en-US" sz="2800" b="1" dirty="0" err="1" smtClean="0">
                <a:solidFill>
                  <a:srgbClr val="002060"/>
                </a:solidFill>
              </a:rPr>
              <a:t>sản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thế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giới</a:t>
            </a:r>
            <a:r>
              <a:rPr lang="en-US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49908" y="260648"/>
            <a:ext cx="2692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66"/>
                </a:solidFill>
                <a:latin typeface="UTM Androgyne" pitchFamily="18" charset="0"/>
              </a:rPr>
              <a:t>Thông</a:t>
            </a:r>
            <a:r>
              <a:rPr lang="en-US" sz="4000" b="1" dirty="0" smtClean="0">
                <a:solidFill>
                  <a:srgbClr val="FF0066"/>
                </a:solidFill>
                <a:latin typeface="UTM Androgyne" pitchFamily="18" charset="0"/>
              </a:rPr>
              <a:t> tin</a:t>
            </a:r>
            <a:endParaRPr lang="en-US" sz="4000" b="1" dirty="0">
              <a:solidFill>
                <a:srgbClr val="FF0066"/>
              </a:solidFill>
              <a:latin typeface="UTM Androgyn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304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99456" y="548680"/>
            <a:ext cx="3462729" cy="432048"/>
          </a:xfrm>
          <a:prstGeom prst="rect">
            <a:avLst/>
          </a:prstGeom>
          <a:solidFill>
            <a:srgbClr val="E3F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07872" y="764704"/>
            <a:ext cx="6984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9900"/>
                </a:solidFill>
                <a:latin typeface="UTM Cookies" pitchFamily="18" charset="0"/>
              </a:rPr>
              <a:t>BÁO CÁO KẾT QUẢ</a:t>
            </a:r>
            <a:endParaRPr lang="en-US" sz="6000" dirty="0">
              <a:solidFill>
                <a:srgbClr val="FF9900"/>
              </a:solidFill>
              <a:latin typeface="UTM Cookies" pitchFamily="18" charset="0"/>
            </a:endParaRPr>
          </a:p>
        </p:txBody>
      </p:sp>
      <p:grpSp>
        <p:nvGrpSpPr>
          <p:cNvPr id="13" name="组合 5"/>
          <p:cNvGrpSpPr/>
          <p:nvPr/>
        </p:nvGrpSpPr>
        <p:grpSpPr>
          <a:xfrm>
            <a:off x="5159896" y="2117034"/>
            <a:ext cx="6480720" cy="2337802"/>
            <a:chOff x="6030227" y="1742933"/>
            <a:chExt cx="6238631" cy="4769015"/>
          </a:xfrm>
        </p:grpSpPr>
        <p:sp>
          <p:nvSpPr>
            <p:cNvPr id="14" name="矩形 6"/>
            <p:cNvSpPr/>
            <p:nvPr/>
          </p:nvSpPr>
          <p:spPr>
            <a:xfrm>
              <a:off x="6030227" y="1742933"/>
              <a:ext cx="6238631" cy="4769015"/>
            </a:xfrm>
            <a:prstGeom prst="rect">
              <a:avLst/>
            </a:prstGeom>
            <a:noFill/>
            <a:ln>
              <a:solidFill>
                <a:srgbClr val="048A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15" name="矩形 8"/>
            <p:cNvSpPr>
              <a:spLocks noChangeArrowheads="1"/>
            </p:cNvSpPr>
            <p:nvPr/>
          </p:nvSpPr>
          <p:spPr bwMode="auto">
            <a:xfrm>
              <a:off x="6166748" y="2284023"/>
              <a:ext cx="6102110" cy="408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altLang="zh-CN" sz="3200" b="1" dirty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 	Qua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các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thông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tin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sau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,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em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có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cảm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nghĩ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gì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về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đất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nước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và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con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người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</a:t>
              </a:r>
              <a:r>
                <a:rPr lang="en-US" altLang="zh-CN" sz="3200" b="1" dirty="0" err="1" smtClean="0">
                  <a:solidFill>
                    <a:srgbClr val="002060"/>
                  </a:solidFill>
                </a:rPr>
                <a:t>Việt</a:t>
              </a:r>
              <a:r>
                <a:rPr lang="en-US" altLang="zh-CN" sz="3200" b="1" dirty="0" smtClean="0">
                  <a:solidFill>
                    <a:srgbClr val="002060"/>
                  </a:solidFill>
                </a:rPr>
                <a:t> Nam?</a:t>
              </a:r>
              <a:endParaRPr lang="zh-CN" altLang="en-US" sz="3200" b="1" dirty="0">
                <a:solidFill>
                  <a:srgbClr val="002060"/>
                </a:solidFill>
              </a:endParaRPr>
            </a:p>
            <a:p>
              <a:pPr algn="just" eaLnBrk="1" hangingPunct="1"/>
              <a:endParaRPr lang="zh-CN" altLang="en-US" sz="2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8492367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KSO_Shape"/>
          <p:cNvSpPr/>
          <p:nvPr/>
        </p:nvSpPr>
        <p:spPr bwMode="auto">
          <a:xfrm>
            <a:off x="1703512" y="953724"/>
            <a:ext cx="9001000" cy="4950551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296797" y="2721384"/>
            <a:ext cx="7492757" cy="2376711"/>
            <a:chOff x="-959638" y="2447380"/>
            <a:chExt cx="7492757" cy="2376711"/>
          </a:xfrm>
        </p:grpSpPr>
        <p:sp>
          <p:nvSpPr>
            <p:cNvPr id="23" name="文本框 2"/>
            <p:cNvSpPr txBox="1"/>
            <p:nvPr/>
          </p:nvSpPr>
          <p:spPr>
            <a:xfrm>
              <a:off x="1908235" y="2447380"/>
              <a:ext cx="1644884" cy="830997"/>
            </a:xfrm>
            <a:prstGeom prst="rect">
              <a:avLst/>
            </a:prstGeom>
            <a:solidFill>
              <a:srgbClr val="048A8B"/>
            </a:solidFill>
            <a:ln w="19050"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 smtClean="0">
                  <a:solidFill>
                    <a:schemeClr val="bg1"/>
                  </a:solidFill>
                  <a:latin typeface="Showcard Gothic" pitchFamily="82" charset="0"/>
                  <a:ea typeface="华文新魏" panose="02010800040101010101" pitchFamily="2" charset="-122"/>
                </a:rPr>
                <a:t>03</a:t>
              </a:r>
              <a:endParaRPr lang="zh-CN" altLang="en-US" sz="4800" dirty="0">
                <a:solidFill>
                  <a:schemeClr val="bg1"/>
                </a:solidFill>
                <a:latin typeface="Showcard Gothic" pitchFamily="82" charset="0"/>
                <a:ea typeface="华文新魏" panose="02010800040101010101" pitchFamily="2" charset="-122"/>
              </a:endParaRPr>
            </a:p>
          </p:txBody>
        </p:sp>
        <p:sp>
          <p:nvSpPr>
            <p:cNvPr id="25" name="文本框 12"/>
            <p:cNvSpPr txBox="1"/>
            <p:nvPr/>
          </p:nvSpPr>
          <p:spPr>
            <a:xfrm>
              <a:off x="-959638" y="3443028"/>
              <a:ext cx="74927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7200" dirty="0" smtClean="0">
                  <a:solidFill>
                    <a:srgbClr val="048A8B"/>
                  </a:solidFill>
                  <a:latin typeface="UTM Showcard" pitchFamily="18" charset="0"/>
                  <a:ea typeface="华文新魏" panose="02010800040101010101" pitchFamily="2" charset="-122"/>
                  <a:cs typeface="Microsoft JhengHei Light" panose="020B0304030504040204" pitchFamily="34" charset="-122"/>
                </a:rPr>
                <a:t>LIÊN HỆ THỰC TẾ</a:t>
              </a:r>
              <a:endParaRPr lang="zh-CN" altLang="en-US" sz="7200" b="1" dirty="0">
                <a:solidFill>
                  <a:srgbClr val="048A8B"/>
                </a:solidFill>
                <a:latin typeface="UTM Showcard" pitchFamily="18" charset="0"/>
                <a:ea typeface="华文新魏" panose="02010800040101010101" pitchFamily="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013695" y="4806091"/>
              <a:ext cx="3240000" cy="1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4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232" y="1844824"/>
            <a:ext cx="1255885" cy="102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01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847</TotalTime>
  <Words>538</Words>
  <Application>Microsoft Office PowerPoint</Application>
  <PresentationFormat>Widescreen</PresentationFormat>
  <Paragraphs>64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Calibri</vt:lpstr>
      <vt:lpstr>微软雅黑</vt:lpstr>
      <vt:lpstr>Poppins SemiBold</vt:lpstr>
      <vt:lpstr>等线</vt:lpstr>
      <vt:lpstr>Arial</vt:lpstr>
      <vt:lpstr>Microsoft JhengHei Light</vt:lpstr>
      <vt:lpstr>UTM Showcard</vt:lpstr>
      <vt:lpstr>Showcard Gothic</vt:lpstr>
      <vt:lpstr>UTM Aristote</vt:lpstr>
      <vt:lpstr>UTM Flavour</vt:lpstr>
      <vt:lpstr>UTM Cookies</vt:lpstr>
      <vt:lpstr>UTM Androgyne</vt:lpstr>
      <vt:lpstr>宋体</vt:lpstr>
      <vt:lpstr>Courier New</vt:lpstr>
      <vt:lpstr>华文新魏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Windows 10</cp:lastModifiedBy>
  <cp:revision>82</cp:revision>
  <dcterms:created xsi:type="dcterms:W3CDTF">2017-09-06T14:27:00Z</dcterms:created>
  <dcterms:modified xsi:type="dcterms:W3CDTF">2024-02-19T06:18:25Z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2052-10.1.0.6749</vt:lpwstr>
  </property>
</Properties>
</file>