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7" r:id="rId2"/>
    <p:sldId id="258" r:id="rId3"/>
    <p:sldId id="276" r:id="rId4"/>
    <p:sldId id="261" r:id="rId5"/>
    <p:sldId id="265" r:id="rId6"/>
    <p:sldId id="264" r:id="rId7"/>
    <p:sldId id="277" r:id="rId8"/>
    <p:sldId id="278" r:id="rId9"/>
    <p:sldId id="279" r:id="rId10"/>
    <p:sldId id="280" r:id="rId11"/>
    <p:sldId id="281" r:id="rId12"/>
    <p:sldId id="271" r:id="rId13"/>
    <p:sldId id="273" r:id="rId14"/>
    <p:sldId id="282" r:id="rId15"/>
  </p:sldIdLst>
  <p:sldSz cx="12192000" cy="6858000"/>
  <p:notesSz cx="6858000" cy="9144000"/>
  <p:embeddedFontLst>
    <p:embeddedFont>
      <p:font typeface=".VnAristote" panose="020B7200000000000000" pitchFamily="34" charset="0"/>
      <p:regular r:id="rId17"/>
    </p:embeddedFont>
    <p:embeddedFont>
      <p:font typeface="Calibri Light" panose="020F0302020204030204" pitchFamily="34" charset="0"/>
      <p:regular r:id="rId18"/>
      <p:italic r:id="rId19"/>
    </p:embeddedFont>
    <p:embeddedFont>
      <p:font typeface="Calibri" panose="020F0502020204030204" pitchFamily="34" charset="0"/>
      <p:regular r:id="rId20"/>
      <p:bold r:id="rId21"/>
      <p:italic r:id="rId22"/>
      <p:boldItalic r:id="rId23"/>
    </p:embeddedFont>
    <p:embeddedFont>
      <p:font typeface="Cambria" panose="02040503050406030204" pitchFamily="18" charset="0"/>
      <p:regular r:id="rId24"/>
      <p:bold r:id="rId25"/>
      <p:italic r:id="rId26"/>
      <p:boldItalic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5B2"/>
    <a:srgbClr val="F47670"/>
    <a:srgbClr val="FEEBE6"/>
    <a:srgbClr val="FCD7CE"/>
    <a:srgbClr val="DF8794"/>
    <a:srgbClr val="8AD0BE"/>
    <a:srgbClr val="9DD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660"/>
  </p:normalViewPr>
  <p:slideViewPr>
    <p:cSldViewPr snapToGrid="0">
      <p:cViewPr varScale="1">
        <p:scale>
          <a:sx n="63" d="100"/>
          <a:sy n="63" d="100"/>
        </p:scale>
        <p:origin x="12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466A5-F7E6-4D15-A11B-489720A995AA}"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2A819-01CE-4EA3-8109-59F461E8F42F}" type="slidenum">
              <a:rPr lang="en-US" smtClean="0"/>
              <a:t>‹#›</a:t>
            </a:fld>
            <a:endParaRPr lang="en-US"/>
          </a:p>
        </p:txBody>
      </p:sp>
    </p:spTree>
    <p:extLst>
      <p:ext uri="{BB962C8B-B14F-4D97-AF65-F5344CB8AC3E}">
        <p14:creationId xmlns:p14="http://schemas.microsoft.com/office/powerpoint/2010/main" val="1950891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tham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5B2A819-01CE-4EA3-8109-59F461E8F42F}" type="slidenum">
              <a:rPr lang="en-US" smtClean="0"/>
              <a:t>3</a:t>
            </a:fld>
            <a:endParaRPr lang="en-US"/>
          </a:p>
        </p:txBody>
      </p:sp>
    </p:spTree>
    <p:extLst>
      <p:ext uri="{BB962C8B-B14F-4D97-AF65-F5344CB8AC3E}">
        <p14:creationId xmlns:p14="http://schemas.microsoft.com/office/powerpoint/2010/main" val="1584622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64178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39788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10236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24564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77830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70936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58519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5376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31723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1750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21438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165926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926374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07132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72621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38616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47147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60901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4269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06003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882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47409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515782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02434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100734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08919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39968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29/11/2024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6496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590A8138-6874-B0CE-1BCE-331DF88D1D57}"/>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791093" y="0"/>
            <a:ext cx="1604812" cy="1604812"/>
          </a:xfrm>
          <a:prstGeom prst="rect">
            <a:avLst/>
          </a:prstGeom>
        </p:spPr>
      </p:pic>
    </p:spTree>
    <p:extLst>
      <p:ext uri="{BB962C8B-B14F-4D97-AF65-F5344CB8AC3E}">
        <p14:creationId xmlns:p14="http://schemas.microsoft.com/office/powerpoint/2010/main" val="1046816384"/>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7" r:id="rId11"/>
    <p:sldLayoutId id="2147483666" r:id="rId12"/>
    <p:sldLayoutId id="2147483665" r:id="rId13"/>
    <p:sldLayoutId id="2147483664" r:id="rId14"/>
    <p:sldLayoutId id="2147483663" r:id="rId15"/>
    <p:sldLayoutId id="2147483662" r:id="rId16"/>
    <p:sldLayoutId id="2147483661" r:id="rId17"/>
    <p:sldLayoutId id="2147483650"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 id="2147483677"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g"/><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4" name="Rounded Rectangle 3"/>
          <p:cNvSpPr/>
          <p:nvPr/>
        </p:nvSpPr>
        <p:spPr>
          <a:xfrm>
            <a:off x="4150183" y="181836"/>
            <a:ext cx="3942518" cy="56605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GB"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ounded Rectangle 1">
            <a:extLst>
              <a:ext uri="{FF2B5EF4-FFF2-40B4-BE49-F238E27FC236}">
                <a16:creationId xmlns:a16="http://schemas.microsoft.com/office/drawing/2014/main" id="{195EAEC6-9889-B527-D9A5-95CEE54271AF}"/>
              </a:ext>
            </a:extLst>
          </p:cNvPr>
          <p:cNvSpPr/>
          <p:nvPr/>
        </p:nvSpPr>
        <p:spPr>
          <a:xfrm>
            <a:off x="229414" y="914400"/>
            <a:ext cx="11698543" cy="5696667"/>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30E366-8870-BE62-F4A6-D6AD7F927EA8}"/>
              </a:ext>
            </a:extLst>
          </p:cNvPr>
          <p:cNvSpPr txBox="1"/>
          <p:nvPr/>
        </p:nvSpPr>
        <p:spPr>
          <a:xfrm>
            <a:off x="863600" y="1168400"/>
            <a:ext cx="10322560"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c. Lấy ví dụ về những tấm gương tự học (Mạc Đĩnh Chi, Lương Thế Vinh, Tạ Quang Bửu,…).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6078D7E3-3EFB-6E28-824B-C7D6AD79967B}"/>
              </a:ext>
            </a:extLst>
          </p:cNvPr>
          <p:cNvSpPr/>
          <p:nvPr/>
        </p:nvSpPr>
        <p:spPr>
          <a:xfrm>
            <a:off x="843280" y="2346960"/>
            <a:ext cx="10789920" cy="36474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a:rPr>
              <a:t> Tạ Quang Bửu là tấm gương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sp>
        <p:nvSpPr>
          <p:cNvPr id="3" name="Rectangle 2"/>
          <p:cNvSpPr/>
          <p:nvPr/>
        </p:nvSpPr>
        <p:spPr>
          <a:xfrm>
            <a:off x="-1767840" y="-1"/>
            <a:ext cx="1615440" cy="21225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336793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4" name="Rounded Rectangle 3"/>
          <p:cNvSpPr/>
          <p:nvPr/>
        </p:nvSpPr>
        <p:spPr>
          <a:xfrm>
            <a:off x="4150183" y="181836"/>
            <a:ext cx="3942518" cy="56605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GB"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ounded Rectangle 1">
            <a:extLst>
              <a:ext uri="{FF2B5EF4-FFF2-40B4-BE49-F238E27FC236}">
                <a16:creationId xmlns:a16="http://schemas.microsoft.com/office/drawing/2014/main" id="{195EAEC6-9889-B527-D9A5-95CEE54271AF}"/>
              </a:ext>
            </a:extLst>
          </p:cNvPr>
          <p:cNvSpPr/>
          <p:nvPr/>
        </p:nvSpPr>
        <p:spPr>
          <a:xfrm>
            <a:off x="229414" y="914400"/>
            <a:ext cx="11698543" cy="5696667"/>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30E366-8870-BE62-F4A6-D6AD7F927EA8}"/>
              </a:ext>
            </a:extLst>
          </p:cNvPr>
          <p:cNvSpPr txBox="1"/>
          <p:nvPr/>
        </p:nvSpPr>
        <p:spPr>
          <a:xfrm>
            <a:off x="863600" y="1168400"/>
            <a:ext cx="5425440" cy="523220"/>
          </a:xfrm>
          <a:prstGeom prst="rect">
            <a:avLst/>
          </a:prstGeom>
          <a:noFill/>
        </p:spPr>
        <p:txBody>
          <a:bodyPr wrap="square" rtlCol="0">
            <a:spAutoFit/>
          </a:bodyPr>
          <a:lstStyle/>
          <a:p>
            <a:pPr lvl="0"/>
            <a:r>
              <a:rPr lang="en-US" sz="2800" b="1" dirty="0">
                <a:solidFill>
                  <a:prstClr val="black"/>
                </a:solidFill>
                <a:latin typeface="Cambria" panose="02040503050406030204" pitchFamily="18" charset="0"/>
                <a:ea typeface="Cambria" panose="02040503050406030204" pitchFamily="18" charset="0"/>
              </a:rPr>
              <a:t>d. Chia </a:t>
            </a:r>
            <a:r>
              <a:rPr lang="en-US" sz="2800" b="1" dirty="0" err="1">
                <a:solidFill>
                  <a:prstClr val="black"/>
                </a:solidFill>
                <a:latin typeface="Cambria" panose="02040503050406030204" pitchFamily="18" charset="0"/>
                <a:ea typeface="Cambria" panose="02040503050406030204" pitchFamily="18" charset="0"/>
              </a:rPr>
              <a:t>sẻ</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cách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tự</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học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hiệu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quả</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3CB8F110-A030-2E18-AF36-D53145E2DAB8}"/>
              </a:ext>
            </a:extLst>
          </p:cNvPr>
          <p:cNvSpPr/>
          <p:nvPr/>
        </p:nvSpPr>
        <p:spPr>
          <a:xfrm>
            <a:off x="701040" y="2194560"/>
            <a:ext cx="2905760" cy="16662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libri" panose="020F0502020204030204"/>
                <a:ea typeface="+mn-ea"/>
                <a:cs typeface="+mn-cs"/>
              </a:rPr>
              <a:t>Tự</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tài</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liệu</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học</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tập</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qua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sách</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vở</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in-</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tơ</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nét</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47D1892-328A-3AAE-4CFD-097AE17CC77E}"/>
              </a:ext>
            </a:extLst>
          </p:cNvPr>
          <p:cNvSpPr/>
          <p:nvPr/>
        </p:nvSpPr>
        <p:spPr>
          <a:xfrm>
            <a:off x="4693920" y="2184400"/>
            <a:ext cx="2905760" cy="16662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libri" panose="020F0502020204030204"/>
                <a:ea typeface="+mn-ea"/>
                <a:cs typeface="+mn-cs"/>
              </a:rPr>
              <a:t>Tự</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bài</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trước</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khi</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đến</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lớp</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4441E3A3-5C16-317D-2E5D-6725D7E7A1A2}"/>
              </a:ext>
            </a:extLst>
          </p:cNvPr>
          <p:cNvSpPr/>
          <p:nvPr/>
        </p:nvSpPr>
        <p:spPr>
          <a:xfrm>
            <a:off x="8524240" y="2225040"/>
            <a:ext cx="2905760" cy="16662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11" name="Rectangle 10"/>
          <p:cNvSpPr/>
          <p:nvPr/>
        </p:nvSpPr>
        <p:spPr>
          <a:xfrm>
            <a:off x="-1767840" y="-1"/>
            <a:ext cx="1615440" cy="21225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232883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
        <p:nvSpPr>
          <p:cNvPr id="3" name="Rectangle 2"/>
          <p:cNvSpPr/>
          <p:nvPr/>
        </p:nvSpPr>
        <p:spPr>
          <a:xfrm>
            <a:off x="-1767840" y="-1"/>
            <a:ext cx="1615440" cy="21225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16258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3805198" y="272142"/>
            <a:ext cx="8111470" cy="4887687"/>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002060"/>
                </a:solidFill>
                <a:latin typeface="Cambria" panose="02040503050406030204" pitchFamily="18" charset="0"/>
                <a:ea typeface="Cambria" panose="02040503050406030204" pitchFamily="18" charset="0"/>
              </a:rPr>
              <a:t>M</a:t>
            </a:r>
            <a:r>
              <a:rPr lang="vi-VN" sz="4400" b="1" i="1" dirty="0">
                <a:solidFill>
                  <a:srgbClr val="002060"/>
                </a:solidFill>
                <a:latin typeface="Cambria" panose="02040503050406030204" pitchFamily="18" charset="0"/>
                <a:ea typeface="Cambria" panose="02040503050406030204" pitchFamily="18" charset="0"/>
              </a:rPr>
              <a:t>ột bạn đại diện lên trước lớp nói về cách tự học của nhóm em. </a:t>
            </a:r>
            <a:endParaRPr lang="en-GB" sz="4400" dirty="0">
              <a:solidFill>
                <a:srgbClr val="002060"/>
              </a:solidFill>
              <a:latin typeface="Cambria" panose="02040503050406030204" pitchFamily="18" charset="0"/>
              <a:ea typeface="Cambria" panose="02040503050406030204" pitchFamily="18" charset="0"/>
            </a:endParaRPr>
          </a:p>
        </p:txBody>
      </p:sp>
      <p:sp>
        <p:nvSpPr>
          <p:cNvPr id="5" name="Rectangle 4"/>
          <p:cNvSpPr/>
          <p:nvPr/>
        </p:nvSpPr>
        <p:spPr>
          <a:xfrm>
            <a:off x="-1767840" y="-1"/>
            <a:ext cx="1615440" cy="21225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561034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9BDE0C-FF2C-5530-3FB1-D373DF312972}"/>
              </a:ext>
            </a:extLst>
          </p:cNvPr>
          <p:cNvPicPr>
            <a:picLocks noChangeAspect="1"/>
          </p:cNvPicPr>
          <p:nvPr/>
        </p:nvPicPr>
        <p:blipFill>
          <a:blip r:embed="rId3"/>
          <a:stretch>
            <a:fillRect/>
          </a:stretch>
        </p:blipFill>
        <p:spPr>
          <a:xfrm>
            <a:off x="1818267" y="806512"/>
            <a:ext cx="8596105" cy="4432176"/>
          </a:xfrm>
          <a:prstGeom prst="rect">
            <a:avLst/>
          </a:prstGeom>
        </p:spPr>
      </p:pic>
      <p:sp>
        <p:nvSpPr>
          <p:cNvPr id="3" name="Rectangle 2"/>
          <p:cNvSpPr/>
          <p:nvPr/>
        </p:nvSpPr>
        <p:spPr>
          <a:xfrm>
            <a:off x="-1767840" y="-1"/>
            <a:ext cx="1615440" cy="21225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710574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352926" y="240631"/>
            <a:ext cx="11486147" cy="6017293"/>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tu hoc">
            <a:extLst>
              <a:ext uri="{FF2B5EF4-FFF2-40B4-BE49-F238E27FC236}">
                <a16:creationId xmlns:a16="http://schemas.microsoft.com/office/drawing/2014/main" id="{739175FC-1AF3-0F4E-F245-E1FA9FB86DCA}"/>
              </a:ext>
            </a:extLst>
          </p:cNvPr>
          <p:cNvPicPr>
            <a:picLocks noChangeAspect="1"/>
          </p:cNvPicPr>
          <p:nvPr/>
        </p:nvPicPr>
        <p:blipFill>
          <a:blip r:embed="rId4"/>
          <a:stretch>
            <a:fillRect/>
          </a:stretch>
        </p:blipFill>
        <p:spPr>
          <a:xfrm>
            <a:off x="1205434" y="409575"/>
            <a:ext cx="8969800" cy="3400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6">
            <a:extLst>
              <a:ext uri="{FF2B5EF4-FFF2-40B4-BE49-F238E27FC236}">
                <a16:creationId xmlns:a16="http://schemas.microsoft.com/office/drawing/2014/main" id="{CA50BF8F-035A-13AD-43DE-F1DC6309AF3A}"/>
              </a:ext>
            </a:extLst>
          </p:cNvPr>
          <p:cNvSpPr/>
          <p:nvPr/>
        </p:nvSpPr>
        <p:spPr>
          <a:xfrm>
            <a:off x="1391008" y="4147738"/>
            <a:ext cx="9365482" cy="1653294"/>
          </a:xfrm>
          <a:custGeom>
            <a:avLst/>
            <a:gdLst>
              <a:gd name="connsiteX0" fmla="*/ 0 w 3908178"/>
              <a:gd name="connsiteY0" fmla="*/ 0 h 1153886"/>
              <a:gd name="connsiteX1" fmla="*/ 3908178 w 3908178"/>
              <a:gd name="connsiteY1" fmla="*/ 0 h 1153886"/>
              <a:gd name="connsiteX2" fmla="*/ 3908178 w 3908178"/>
              <a:gd name="connsiteY2" fmla="*/ 1153886 h 1153886"/>
              <a:gd name="connsiteX3" fmla="*/ 0 w 3908178"/>
              <a:gd name="connsiteY3" fmla="*/ 1153886 h 1153886"/>
              <a:gd name="connsiteX4" fmla="*/ 0 w 3908178"/>
              <a:gd name="connsiteY4" fmla="*/ 0 h 1153886"/>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0 w 3908178"/>
              <a:gd name="connsiteY4" fmla="*/ 0 h 1164771"/>
              <a:gd name="connsiteX0" fmla="*/ 0 w 3908178"/>
              <a:gd name="connsiteY0" fmla="*/ 0 h 1164771"/>
              <a:gd name="connsiteX1" fmla="*/ 3908178 w 3908178"/>
              <a:gd name="connsiteY1" fmla="*/ 0 h 1164771"/>
              <a:gd name="connsiteX2" fmla="*/ 3908178 w 3908178"/>
              <a:gd name="connsiteY2" fmla="*/ 1153886 h 1164771"/>
              <a:gd name="connsiteX3" fmla="*/ 228600 w 3908178"/>
              <a:gd name="connsiteY3" fmla="*/ 1164771 h 1164771"/>
              <a:gd name="connsiteX4" fmla="*/ 32864 w 3908178"/>
              <a:gd name="connsiteY4" fmla="*/ 653143 h 1164771"/>
              <a:gd name="connsiteX5" fmla="*/ 0 w 3908178"/>
              <a:gd name="connsiteY5"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228600 w 3908178"/>
              <a:gd name="connsiteY4" fmla="*/ 1164771 h 1164771"/>
              <a:gd name="connsiteX5" fmla="*/ 32864 w 3908178"/>
              <a:gd name="connsiteY5" fmla="*/ 653143 h 1164771"/>
              <a:gd name="connsiteX6" fmla="*/ 0 w 3908178"/>
              <a:gd name="connsiteY6" fmla="*/ 0 h 1164771"/>
              <a:gd name="connsiteX0" fmla="*/ 0 w 3908178"/>
              <a:gd name="connsiteY0" fmla="*/ 0 h 1164771"/>
              <a:gd name="connsiteX1" fmla="*/ 2634549 w 3908178"/>
              <a:gd name="connsiteY1" fmla="*/ 174171 h 1164771"/>
              <a:gd name="connsiteX2" fmla="*/ 3908178 w 3908178"/>
              <a:gd name="connsiteY2" fmla="*/ 0 h 1164771"/>
              <a:gd name="connsiteX3" fmla="*/ 3908178 w 3908178"/>
              <a:gd name="connsiteY3" fmla="*/ 1153886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32864 w 3908178"/>
              <a:gd name="connsiteY6" fmla="*/ 653143 h 1164771"/>
              <a:gd name="connsiteX7" fmla="*/ 0 w 3908178"/>
              <a:gd name="connsiteY7" fmla="*/ 0 h 1164771"/>
              <a:gd name="connsiteX0" fmla="*/ 0 w 3908178"/>
              <a:gd name="connsiteY0" fmla="*/ 0 h 1164771"/>
              <a:gd name="connsiteX1" fmla="*/ 2634549 w 3908178"/>
              <a:gd name="connsiteY1" fmla="*/ 174171 h 1164771"/>
              <a:gd name="connsiteX2" fmla="*/ 3908178 w 3908178"/>
              <a:gd name="connsiteY2" fmla="*/ 0 h 1164771"/>
              <a:gd name="connsiteX3" fmla="*/ 3734007 w 3908178"/>
              <a:gd name="connsiteY3" fmla="*/ 1132114 h 1164771"/>
              <a:gd name="connsiteX4" fmla="*/ 925492 w 3908178"/>
              <a:gd name="connsiteY4" fmla="*/ 979714 h 1164771"/>
              <a:gd name="connsiteX5" fmla="*/ 228600 w 3908178"/>
              <a:gd name="connsiteY5" fmla="*/ 1164771 h 1164771"/>
              <a:gd name="connsiteX6" fmla="*/ 207 w 3908178"/>
              <a:gd name="connsiteY6" fmla="*/ 489857 h 1164771"/>
              <a:gd name="connsiteX7" fmla="*/ 0 w 3908178"/>
              <a:gd name="connsiteY7" fmla="*/ 0 h 1164771"/>
              <a:gd name="connsiteX0" fmla="*/ 0 w 3933507"/>
              <a:gd name="connsiteY0" fmla="*/ 0 h 1164771"/>
              <a:gd name="connsiteX1" fmla="*/ 2634549 w 3933507"/>
              <a:gd name="connsiteY1" fmla="*/ 174171 h 1164771"/>
              <a:gd name="connsiteX2" fmla="*/ 3908178 w 3933507"/>
              <a:gd name="connsiteY2" fmla="*/ 0 h 1164771"/>
              <a:gd name="connsiteX3" fmla="*/ 3929949 w 3933507"/>
              <a:gd name="connsiteY3" fmla="*/ 359229 h 1164771"/>
              <a:gd name="connsiteX4" fmla="*/ 3734007 w 3933507"/>
              <a:gd name="connsiteY4" fmla="*/ 1132114 h 1164771"/>
              <a:gd name="connsiteX5" fmla="*/ 925492 w 3933507"/>
              <a:gd name="connsiteY5" fmla="*/ 979714 h 1164771"/>
              <a:gd name="connsiteX6" fmla="*/ 228600 w 3933507"/>
              <a:gd name="connsiteY6" fmla="*/ 1164771 h 1164771"/>
              <a:gd name="connsiteX7" fmla="*/ 207 w 3933507"/>
              <a:gd name="connsiteY7" fmla="*/ 489857 h 1164771"/>
              <a:gd name="connsiteX8" fmla="*/ 0 w 3933507"/>
              <a:gd name="connsiteY8" fmla="*/ 0 h 1164771"/>
              <a:gd name="connsiteX0" fmla="*/ 0 w 3941275"/>
              <a:gd name="connsiteY0" fmla="*/ 0 h 1164771"/>
              <a:gd name="connsiteX1" fmla="*/ 2634549 w 3941275"/>
              <a:gd name="connsiteY1" fmla="*/ 174171 h 1164771"/>
              <a:gd name="connsiteX2" fmla="*/ 3908178 w 3941275"/>
              <a:gd name="connsiteY2" fmla="*/ 0 h 1164771"/>
              <a:gd name="connsiteX3" fmla="*/ 3929949 w 3941275"/>
              <a:gd name="connsiteY3" fmla="*/ 359229 h 1164771"/>
              <a:gd name="connsiteX4" fmla="*/ 3734007 w 3941275"/>
              <a:gd name="connsiteY4" fmla="*/ 1132114 h 1164771"/>
              <a:gd name="connsiteX5" fmla="*/ 925492 w 3941275"/>
              <a:gd name="connsiteY5" fmla="*/ 979714 h 1164771"/>
              <a:gd name="connsiteX6" fmla="*/ 228600 w 3941275"/>
              <a:gd name="connsiteY6" fmla="*/ 1164771 h 1164771"/>
              <a:gd name="connsiteX7" fmla="*/ 207 w 3941275"/>
              <a:gd name="connsiteY7" fmla="*/ 489857 h 1164771"/>
              <a:gd name="connsiteX8" fmla="*/ 0 w 3941275"/>
              <a:gd name="connsiteY8"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108858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337251 w 4049926"/>
              <a:gd name="connsiteY6" fmla="*/ 1164771 h 1164771"/>
              <a:gd name="connsiteX7" fmla="*/ 43544 w 4049926"/>
              <a:gd name="connsiteY7" fmla="*/ 489857 h 1164771"/>
              <a:gd name="connsiteX8" fmla="*/ 0 w 4049926"/>
              <a:gd name="connsiteY8" fmla="*/ 206829 h 1164771"/>
              <a:gd name="connsiteX9" fmla="*/ 108651 w 4049926"/>
              <a:gd name="connsiteY9"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79714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0 h 1164771"/>
              <a:gd name="connsiteX1" fmla="*/ 2743200 w 4049926"/>
              <a:gd name="connsiteY1" fmla="*/ 174171 h 1164771"/>
              <a:gd name="connsiteX2" fmla="*/ 4016829 w 4049926"/>
              <a:gd name="connsiteY2" fmla="*/ 0 h 1164771"/>
              <a:gd name="connsiteX3" fmla="*/ 4038600 w 4049926"/>
              <a:gd name="connsiteY3" fmla="*/ 359229 h 1164771"/>
              <a:gd name="connsiteX4" fmla="*/ 3842658 w 4049926"/>
              <a:gd name="connsiteY4" fmla="*/ 1132114 h 1164771"/>
              <a:gd name="connsiteX5" fmla="*/ 1034143 w 4049926"/>
              <a:gd name="connsiteY5" fmla="*/ 936171 h 1164771"/>
              <a:gd name="connsiteX6" fmla="*/ 838200 w 4049926"/>
              <a:gd name="connsiteY6" fmla="*/ 968829 h 1164771"/>
              <a:gd name="connsiteX7" fmla="*/ 337251 w 4049926"/>
              <a:gd name="connsiteY7" fmla="*/ 1164771 h 1164771"/>
              <a:gd name="connsiteX8" fmla="*/ 43544 w 4049926"/>
              <a:gd name="connsiteY8" fmla="*/ 489857 h 1164771"/>
              <a:gd name="connsiteX9" fmla="*/ 0 w 4049926"/>
              <a:gd name="connsiteY9" fmla="*/ 206829 h 1164771"/>
              <a:gd name="connsiteX10" fmla="*/ 108651 w 4049926"/>
              <a:gd name="connsiteY10" fmla="*/ 0 h 1164771"/>
              <a:gd name="connsiteX0" fmla="*/ 108651 w 4049926"/>
              <a:gd name="connsiteY0" fmla="*/ 1403 h 1166174"/>
              <a:gd name="connsiteX1" fmla="*/ 1676400 w 4049926"/>
              <a:gd name="connsiteY1" fmla="*/ 175574 h 1166174"/>
              <a:gd name="connsiteX2" fmla="*/ 2743200 w 4049926"/>
              <a:gd name="connsiteY2" fmla="*/ 175574 h 1166174"/>
              <a:gd name="connsiteX3" fmla="*/ 4016829 w 4049926"/>
              <a:gd name="connsiteY3" fmla="*/ 1403 h 1166174"/>
              <a:gd name="connsiteX4" fmla="*/ 4038600 w 4049926"/>
              <a:gd name="connsiteY4" fmla="*/ 360632 h 1166174"/>
              <a:gd name="connsiteX5" fmla="*/ 3842658 w 4049926"/>
              <a:gd name="connsiteY5" fmla="*/ 1133517 h 1166174"/>
              <a:gd name="connsiteX6" fmla="*/ 1034143 w 4049926"/>
              <a:gd name="connsiteY6" fmla="*/ 937574 h 1166174"/>
              <a:gd name="connsiteX7" fmla="*/ 838200 w 4049926"/>
              <a:gd name="connsiteY7" fmla="*/ 970232 h 1166174"/>
              <a:gd name="connsiteX8" fmla="*/ 337251 w 4049926"/>
              <a:gd name="connsiteY8" fmla="*/ 1166174 h 1166174"/>
              <a:gd name="connsiteX9" fmla="*/ 43544 w 4049926"/>
              <a:gd name="connsiteY9" fmla="*/ 491260 h 1166174"/>
              <a:gd name="connsiteX10" fmla="*/ 0 w 4049926"/>
              <a:gd name="connsiteY10" fmla="*/ 208232 h 1166174"/>
              <a:gd name="connsiteX11" fmla="*/ 108651 w 4049926"/>
              <a:gd name="connsiteY11" fmla="*/ 1403 h 1166174"/>
              <a:gd name="connsiteX0" fmla="*/ 108651 w 4049926"/>
              <a:gd name="connsiteY0" fmla="*/ 1403 h 1166174"/>
              <a:gd name="connsiteX1" fmla="*/ 1676400 w 4049926"/>
              <a:gd name="connsiteY1" fmla="*/ 175574 h 1166174"/>
              <a:gd name="connsiteX2" fmla="*/ 2743200 w 4049926"/>
              <a:gd name="connsiteY2" fmla="*/ 1755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 name="connsiteX0" fmla="*/ 108651 w 4049926"/>
              <a:gd name="connsiteY0" fmla="*/ 1403 h 1166174"/>
              <a:gd name="connsiteX1" fmla="*/ 1676400 w 4049926"/>
              <a:gd name="connsiteY1" fmla="*/ 175574 h 1166174"/>
              <a:gd name="connsiteX2" fmla="*/ 2743200 w 4049926"/>
              <a:gd name="connsiteY2" fmla="*/ 251774 h 1166174"/>
              <a:gd name="connsiteX3" fmla="*/ 3309258 w 4049926"/>
              <a:gd name="connsiteY3" fmla="*/ 175574 h 1166174"/>
              <a:gd name="connsiteX4" fmla="*/ 4016829 w 4049926"/>
              <a:gd name="connsiteY4" fmla="*/ 1403 h 1166174"/>
              <a:gd name="connsiteX5" fmla="*/ 4038600 w 4049926"/>
              <a:gd name="connsiteY5" fmla="*/ 360632 h 1166174"/>
              <a:gd name="connsiteX6" fmla="*/ 3842658 w 4049926"/>
              <a:gd name="connsiteY6" fmla="*/ 1133517 h 1166174"/>
              <a:gd name="connsiteX7" fmla="*/ 1034143 w 4049926"/>
              <a:gd name="connsiteY7" fmla="*/ 937574 h 1166174"/>
              <a:gd name="connsiteX8" fmla="*/ 838200 w 4049926"/>
              <a:gd name="connsiteY8" fmla="*/ 970232 h 1166174"/>
              <a:gd name="connsiteX9" fmla="*/ 337251 w 4049926"/>
              <a:gd name="connsiteY9" fmla="*/ 1166174 h 1166174"/>
              <a:gd name="connsiteX10" fmla="*/ 43544 w 4049926"/>
              <a:gd name="connsiteY10" fmla="*/ 491260 h 1166174"/>
              <a:gd name="connsiteX11" fmla="*/ 0 w 4049926"/>
              <a:gd name="connsiteY11" fmla="*/ 208232 h 1166174"/>
              <a:gd name="connsiteX12" fmla="*/ 108651 w 4049926"/>
              <a:gd name="connsiteY12" fmla="*/ 1403 h 116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9926" h="1166174">
                <a:moveTo>
                  <a:pt x="108651" y="1403"/>
                </a:moveTo>
                <a:cubicBezTo>
                  <a:pt x="400751" y="-16740"/>
                  <a:pt x="1237309" y="146546"/>
                  <a:pt x="1676400" y="175574"/>
                </a:cubicBezTo>
                <a:cubicBezTo>
                  <a:pt x="2115491" y="204602"/>
                  <a:pt x="2491014" y="262660"/>
                  <a:pt x="2743200" y="251774"/>
                </a:cubicBezTo>
                <a:cubicBezTo>
                  <a:pt x="2891972" y="230003"/>
                  <a:pt x="3160486" y="197345"/>
                  <a:pt x="3309258" y="175574"/>
                </a:cubicBezTo>
                <a:lnTo>
                  <a:pt x="4016829" y="1403"/>
                </a:lnTo>
                <a:cubicBezTo>
                  <a:pt x="3998686" y="117517"/>
                  <a:pt x="4078514" y="103004"/>
                  <a:pt x="4038600" y="360632"/>
                </a:cubicBezTo>
                <a:lnTo>
                  <a:pt x="3842658" y="1133517"/>
                </a:lnTo>
                <a:cubicBezTo>
                  <a:pt x="2848429" y="1133517"/>
                  <a:pt x="2028372" y="937574"/>
                  <a:pt x="1034143" y="937574"/>
                </a:cubicBezTo>
                <a:cubicBezTo>
                  <a:pt x="1005115" y="948460"/>
                  <a:pt x="867228" y="959346"/>
                  <a:pt x="838200" y="970232"/>
                </a:cubicBezTo>
                <a:lnTo>
                  <a:pt x="337251" y="1166174"/>
                </a:lnTo>
                <a:cubicBezTo>
                  <a:pt x="293777" y="973860"/>
                  <a:pt x="87018" y="683574"/>
                  <a:pt x="43544" y="491260"/>
                </a:cubicBezTo>
                <a:cubicBezTo>
                  <a:pt x="39915" y="389660"/>
                  <a:pt x="3629" y="309832"/>
                  <a:pt x="0" y="208232"/>
                </a:cubicBezTo>
                <a:lnTo>
                  <a:pt x="108651" y="140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ambria" panose="02040503050406030204" pitchFamily="18" charset="0"/>
                <a:ea typeface="Cambria" panose="02040503050406030204" pitchFamily="18" charset="0"/>
              </a:rPr>
              <a:t>Theo </a:t>
            </a:r>
            <a:r>
              <a:rPr lang="en-GB" sz="2800" b="1" dirty="0" err="1">
                <a:solidFill>
                  <a:schemeClr val="tx1"/>
                </a:solidFill>
                <a:latin typeface="Cambria" panose="02040503050406030204" pitchFamily="18" charset="0"/>
                <a:ea typeface="Cambria" panose="02040503050406030204" pitchFamily="18" charset="0"/>
              </a:rPr>
              <a:t>các</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em</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hình</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ảnh</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nào</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thể</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hiện</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hoạt</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động</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tự</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học</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của</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các</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bạn</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học</a:t>
            </a:r>
            <a:r>
              <a:rPr lang="en-GB" sz="2800" b="1" dirty="0">
                <a:solidFill>
                  <a:schemeClr val="tx1"/>
                </a:solidFill>
                <a:latin typeface="Cambria" panose="02040503050406030204" pitchFamily="18" charset="0"/>
                <a:ea typeface="Cambria" panose="02040503050406030204" pitchFamily="18" charset="0"/>
              </a:rPr>
              <a:t> </a:t>
            </a:r>
            <a:r>
              <a:rPr lang="en-GB" sz="2800" b="1" dirty="0" err="1">
                <a:solidFill>
                  <a:schemeClr val="tx1"/>
                </a:solidFill>
                <a:latin typeface="Cambria" panose="02040503050406030204" pitchFamily="18" charset="0"/>
                <a:ea typeface="Cambria" panose="02040503050406030204" pitchFamily="18" charset="0"/>
              </a:rPr>
              <a:t>sinh</a:t>
            </a:r>
            <a:r>
              <a:rPr lang="en-GB" sz="2800" b="1" dirty="0">
                <a:solidFill>
                  <a:schemeClr val="tx1"/>
                </a:solidFill>
                <a:latin typeface="Cambria" panose="02040503050406030204" pitchFamily="18" charset="0"/>
                <a:ea typeface="Cambria" panose="02040503050406030204" pitchFamily="18" charset="0"/>
              </a:rPr>
              <a:t>?</a:t>
            </a:r>
          </a:p>
        </p:txBody>
      </p:sp>
      <p:pic>
        <p:nvPicPr>
          <p:cNvPr id="8" name="Picture 7" descr="A green tick mark on a black background&#10;&#10;Description automatically generated">
            <a:extLst>
              <a:ext uri="{FF2B5EF4-FFF2-40B4-BE49-F238E27FC236}">
                <a16:creationId xmlns:a16="http://schemas.microsoft.com/office/drawing/2014/main" id="{6A11DD7B-83ED-54C7-54E1-F243576B34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6100" y="255638"/>
            <a:ext cx="1387721" cy="117495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872EC27E-8C91-31EB-80C2-464A22FF21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7906" y="117986"/>
            <a:ext cx="1387721" cy="1174955"/>
          </a:xfrm>
          <a:prstGeom prst="rect">
            <a:avLst/>
          </a:prstGeom>
        </p:spPr>
      </p:pic>
    </p:spTree>
    <p:extLst>
      <p:ext uri="{BB962C8B-B14F-4D97-AF65-F5344CB8AC3E}">
        <p14:creationId xmlns:p14="http://schemas.microsoft.com/office/powerpoint/2010/main" val="841516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6" name="Picture 5"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300000"/>
                    </a14:imgEffect>
                  </a14:imgLayer>
                </a14:imgProps>
              </a:ext>
            </a:extLst>
          </a:blip>
          <a:stretch>
            <a:fillRect/>
          </a:stretch>
        </p:blipFill>
        <p:spPr>
          <a:xfrm>
            <a:off x="174798" y="0"/>
            <a:ext cx="1150865" cy="1150865"/>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4" name="图片 7">
            <a:extLst>
              <a:ext uri="{FF2B5EF4-FFF2-40B4-BE49-F238E27FC236}">
                <a16:creationId xmlns:a16="http://schemas.microsoft.com/office/drawing/2014/main" id="{26D1E039-5B8C-B84E-4312-29446FC6640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666" t="-1" r="10937" b="-2029"/>
          <a:stretch/>
        </p:blipFill>
        <p:spPr>
          <a:xfrm rot="295794">
            <a:off x="1161121" y="774783"/>
            <a:ext cx="9204933" cy="5778417"/>
          </a:xfrm>
          <a:prstGeom prst="rect">
            <a:avLst/>
          </a:prstGeom>
        </p:spPr>
      </p:pic>
      <p:pic>
        <p:nvPicPr>
          <p:cNvPr id="8" name="Picture 7">
            <a:extLst>
              <a:ext uri="{FF2B5EF4-FFF2-40B4-BE49-F238E27FC236}">
                <a16:creationId xmlns:a16="http://schemas.microsoft.com/office/drawing/2014/main" id="{8664C18B-5C2A-B06A-6065-4395E612DDD0}"/>
              </a:ext>
            </a:extLst>
          </p:cNvPr>
          <p:cNvPicPr>
            <a:picLocks noChangeAspect="1"/>
          </p:cNvPicPr>
          <p:nvPr/>
        </p:nvPicPr>
        <p:blipFill>
          <a:blip r:embed="rId10"/>
          <a:stretch>
            <a:fillRect/>
          </a:stretch>
        </p:blipFill>
        <p:spPr>
          <a:xfrm rot="286763">
            <a:off x="2104614" y="689221"/>
            <a:ext cx="5919729" cy="1816765"/>
          </a:xfrm>
          <a:prstGeom prst="rect">
            <a:avLst/>
          </a:prstGeom>
        </p:spPr>
      </p:pic>
      <p:pic>
        <p:nvPicPr>
          <p:cNvPr id="12" name="Picture 11">
            <a:extLst>
              <a:ext uri="{FF2B5EF4-FFF2-40B4-BE49-F238E27FC236}">
                <a16:creationId xmlns:a16="http://schemas.microsoft.com/office/drawing/2014/main" id="{C157543E-37BF-F6D8-14EE-50B6F4185DC1}"/>
              </a:ext>
            </a:extLst>
          </p:cNvPr>
          <p:cNvPicPr>
            <a:picLocks noChangeAspect="1"/>
          </p:cNvPicPr>
          <p:nvPr/>
        </p:nvPicPr>
        <p:blipFill>
          <a:blip r:embed="rId11"/>
          <a:stretch>
            <a:fillRect/>
          </a:stretch>
        </p:blipFill>
        <p:spPr>
          <a:xfrm rot="575743">
            <a:off x="2370762" y="1924569"/>
            <a:ext cx="7279255" cy="3810330"/>
          </a:xfrm>
          <a:prstGeom prst="rect">
            <a:avLst/>
          </a:prstGeom>
        </p:spPr>
      </p:pic>
      <p:pic>
        <p:nvPicPr>
          <p:cNvPr id="13" name="图片 23">
            <a:extLst>
              <a:ext uri="{FF2B5EF4-FFF2-40B4-BE49-F238E27FC236}">
                <a16:creationId xmlns:a16="http://schemas.microsoft.com/office/drawing/2014/main" id="{180055F8-FD86-8C76-8042-48DD60A69A2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273" t="56476" r="51025"/>
          <a:stretch/>
        </p:blipFill>
        <p:spPr>
          <a:xfrm flipH="1">
            <a:off x="8901105" y="2537199"/>
            <a:ext cx="3005421" cy="4545918"/>
          </a:xfrm>
          <a:prstGeom prst="rect">
            <a:avLst/>
          </a:prstGeom>
        </p:spPr>
      </p:pic>
      <p:pic>
        <p:nvPicPr>
          <p:cNvPr id="14" name="图片 22">
            <a:extLst>
              <a:ext uri="{FF2B5EF4-FFF2-40B4-BE49-F238E27FC236}">
                <a16:creationId xmlns:a16="http://schemas.microsoft.com/office/drawing/2014/main" id="{CB0CAE23-64BB-1880-A739-F641B682955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8519" t="56476" r="39211"/>
          <a:stretch/>
        </p:blipFill>
        <p:spPr>
          <a:xfrm flipH="1">
            <a:off x="0" y="2734980"/>
            <a:ext cx="2601621" cy="4394640"/>
          </a:xfrm>
          <a:prstGeom prst="rect">
            <a:avLst/>
          </a:prstGeom>
        </p:spPr>
      </p:pic>
      <p:sp>
        <p:nvSpPr>
          <p:cNvPr id="10" name="TextBox 9">
            <a:extLst>
              <a:ext uri="{FF2B5EF4-FFF2-40B4-BE49-F238E27FC236}">
                <a16:creationId xmlns:a16="http://schemas.microsoft.com/office/drawing/2014/main" id="{6BDCEA81-7C04-4943-A286-4A2DB9AB7424}"/>
              </a:ext>
            </a:extLst>
          </p:cNvPr>
          <p:cNvSpPr txBox="1"/>
          <p:nvPr/>
        </p:nvSpPr>
        <p:spPr>
          <a:xfrm>
            <a:off x="2896020" y="-149770"/>
            <a:ext cx="4159045" cy="1015663"/>
          </a:xfrm>
          <a:prstGeom prst="rect">
            <a:avLst/>
          </a:prstGeom>
          <a:noFill/>
        </p:spPr>
        <p:txBody>
          <a:bodyPr wrap="square" rtlCol="0">
            <a:spAutoFit/>
          </a:bodyPr>
          <a:lstStyle/>
          <a:p>
            <a:r>
              <a:rPr lang="en-US" sz="6000" b="1" dirty="0" err="1" smtClean="0">
                <a:solidFill>
                  <a:schemeClr val="accent2">
                    <a:lumMod val="50000"/>
                  </a:schemeClr>
                </a:solidFill>
                <a:latin typeface=".VnAristote" panose="020B7200000000000000" pitchFamily="34" charset="0"/>
              </a:rPr>
              <a:t>TiÕng</a:t>
            </a:r>
            <a:r>
              <a:rPr lang="en-US" sz="6000" b="1" dirty="0" smtClean="0">
                <a:solidFill>
                  <a:schemeClr val="accent2">
                    <a:lumMod val="50000"/>
                  </a:schemeClr>
                </a:solidFill>
                <a:latin typeface=".VnAristote" panose="020B7200000000000000" pitchFamily="34" charset="0"/>
              </a:rPr>
              <a:t> </a:t>
            </a:r>
            <a:r>
              <a:rPr lang="en-US" sz="6000" b="1" dirty="0" err="1" smtClean="0">
                <a:solidFill>
                  <a:schemeClr val="accent2">
                    <a:lumMod val="50000"/>
                  </a:schemeClr>
                </a:solidFill>
                <a:latin typeface=".VnAristote" panose="020B7200000000000000" pitchFamily="34" charset="0"/>
              </a:rPr>
              <a:t>ViÖt</a:t>
            </a:r>
            <a:r>
              <a:rPr lang="en-US" sz="6000" b="1" dirty="0" smtClean="0">
                <a:solidFill>
                  <a:schemeClr val="accent2">
                    <a:lumMod val="50000"/>
                  </a:schemeClr>
                </a:solidFill>
                <a:latin typeface=".VnAristote" panose="020B7200000000000000" pitchFamily="34" charset="0"/>
              </a:rPr>
              <a:t> 5</a:t>
            </a:r>
            <a:endParaRPr lang="en-US" sz="6000" b="1" dirty="0">
              <a:solidFill>
                <a:schemeClr val="accent2">
                  <a:lumMod val="50000"/>
                </a:schemeClr>
              </a:solidFill>
              <a:latin typeface=".VnAristote" panose="020B7200000000000000" pitchFamily="34" charset="0"/>
            </a:endParaRPr>
          </a:p>
        </p:txBody>
      </p:sp>
      <p:sp>
        <p:nvSpPr>
          <p:cNvPr id="11" name="TextBox 10">
            <a:extLst>
              <a:ext uri="{FF2B5EF4-FFF2-40B4-BE49-F238E27FC236}">
                <a16:creationId xmlns:a16="http://schemas.microsoft.com/office/drawing/2014/main" id="{6BDCEA81-7C04-4943-A286-4A2DB9AB7424}"/>
              </a:ext>
            </a:extLst>
          </p:cNvPr>
          <p:cNvSpPr txBox="1"/>
          <p:nvPr/>
        </p:nvSpPr>
        <p:spPr>
          <a:xfrm>
            <a:off x="4605836" y="5564768"/>
            <a:ext cx="4159045" cy="769441"/>
          </a:xfrm>
          <a:prstGeom prst="rect">
            <a:avLst/>
          </a:prstGeom>
          <a:noFill/>
        </p:spPr>
        <p:txBody>
          <a:bodyPr wrap="square" rtlCol="0">
            <a:spAutoFit/>
          </a:bodyPr>
          <a:lstStyle/>
          <a:p>
            <a:r>
              <a:rPr lang="en-US" sz="4400" b="1" dirty="0" err="1" smtClean="0">
                <a:solidFill>
                  <a:srgbClr val="002060"/>
                </a:solidFill>
                <a:latin typeface=".VnAristote" panose="020B7200000000000000" pitchFamily="34" charset="0"/>
              </a:rPr>
              <a:t>TuÇn</a:t>
            </a:r>
            <a:r>
              <a:rPr lang="en-US" sz="4400" b="1" dirty="0" smtClean="0">
                <a:solidFill>
                  <a:srgbClr val="002060"/>
                </a:solidFill>
                <a:latin typeface=".VnAristote" panose="020B7200000000000000" pitchFamily="34" charset="0"/>
              </a:rPr>
              <a:t> </a:t>
            </a:r>
            <a:r>
              <a:rPr lang="en-US" sz="4400" b="1" dirty="0" smtClean="0">
                <a:solidFill>
                  <a:srgbClr val="002060"/>
                </a:solidFill>
                <a:latin typeface=".VnAristote" panose="020B7200000000000000" pitchFamily="34" charset="0"/>
              </a:rPr>
              <a:t>13 </a:t>
            </a:r>
            <a:r>
              <a:rPr lang="en-US" sz="4400" b="1" dirty="0" smtClean="0">
                <a:solidFill>
                  <a:srgbClr val="002060"/>
                </a:solidFill>
                <a:latin typeface=".VnAristote" panose="020B7200000000000000" pitchFamily="34" charset="0"/>
              </a:rPr>
              <a:t>– </a:t>
            </a:r>
            <a:r>
              <a:rPr lang="en-US" sz="4400" b="1" dirty="0" err="1" smtClean="0">
                <a:solidFill>
                  <a:srgbClr val="002060"/>
                </a:solidFill>
                <a:latin typeface=".VnAristote" panose="020B7200000000000000" pitchFamily="34" charset="0"/>
              </a:rPr>
              <a:t>TiÕt</a:t>
            </a:r>
            <a:r>
              <a:rPr lang="en-US" sz="4400" b="1" dirty="0" smtClean="0">
                <a:solidFill>
                  <a:srgbClr val="002060"/>
                </a:solidFill>
                <a:latin typeface=".VnAristote" panose="020B7200000000000000" pitchFamily="34" charset="0"/>
              </a:rPr>
              <a:t> </a:t>
            </a:r>
            <a:r>
              <a:rPr lang="en-US" sz="4400" b="1" dirty="0" smtClean="0">
                <a:solidFill>
                  <a:srgbClr val="002060"/>
                </a:solidFill>
                <a:latin typeface=".VnAristote" panose="020B7200000000000000" pitchFamily="34" charset="0"/>
              </a:rPr>
              <a:t>91</a:t>
            </a:r>
            <a:endParaRPr lang="en-US" sz="4400" b="1" dirty="0">
              <a:solidFill>
                <a:srgbClr val="002060"/>
              </a:solidFill>
              <a:latin typeface=".VnAristote" panose="020B7200000000000000" pitchFamily="34" charset="0"/>
            </a:endParaRPr>
          </a:p>
        </p:txBody>
      </p:sp>
    </p:spTree>
    <p:extLst>
      <p:ext uri="{BB962C8B-B14F-4D97-AF65-F5344CB8AC3E}">
        <p14:creationId xmlns:p14="http://schemas.microsoft.com/office/powerpoint/2010/main" val="2794802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515AC-54F9-7533-BE83-9D3982CFC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4" name="Rounded Rectangle 5">
            <a:extLst>
              <a:ext uri="{FF2B5EF4-FFF2-40B4-BE49-F238E27FC236}">
                <a16:creationId xmlns:a16="http://schemas.microsoft.com/office/drawing/2014/main" id="{51EA43F6-551B-5BE9-2AD6-1C343C9B4628}"/>
              </a:ext>
            </a:extLst>
          </p:cNvPr>
          <p:cNvSpPr/>
          <p:nvPr/>
        </p:nvSpPr>
        <p:spPr>
          <a:xfrm>
            <a:off x="4216400" y="833120"/>
            <a:ext cx="7305040" cy="2938496"/>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i="1" dirty="0" err="1">
                <a:solidFill>
                  <a:srgbClr val="002060"/>
                </a:solidFill>
                <a:latin typeface="Cambria" panose="02040503050406030204" pitchFamily="18" charset="0"/>
                <a:ea typeface="Cambria" panose="02040503050406030204" pitchFamily="18" charset="0"/>
              </a:rPr>
              <a:t>Yêu</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cầu</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Thảo</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luận</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Việc</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tự</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học</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đem</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đến</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cho</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chúng</a:t>
            </a:r>
            <a:r>
              <a:rPr lang="en-GB" sz="4400" b="1" i="1" dirty="0">
                <a:solidFill>
                  <a:srgbClr val="002060"/>
                </a:solidFill>
                <a:latin typeface="Cambria" panose="02040503050406030204" pitchFamily="18" charset="0"/>
                <a:ea typeface="Cambria" panose="02040503050406030204" pitchFamily="18" charset="0"/>
              </a:rPr>
              <a:t> ta </a:t>
            </a:r>
            <a:r>
              <a:rPr lang="en-GB" sz="4400" b="1" i="1" dirty="0" err="1">
                <a:solidFill>
                  <a:srgbClr val="002060"/>
                </a:solidFill>
                <a:latin typeface="Cambria" panose="02040503050406030204" pitchFamily="18" charset="0"/>
                <a:ea typeface="Cambria" panose="02040503050406030204" pitchFamily="18" charset="0"/>
              </a:rPr>
              <a:t>những</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lợi</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ích</a:t>
            </a:r>
            <a:r>
              <a:rPr lang="en-GB" sz="4400" b="1" i="1" dirty="0">
                <a:solidFill>
                  <a:srgbClr val="002060"/>
                </a:solidFill>
                <a:latin typeface="Cambria" panose="02040503050406030204" pitchFamily="18" charset="0"/>
                <a:ea typeface="Cambria" panose="02040503050406030204" pitchFamily="18" charset="0"/>
              </a:rPr>
              <a:t> </a:t>
            </a:r>
            <a:r>
              <a:rPr lang="en-GB" sz="4400" b="1" i="1" dirty="0" err="1">
                <a:solidFill>
                  <a:srgbClr val="002060"/>
                </a:solidFill>
                <a:latin typeface="Cambria" panose="02040503050406030204" pitchFamily="18" charset="0"/>
                <a:ea typeface="Cambria" panose="02040503050406030204" pitchFamily="18" charset="0"/>
              </a:rPr>
              <a:t>gì</a:t>
            </a:r>
            <a:r>
              <a:rPr lang="en-GB" sz="4400" b="1" i="1" dirty="0">
                <a:solidFill>
                  <a:srgbClr val="002060"/>
                </a:solidFill>
                <a:latin typeface="Cambria" panose="02040503050406030204" pitchFamily="18" charset="0"/>
                <a:ea typeface="Cambria" panose="02040503050406030204" pitchFamily="18" charset="0"/>
              </a:rPr>
              <a:t>?”.</a:t>
            </a:r>
            <a:endParaRPr lang="en-GB"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457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4" name="Rounded Rectangle 3"/>
          <p:cNvSpPr/>
          <p:nvPr/>
        </p:nvSpPr>
        <p:spPr>
          <a:xfrm>
            <a:off x="4150183" y="181836"/>
            <a:ext cx="3942518" cy="56605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ambria" panose="02040503050406030204" pitchFamily="18" charset="0"/>
                <a:ea typeface="Cambria" panose="02040503050406030204" pitchFamily="18" charset="0"/>
              </a:rPr>
              <a:t>1. </a:t>
            </a:r>
            <a:r>
              <a:rPr lang="en-GB" sz="3200" b="1" dirty="0" err="1">
                <a:solidFill>
                  <a:schemeClr val="tx1"/>
                </a:solidFill>
                <a:latin typeface="Cambria" panose="02040503050406030204" pitchFamily="18" charset="0"/>
                <a:ea typeface="Cambria" panose="02040503050406030204" pitchFamily="18" charset="0"/>
              </a:rPr>
              <a:t>Chuẩn</a:t>
            </a:r>
            <a:r>
              <a:rPr lang="en-GB" sz="3200" b="1" dirty="0">
                <a:solidFill>
                  <a:schemeClr val="tx1"/>
                </a:solidFill>
                <a:latin typeface="Cambria" panose="02040503050406030204" pitchFamily="18" charset="0"/>
                <a:ea typeface="Cambria" panose="02040503050406030204" pitchFamily="18" charset="0"/>
              </a:rPr>
              <a:t> </a:t>
            </a:r>
            <a:r>
              <a:rPr lang="en-GB" sz="3200" b="1" dirty="0" err="1">
                <a:solidFill>
                  <a:schemeClr val="tx1"/>
                </a:solidFill>
                <a:latin typeface="Cambria" panose="02040503050406030204" pitchFamily="18" charset="0"/>
                <a:ea typeface="Cambria" panose="02040503050406030204" pitchFamily="18" charset="0"/>
              </a:rPr>
              <a:t>bị</a:t>
            </a:r>
            <a:endParaRPr lang="en-GB" sz="3200" b="1" dirty="0">
              <a:solidFill>
                <a:schemeClr val="tx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BD1C5FA-F88D-4EDD-6AAF-19E220C3B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3" name="Cloud 2">
            <a:extLst>
              <a:ext uri="{FF2B5EF4-FFF2-40B4-BE49-F238E27FC236}">
                <a16:creationId xmlns:a16="http://schemas.microsoft.com/office/drawing/2014/main" id="{FD172DB0-38E5-42E7-66A7-754117AC53B7}"/>
              </a:ext>
            </a:extLst>
          </p:cNvPr>
          <p:cNvSpPr/>
          <p:nvPr/>
        </p:nvSpPr>
        <p:spPr>
          <a:xfrm>
            <a:off x="3246684" y="1310640"/>
            <a:ext cx="7136835" cy="2540000"/>
          </a:xfrm>
          <a:prstGeom prst="cloud">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i="1" dirty="0" err="1">
                <a:solidFill>
                  <a:schemeClr val="tx1"/>
                </a:solidFill>
                <a:latin typeface="Cambria" panose="02040503050406030204" pitchFamily="18" charset="0"/>
                <a:ea typeface="Cambria" panose="02040503050406030204" pitchFamily="18" charset="0"/>
              </a:rPr>
              <a:t>Trả</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lời</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câu</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hỏi</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Thế</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nào</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là</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tự</a:t>
            </a:r>
            <a:r>
              <a:rPr lang="en-GB" sz="4000" b="1" i="1" dirty="0">
                <a:solidFill>
                  <a:schemeClr val="tx1"/>
                </a:solidFill>
                <a:latin typeface="Cambria" panose="02040503050406030204" pitchFamily="18" charset="0"/>
                <a:ea typeface="Cambria" panose="02040503050406030204" pitchFamily="18" charset="0"/>
              </a:rPr>
              <a:t> </a:t>
            </a:r>
            <a:r>
              <a:rPr lang="en-GB" sz="4000" b="1" i="1" dirty="0" err="1">
                <a:solidFill>
                  <a:schemeClr val="tx1"/>
                </a:solidFill>
                <a:latin typeface="Cambria" panose="02040503050406030204" pitchFamily="18" charset="0"/>
                <a:ea typeface="Cambria" panose="02040503050406030204" pitchFamily="18" charset="0"/>
              </a:rPr>
              <a:t>học</a:t>
            </a:r>
            <a:r>
              <a:rPr lang="en-GB" sz="4000" b="1" i="1" dirty="0">
                <a:solidFill>
                  <a:schemeClr val="tx1"/>
                </a:solidFill>
                <a:latin typeface="Cambria" panose="02040503050406030204" pitchFamily="18" charset="0"/>
                <a:ea typeface="Cambria" panose="02040503050406030204" pitchFamily="18" charset="0"/>
              </a:rPr>
              <a:t>?</a:t>
            </a:r>
            <a:endParaRPr lang="en-GB" sz="4000" dirty="0">
              <a:solidFill>
                <a:schemeClr val="tx1"/>
              </a:solidFill>
              <a:latin typeface="Cambria" panose="02040503050406030204" pitchFamily="18" charset="0"/>
              <a:ea typeface="Cambria" panose="02040503050406030204" pitchFamily="18" charset="0"/>
            </a:endParaRPr>
          </a:p>
        </p:txBody>
      </p:sp>
      <p:sp>
        <p:nvSpPr>
          <p:cNvPr id="5" name="Rounded Rectangle 5">
            <a:extLst>
              <a:ext uri="{FF2B5EF4-FFF2-40B4-BE49-F238E27FC236}">
                <a16:creationId xmlns:a16="http://schemas.microsoft.com/office/drawing/2014/main" id="{27DEDF95-961F-F0D0-C9FC-FA434E785990}"/>
              </a:ext>
            </a:extLst>
          </p:cNvPr>
          <p:cNvSpPr/>
          <p:nvPr/>
        </p:nvSpPr>
        <p:spPr>
          <a:xfrm>
            <a:off x="5080000" y="4298809"/>
            <a:ext cx="6287911" cy="2051191"/>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1" dirty="0">
                <a:solidFill>
                  <a:srgbClr val="002060"/>
                </a:solidFill>
                <a:latin typeface="Cambria" panose="02040503050406030204" pitchFamily="18" charset="0"/>
                <a:ea typeface="Cambria" panose="02040503050406030204" pitchFamily="18" charset="0"/>
              </a:rPr>
              <a:t>Tự học là quá trình tự làm việc, tự tiếp thu kiến thức mà không có sự hướng dẫn chỉ bảo của người khác.</a:t>
            </a:r>
            <a:endParaRPr lang="en-GB" sz="3200" dirty="0">
              <a:solidFill>
                <a:srgbClr val="002060"/>
              </a:solidFill>
              <a:latin typeface="Cambria" panose="02040503050406030204" pitchFamily="18" charset="0"/>
              <a:ea typeface="Cambria" panose="02040503050406030204" pitchFamily="18" charset="0"/>
            </a:endParaRPr>
          </a:p>
        </p:txBody>
      </p:sp>
      <p:sp>
        <p:nvSpPr>
          <p:cNvPr id="6" name="Rectangle 5"/>
          <p:cNvSpPr/>
          <p:nvPr/>
        </p:nvSpPr>
        <p:spPr>
          <a:xfrm>
            <a:off x="-1767840" y="-1"/>
            <a:ext cx="1615440" cy="21225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771258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9414" y="111722"/>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75979" y="252289"/>
            <a:ext cx="11106421" cy="1200329"/>
          </a:xfrm>
          <a:prstGeom prst="rect">
            <a:avLst/>
          </a:prstGeom>
        </p:spPr>
        <p:txBody>
          <a:bodyPr wrap="square">
            <a:spAutoFit/>
          </a:bodyPr>
          <a:lstStyle/>
          <a:p>
            <a:pPr algn="ctr"/>
            <a:r>
              <a:rPr lang="vi-VN" sz="3600" b="1" dirty="0">
                <a:solidFill>
                  <a:srgbClr val="FF0000"/>
                </a:solidFill>
                <a:latin typeface="Cambria" panose="02040503050406030204" pitchFamily="18" charset="0"/>
                <a:ea typeface="Cambria" panose="02040503050406030204" pitchFamily="18" charset="0"/>
              </a:rPr>
              <a:t>Tìm hiểu những tấm gương tự học và thành công nhờ tự học.</a:t>
            </a:r>
            <a:endParaRPr lang="en-GB" sz="3600" b="1"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584D5B29-B352-D971-1134-DF69987773AA}"/>
              </a:ext>
            </a:extLst>
          </p:cNvPr>
          <p:cNvSpPr txBox="1"/>
          <p:nvPr/>
        </p:nvSpPr>
        <p:spPr>
          <a:xfrm>
            <a:off x="863600" y="2092960"/>
            <a:ext cx="10891520" cy="4154984"/>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Những tấm gương tự học và thành công nhờ tự học:</a:t>
            </a:r>
            <a:endParaRPr lang="en-US" sz="2400" b="1"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Chủ tịch Hồ Chí Minh (bác đi khắp các nước, vùng lãnh thổ như Anh, Nga, Pháp…, dù là khi làm bồi bếp trên tàu biển, khi thì đốt lò, quét tuyết,… ở đâu và làm gì, Bác đều tranh thủ để tự học; Bác đến thư viện đọc sách, nghe những buổi nói chuyện trau dồi kiến thức);</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Nguyễn Ngọc Ký – một nhà giáo ưu tú Việt Nam (nghị lực phi thường vượt lên hoàn cảnh, bị bệnh và liệt cả hai tay nhưng ông cố gắng học tập từ hai đôi bàn chân – luyện viết, làm việc nhà bằng chân – được trao tặng Huy hiệu cao quý của Bác Hồ; tham gia kì thi chọn học sinh giỏi Toán toàn quốc và đứng thứ 5 năm 1963 – được Bác Hồ trao tặng Huy hiệu cao quý lần thứ 2… và nhiều thành tích tự hào khác).</a:t>
            </a:r>
            <a:endParaRPr lang="en-US" sz="2400" dirty="0">
              <a:latin typeface="Cambria" panose="02040503050406030204" pitchFamily="18" charset="0"/>
              <a:ea typeface="Cambria" panose="02040503050406030204" pitchFamily="18" charset="0"/>
            </a:endParaRPr>
          </a:p>
        </p:txBody>
      </p:sp>
      <p:sp>
        <p:nvSpPr>
          <p:cNvPr id="6" name="Rectangle 5"/>
          <p:cNvSpPr/>
          <p:nvPr/>
        </p:nvSpPr>
        <p:spPr>
          <a:xfrm>
            <a:off x="-1767840" y="-1"/>
            <a:ext cx="1615440" cy="21225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69922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D1C5FA-F88D-4EDD-6AAF-19E220C3B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3" name="Cloud 2">
            <a:extLst>
              <a:ext uri="{FF2B5EF4-FFF2-40B4-BE49-F238E27FC236}">
                <a16:creationId xmlns:a16="http://schemas.microsoft.com/office/drawing/2014/main" id="{FD172DB0-38E5-42E7-66A7-754117AC53B7}"/>
              </a:ext>
            </a:extLst>
          </p:cNvPr>
          <p:cNvSpPr/>
          <p:nvPr/>
        </p:nvSpPr>
        <p:spPr>
          <a:xfrm>
            <a:off x="3246684" y="1310640"/>
            <a:ext cx="7136835" cy="2540000"/>
          </a:xfrm>
          <a:prstGeom prst="cloud">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i="1">
                <a:solidFill>
                  <a:prstClr val="black"/>
                </a:solidFill>
                <a:latin typeface="Cambria" panose="02040503050406030204" pitchFamily="18" charset="0"/>
                <a:ea typeface="Cambria" panose="02040503050406030204" pitchFamily="18" charset="0"/>
              </a:rPr>
              <a:t>Ghi chép những ý kiến dự định phát biểu.</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1767840" y="-1"/>
            <a:ext cx="1615440" cy="21225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8102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4" name="Rounded Rectangle 3"/>
          <p:cNvSpPr/>
          <p:nvPr/>
        </p:nvSpPr>
        <p:spPr>
          <a:xfrm>
            <a:off x="4150183" y="181836"/>
            <a:ext cx="3942518" cy="56605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3. </a:t>
            </a:r>
            <a:r>
              <a:rPr kumimoji="0" lang="en-GB" sz="32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Đánh</a:t>
            </a:r>
            <a:r>
              <a:rPr kumimoji="0" lang="en-GB" sz="32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GB" sz="32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giá</a:t>
            </a:r>
            <a:endParaRPr kumimoji="0" lang="en-GB" sz="32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sp>
        <p:nvSpPr>
          <p:cNvPr id="6" name="Rounded Rectangle 1">
            <a:extLst>
              <a:ext uri="{FF2B5EF4-FFF2-40B4-BE49-F238E27FC236}">
                <a16:creationId xmlns:a16="http://schemas.microsoft.com/office/drawing/2014/main" id="{195EAEC6-9889-B527-D9A5-95CEE54271AF}"/>
              </a:ext>
            </a:extLst>
          </p:cNvPr>
          <p:cNvSpPr/>
          <p:nvPr/>
        </p:nvSpPr>
        <p:spPr>
          <a:xfrm>
            <a:off x="229414" y="914400"/>
            <a:ext cx="11698543" cy="5696667"/>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3CB8F110-A030-2E18-AF36-D53145E2DAB8}"/>
              </a:ext>
            </a:extLst>
          </p:cNvPr>
          <p:cNvSpPr/>
          <p:nvPr/>
        </p:nvSpPr>
        <p:spPr>
          <a:xfrm>
            <a:off x="701040" y="2194560"/>
            <a:ext cx="2905760" cy="914400"/>
          </a:xfrm>
          <a:prstGeom prst="roundRect">
            <a:avLst/>
          </a:prstGeom>
          <a:solidFill>
            <a:srgbClr val="F9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Kết</a:t>
            </a:r>
            <a:r>
              <a:rPr lang="en-US" sz="2800" dirty="0">
                <a:solidFill>
                  <a:srgbClr val="002060"/>
                </a:solidFill>
              </a:rPr>
              <a:t> </a:t>
            </a:r>
            <a:r>
              <a:rPr lang="en-US" sz="2800" dirty="0" err="1">
                <a:solidFill>
                  <a:srgbClr val="002060"/>
                </a:solidFill>
              </a:rPr>
              <a:t>quả</a:t>
            </a:r>
            <a:r>
              <a:rPr lang="en-US" sz="2800" dirty="0">
                <a:solidFill>
                  <a:srgbClr val="002060"/>
                </a:solidFill>
              </a:rPr>
              <a:t> </a:t>
            </a:r>
            <a:r>
              <a:rPr lang="en-US" sz="2800" dirty="0" err="1">
                <a:solidFill>
                  <a:srgbClr val="002060"/>
                </a:solidFill>
              </a:rPr>
              <a:t>thảo</a:t>
            </a:r>
            <a:r>
              <a:rPr lang="en-US" sz="2800" dirty="0">
                <a:solidFill>
                  <a:srgbClr val="002060"/>
                </a:solidFill>
              </a:rPr>
              <a:t> </a:t>
            </a:r>
            <a:r>
              <a:rPr lang="en-US" sz="2800" dirty="0" err="1">
                <a:solidFill>
                  <a:srgbClr val="002060"/>
                </a:solidFill>
              </a:rPr>
              <a:t>luận</a:t>
            </a:r>
            <a:endParaRPr lang="en-US" sz="2800" dirty="0">
              <a:solidFill>
                <a:srgbClr val="002060"/>
              </a:solidFill>
            </a:endParaRPr>
          </a:p>
        </p:txBody>
      </p:sp>
      <p:sp>
        <p:nvSpPr>
          <p:cNvPr id="11" name="Rectangle: Rounded Corners 10">
            <a:extLst>
              <a:ext uri="{FF2B5EF4-FFF2-40B4-BE49-F238E27FC236}">
                <a16:creationId xmlns:a16="http://schemas.microsoft.com/office/drawing/2014/main" id="{821C0CEB-4736-0EEC-A1EE-05BB34A46BB4}"/>
              </a:ext>
            </a:extLst>
          </p:cNvPr>
          <p:cNvSpPr/>
          <p:nvPr/>
        </p:nvSpPr>
        <p:spPr>
          <a:xfrm>
            <a:off x="4287520" y="2153920"/>
            <a:ext cx="3373120" cy="914400"/>
          </a:xfrm>
          <a:prstGeom prst="roundRect">
            <a:avLst/>
          </a:prstGeom>
          <a:solidFill>
            <a:srgbClr val="F9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Người</a:t>
            </a:r>
            <a:r>
              <a:rPr lang="en-US" sz="2800" dirty="0">
                <a:solidFill>
                  <a:srgbClr val="002060"/>
                </a:solidFill>
              </a:rPr>
              <a:t> </a:t>
            </a:r>
            <a:r>
              <a:rPr lang="en-US" sz="2800" dirty="0" err="1">
                <a:solidFill>
                  <a:srgbClr val="002060"/>
                </a:solidFill>
              </a:rPr>
              <a:t>thảo</a:t>
            </a:r>
            <a:r>
              <a:rPr lang="en-US" sz="2800" dirty="0">
                <a:solidFill>
                  <a:srgbClr val="002060"/>
                </a:solidFill>
              </a:rPr>
              <a:t> </a:t>
            </a:r>
            <a:r>
              <a:rPr lang="en-US" sz="2800" dirty="0" err="1">
                <a:solidFill>
                  <a:srgbClr val="002060"/>
                </a:solidFill>
              </a:rPr>
              <a:t>luận</a:t>
            </a:r>
            <a:r>
              <a:rPr lang="en-US" sz="2800" dirty="0">
                <a:solidFill>
                  <a:srgbClr val="002060"/>
                </a:solidFill>
              </a:rPr>
              <a:t> </a:t>
            </a:r>
            <a:r>
              <a:rPr lang="en-US" sz="2800" dirty="0" err="1">
                <a:solidFill>
                  <a:srgbClr val="002060"/>
                </a:solidFill>
              </a:rPr>
              <a:t>tích</a:t>
            </a:r>
            <a:r>
              <a:rPr lang="en-US" sz="2800" dirty="0">
                <a:solidFill>
                  <a:srgbClr val="002060"/>
                </a:solidFill>
              </a:rPr>
              <a:t> </a:t>
            </a:r>
            <a:r>
              <a:rPr lang="en-US" sz="2800" dirty="0" err="1">
                <a:solidFill>
                  <a:srgbClr val="002060"/>
                </a:solidFill>
              </a:rPr>
              <a:t>cực</a:t>
            </a:r>
            <a:endParaRPr lang="en-US" sz="2800" dirty="0">
              <a:solidFill>
                <a:srgbClr val="002060"/>
              </a:solidFill>
            </a:endParaRPr>
          </a:p>
        </p:txBody>
      </p:sp>
      <p:sp>
        <p:nvSpPr>
          <p:cNvPr id="12" name="Rectangle: Rounded Corners 11">
            <a:extLst>
              <a:ext uri="{FF2B5EF4-FFF2-40B4-BE49-F238E27FC236}">
                <a16:creationId xmlns:a16="http://schemas.microsoft.com/office/drawing/2014/main" id="{74AA7125-1EAD-1F8F-6A0C-E98B1372553C}"/>
              </a:ext>
            </a:extLst>
          </p:cNvPr>
          <p:cNvSpPr/>
          <p:nvPr/>
        </p:nvSpPr>
        <p:spPr>
          <a:xfrm>
            <a:off x="8280400" y="2174240"/>
            <a:ext cx="3373120" cy="914400"/>
          </a:xfrm>
          <a:prstGeom prst="roundRect">
            <a:avLst/>
          </a:prstGeom>
          <a:solidFill>
            <a:srgbClr val="F9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Ý </a:t>
            </a:r>
            <a:r>
              <a:rPr lang="en-US" sz="2800" dirty="0" err="1">
                <a:solidFill>
                  <a:srgbClr val="002060"/>
                </a:solidFill>
              </a:rPr>
              <a:t>kiến</a:t>
            </a:r>
            <a:r>
              <a:rPr lang="en-US" sz="2800" dirty="0">
                <a:solidFill>
                  <a:srgbClr val="002060"/>
                </a:solidFill>
              </a:rPr>
              <a:t> hay </a:t>
            </a:r>
            <a:r>
              <a:rPr lang="en-US" sz="2800" dirty="0" err="1">
                <a:solidFill>
                  <a:srgbClr val="002060"/>
                </a:solidFill>
              </a:rPr>
              <a:t>nhất</a:t>
            </a:r>
            <a:endParaRPr lang="en-US" sz="2800" dirty="0">
              <a:solidFill>
                <a:srgbClr val="002060"/>
              </a:solidFill>
            </a:endParaRPr>
          </a:p>
        </p:txBody>
      </p:sp>
      <p:sp>
        <p:nvSpPr>
          <p:cNvPr id="13" name="Rectangle: Rounded Corners 12">
            <a:extLst>
              <a:ext uri="{FF2B5EF4-FFF2-40B4-BE49-F238E27FC236}">
                <a16:creationId xmlns:a16="http://schemas.microsoft.com/office/drawing/2014/main" id="{444972C0-554F-62A9-40FB-E0403C5BC007}"/>
              </a:ext>
            </a:extLst>
          </p:cNvPr>
          <p:cNvSpPr/>
          <p:nvPr/>
        </p:nvSpPr>
        <p:spPr>
          <a:xfrm>
            <a:off x="4196080" y="3647440"/>
            <a:ext cx="3373120" cy="914400"/>
          </a:xfrm>
          <a:prstGeom prst="roundRect">
            <a:avLst/>
          </a:prstGeom>
          <a:solidFill>
            <a:srgbClr val="F9B5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sp>
        <p:nvSpPr>
          <p:cNvPr id="9" name="Rectangle 8"/>
          <p:cNvSpPr/>
          <p:nvPr/>
        </p:nvSpPr>
        <p:spPr>
          <a:xfrm>
            <a:off x="-1767840" y="-1"/>
            <a:ext cx="1615440" cy="21225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51024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4" name="Rounded Rectangle 3"/>
          <p:cNvSpPr/>
          <p:nvPr/>
        </p:nvSpPr>
        <p:spPr>
          <a:xfrm>
            <a:off x="4150183" y="181836"/>
            <a:ext cx="3942518" cy="56605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GB"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ounded Rectangle 1">
            <a:extLst>
              <a:ext uri="{FF2B5EF4-FFF2-40B4-BE49-F238E27FC236}">
                <a16:creationId xmlns:a16="http://schemas.microsoft.com/office/drawing/2014/main" id="{195EAEC6-9889-B527-D9A5-95CEE54271AF}"/>
              </a:ext>
            </a:extLst>
          </p:cNvPr>
          <p:cNvSpPr/>
          <p:nvPr/>
        </p:nvSpPr>
        <p:spPr>
          <a:xfrm>
            <a:off x="229414" y="914400"/>
            <a:ext cx="11698543" cy="5696667"/>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30E366-8870-BE62-F4A6-D6AD7F927EA8}"/>
              </a:ext>
            </a:extLst>
          </p:cNvPr>
          <p:cNvSpPr txBox="1"/>
          <p:nvPr/>
        </p:nvSpPr>
        <p:spPr>
          <a:xfrm>
            <a:off x="863600" y="1168400"/>
            <a:ext cx="5425440" cy="523220"/>
          </a:xfrm>
          <a:prstGeom prst="rect">
            <a:avLst/>
          </a:prstGeom>
          <a:noFill/>
        </p:spPr>
        <p:txBody>
          <a:bodyPr wrap="square" rtlCol="0">
            <a:spAutoFit/>
          </a:bodyPr>
          <a:lstStyle/>
          <a:p>
            <a:pPr lvl="0"/>
            <a:r>
              <a:rPr lang="en-US" sz="2800" b="1" dirty="0">
                <a:solidFill>
                  <a:prstClr val="black"/>
                </a:solidFill>
                <a:latin typeface="Cambria" panose="02040503050406030204" pitchFamily="18" charset="0"/>
                <a:ea typeface="Cambria" panose="02040503050406030204" pitchFamily="18" charset="0"/>
              </a:rPr>
              <a:t>b. </a:t>
            </a:r>
            <a:r>
              <a:rPr lang="en-US" sz="2800" b="1" dirty="0" err="1">
                <a:solidFill>
                  <a:prstClr val="black"/>
                </a:solidFill>
                <a:latin typeface="Cambria" panose="02040503050406030204" pitchFamily="18" charset="0"/>
                <a:ea typeface="Cambria" panose="02040503050406030204" pitchFamily="18" charset="0"/>
              </a:rPr>
              <a:t>Trình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bày</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lợi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ích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của</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tự</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học</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3CB8F110-A030-2E18-AF36-D53145E2DAB8}"/>
              </a:ext>
            </a:extLst>
          </p:cNvPr>
          <p:cNvSpPr/>
          <p:nvPr/>
        </p:nvSpPr>
        <p:spPr>
          <a:xfrm>
            <a:off x="701040" y="2194560"/>
            <a:ext cx="2905760" cy="16662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có</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thêm</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nhiều</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kiến</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thức</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mới</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mẻ</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bổ</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ích</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47D1892-328A-3AAE-4CFD-097AE17CC77E}"/>
              </a:ext>
            </a:extLst>
          </p:cNvPr>
          <p:cNvSpPr/>
          <p:nvPr/>
        </p:nvSpPr>
        <p:spPr>
          <a:xfrm>
            <a:off x="4693920" y="2184400"/>
            <a:ext cx="2905760" cy="16662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libri" panose="020F0502020204030204"/>
                <a:ea typeface="+mn-ea"/>
                <a:cs typeface="+mn-cs"/>
              </a:rPr>
              <a:t>Rèn</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được</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phẩm</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chất</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chăm</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sáng</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002060"/>
                </a:solidFill>
                <a:effectLst/>
                <a:uLnTx/>
                <a:uFillTx/>
                <a:latin typeface="Calibri" panose="020F0502020204030204"/>
                <a:ea typeface="+mn-ea"/>
                <a:cs typeface="+mn-cs"/>
              </a:rPr>
              <a:t>tạo</a:t>
            </a:r>
            <a:r>
              <a:rPr kumimoji="0" lang="en-US" sz="2400" b="0"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4441E3A3-5C16-317D-2E5D-6725D7E7A1A2}"/>
              </a:ext>
            </a:extLst>
          </p:cNvPr>
          <p:cNvSpPr/>
          <p:nvPr/>
        </p:nvSpPr>
        <p:spPr>
          <a:xfrm>
            <a:off x="8524240" y="2225040"/>
            <a:ext cx="2905760" cy="166624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11" name="Rectangle 10"/>
          <p:cNvSpPr/>
          <p:nvPr/>
        </p:nvSpPr>
        <p:spPr>
          <a:xfrm>
            <a:off x="-1767840" y="-1"/>
            <a:ext cx="1615440" cy="21225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265945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47682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554</Words>
  <Application>Microsoft Office PowerPoint</Application>
  <PresentationFormat>Widescreen</PresentationFormat>
  <Paragraphs>33</Paragraphs>
  <Slides>14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.VnAristote</vt:lpstr>
      <vt:lpstr>Arial</vt:lpstr>
      <vt:lpstr>Times New Roman</vt:lpstr>
      <vt:lpstr>Calibri Light</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47</cp:revision>
  <dcterms:created xsi:type="dcterms:W3CDTF">2022-10-09T09:21:19Z</dcterms:created>
  <dcterms:modified xsi:type="dcterms:W3CDTF">2024-11-29T04:21:12Z</dcterms:modified>
</cp:coreProperties>
</file>