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60" r:id="rId3"/>
    <p:sldId id="257" r:id="rId4"/>
    <p:sldId id="261" r:id="rId5"/>
    <p:sldId id="283" r:id="rId6"/>
    <p:sldId id="259" r:id="rId7"/>
    <p:sldId id="271" r:id="rId8"/>
    <p:sldId id="264" r:id="rId9"/>
    <p:sldId id="272" r:id="rId10"/>
    <p:sldId id="268" r:id="rId11"/>
    <p:sldId id="273" r:id="rId12"/>
    <p:sldId id="274" r:id="rId13"/>
    <p:sldId id="269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70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76B5-7A2B-4604-B176-8D7D08F632C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ACC5-DB41-4B06-B9AA-608B8412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2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91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1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0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0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6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22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0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5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0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9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0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5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7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9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8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07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3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7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3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15/11/2024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9E25D6-2ADE-72A7-40FF-E03F09D9B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3" y="152502"/>
            <a:ext cx="1529397" cy="15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6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67B9E3-F7E8-920F-C5BE-144BD6AF7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27" y="2374770"/>
            <a:ext cx="7453530" cy="21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429672" y="761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741714" y="1066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nghĩa của thành ngữ học một biết mười.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bảng chữ viết tắt để biết quy ước chữ viết tắt trong từ điển (Vd: ví dụ, Gngh: gần nghĩa,...).</a:t>
            </a:r>
            <a:endParaRPr kumimoji="0" lang="vi-VN" sz="3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85347-D914-3D3F-B797-9B7899EE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1" y="4616904"/>
            <a:ext cx="83820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991906"/>
            <a:chOff x="1490472" y="749808"/>
            <a:chExt cx="9564624" cy="9285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92859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7292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65928-9EAD-BD62-3F0B-D440097F4597}"/>
              </a:ext>
            </a:extLst>
          </p:cNvPr>
          <p:cNvSpPr txBox="1"/>
          <p:nvPr/>
        </p:nvSpPr>
        <p:spPr>
          <a:xfrm>
            <a:off x="2732315" y="1905000"/>
            <a:ext cx="7739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ừ Điển Bằng Tranh Thế Giới Động Vật">
            <a:extLst>
              <a:ext uri="{FF2B5EF4-FFF2-40B4-BE49-F238E27FC236}">
                <a16:creationId xmlns:a16="http://schemas.microsoft.com/office/drawing/2014/main" id="{D7C015AD-D83E-C2FB-DCDC-9D4E01C3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43" y="1426709"/>
            <a:ext cx="3429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E6415-374E-35C5-635A-9D4C2F64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7" y="1458685"/>
            <a:ext cx="4539343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732314" y="762391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8" name="Picture 6" descr="Từ điển Tiếng Việt">
            <a:extLst>
              <a:ext uri="{FF2B5EF4-FFF2-40B4-BE49-F238E27FC236}">
                <a16:creationId xmlns:a16="http://schemas.microsoft.com/office/drawing/2014/main" id="{F8D0E45C-5231-11EA-B5BA-A7405BBF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382486"/>
            <a:ext cx="3111273" cy="4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A9A9E3-8251-242D-725F-FB84336C0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21247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06174" y="685800"/>
            <a:ext cx="6435025" cy="5271773"/>
          </a:xfrm>
          <a:custGeom>
            <a:avLst/>
            <a:gdLst/>
            <a:ahLst/>
            <a:cxnLst/>
            <a:rect l="l" t="t" r="r" b="b"/>
            <a:pathLst>
              <a:path w="9652538" h="7907659">
                <a:moveTo>
                  <a:pt x="0" y="0"/>
                </a:moveTo>
                <a:lnTo>
                  <a:pt x="9652538" y="0"/>
                </a:lnTo>
                <a:lnTo>
                  <a:pt x="9652538" y="7907659"/>
                </a:lnTo>
                <a:lnTo>
                  <a:pt x="0" y="790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93" r="-232" b="-176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6305" y="-87470"/>
            <a:ext cx="12284609" cy="7032939"/>
          </a:xfrm>
          <a:custGeom>
            <a:avLst/>
            <a:gdLst/>
            <a:ahLst/>
            <a:cxnLst/>
            <a:rect l="l" t="t" r="r" b="b"/>
            <a:pathLst>
              <a:path w="18426914" h="10549408">
                <a:moveTo>
                  <a:pt x="0" y="0"/>
                </a:moveTo>
                <a:lnTo>
                  <a:pt x="18426914" y="0"/>
                </a:lnTo>
                <a:lnTo>
                  <a:pt x="18426914" y="10549408"/>
                </a:lnTo>
                <a:lnTo>
                  <a:pt x="0" y="1054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DFA0D1-6F4F-7664-3ADD-2A5C42B4F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220" y="1356180"/>
            <a:ext cx="6919560" cy="414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lang="en-US" sz="3600" b="1" dirty="0">
                <a:solidFill>
                  <a:srgbClr val="EFD4A4"/>
                </a:solidFill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vóc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học</a:t>
            </a:r>
            <a:r>
              <a:rPr lang="en-US" sz="4800" b="1" dirty="0">
                <a:solidFill>
                  <a:srgbClr val="FF0000"/>
                </a:solidFill>
              </a:rPr>
              <a:t>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Bão táp mưa sa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3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Chôn rau cắt rốn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2273563" y="601762"/>
            <a:ext cx="7913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D07AA9-1AE0-8099-7FDA-CE2A94486E95}"/>
              </a:ext>
            </a:extLst>
          </p:cNvPr>
          <p:cNvGrpSpPr/>
          <p:nvPr/>
        </p:nvGrpSpPr>
        <p:grpSpPr>
          <a:xfrm>
            <a:off x="981091" y="1984248"/>
            <a:ext cx="6720840" cy="4096512"/>
            <a:chOff x="981091" y="1984248"/>
            <a:chExt cx="6720840" cy="40965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4F1677-0375-019A-AE3A-913040718EC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E1C32DDE-8205-F588-9699-FC9AAED0E121}"/>
                  </a:ext>
                </a:extLst>
              </p:cNvPr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193434C0-C729-A256-00EA-019E968C3138}"/>
                  </a:ext>
                </a:extLst>
              </p:cNvPr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FD70D8-06BF-33D7-2467-0B7930755B04}"/>
                </a:ext>
              </a:extLst>
            </p:cNvPr>
            <p:cNvSpPr txBox="1"/>
            <p:nvPr/>
          </p:nvSpPr>
          <p:spPr>
            <a:xfrm rot="153831">
              <a:off x="1399681" y="2555214"/>
              <a:ext cx="6003331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cấp thông tin về từ loại (danh từ, động từ, tính từ,...). Cung cấp cách sử dụng từ thông qua các ví dụ. Giúp hiểu nghĩa của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libri"/>
              </a:rPr>
              <a:t>Hai sương một nắng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1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CE8B-EB99-F355-73E1-4F15879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6575-C788-2690-6F4A-DE978322C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A0CBB6-3EF4-5295-599E-37D21FEB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187A2-72CF-4DC3-B0C5-FE86EE51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2" y="1857959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1251857" y="612648"/>
            <a:ext cx="109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bước sử dụng từ điển tra nghĩa từ?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8798EA-D95A-AC71-3BCA-67074EB740E0}"/>
              </a:ext>
            </a:extLst>
          </p:cNvPr>
          <p:cNvGrpSpPr/>
          <p:nvPr/>
        </p:nvGrpSpPr>
        <p:grpSpPr>
          <a:xfrm>
            <a:off x="1133491" y="1940706"/>
            <a:ext cx="7270280" cy="4096512"/>
            <a:chOff x="981091" y="1984248"/>
            <a:chExt cx="6720840" cy="40965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D07AA9-1AE0-8099-7FDA-CE2A94486E9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14F1677-0375-019A-AE3A-913040718EC5}"/>
                  </a:ext>
                </a:extLst>
              </p:cNvPr>
              <p:cNvGrpSpPr/>
              <p:nvPr/>
            </p:nvGrpSpPr>
            <p:grpSpPr>
              <a:xfrm>
                <a:off x="981091" y="1984248"/>
                <a:ext cx="6720840" cy="4096512"/>
                <a:chOff x="981091" y="1984248"/>
                <a:chExt cx="6720840" cy="4096512"/>
              </a:xfrm>
            </p:grpSpPr>
            <p:sp>
              <p:nvSpPr>
                <p:cNvPr id="9" name="Rectangle: Diagonal Corners Rounded 8">
                  <a:extLst>
                    <a:ext uri="{FF2B5EF4-FFF2-40B4-BE49-F238E27FC236}">
                      <a16:creationId xmlns:a16="http://schemas.microsoft.com/office/drawing/2014/main" id="{E1C32DDE-8205-F588-9699-FC9AAED0E121}"/>
                    </a:ext>
                  </a:extLst>
                </p:cNvPr>
                <p:cNvSpPr/>
                <p:nvPr/>
              </p:nvSpPr>
              <p:spPr>
                <a:xfrm>
                  <a:off x="981091" y="1984248"/>
                  <a:ext cx="6720840" cy="3895344"/>
                </a:xfrm>
                <a:prstGeom prst="round2Diag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" name="Rectangle: Diagonal Corners Rounded 9">
                  <a:extLst>
                    <a:ext uri="{FF2B5EF4-FFF2-40B4-BE49-F238E27FC236}">
                      <a16:creationId xmlns:a16="http://schemas.microsoft.com/office/drawing/2014/main" id="{193434C0-C729-A256-00EA-019E968C3138}"/>
                    </a:ext>
                  </a:extLst>
                </p:cNvPr>
                <p:cNvSpPr/>
                <p:nvPr/>
              </p:nvSpPr>
              <p:spPr>
                <a:xfrm rot="563031">
                  <a:off x="981091" y="2185416"/>
                  <a:ext cx="6720840" cy="3895344"/>
                </a:xfrm>
                <a:prstGeom prst="round2DiagRect">
                  <a:avLst/>
                </a:prstGeom>
                <a:solidFill>
                  <a:schemeClr val="bg1"/>
                </a:solidFill>
                <a:ln w="762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D70D8-06BF-33D7-2467-0B7930755B04}"/>
                  </a:ext>
                </a:extLst>
              </p:cNvPr>
              <p:cNvSpPr txBox="1"/>
              <p:nvPr/>
            </p:nvSpPr>
            <p:spPr>
              <a:xfrm rot="153831">
                <a:off x="1399842" y="3779145"/>
                <a:ext cx="56825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DB6F6D-6F1C-ABA8-D6E0-5BE5B3417E93}"/>
                </a:ext>
              </a:extLst>
            </p:cNvPr>
            <p:cNvSpPr txBox="1"/>
            <p:nvPr/>
          </p:nvSpPr>
          <p:spPr>
            <a:xfrm>
              <a:off x="1081410" y="2493958"/>
              <a:ext cx="6328694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Chọn từ điển phù hợp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mục từ bắt đầu bằng chữ cái đầu tiên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từ cần tra nghĩa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nghĩa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ví dụ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u thêm ý nghĩa và cách dùng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0DD780-5499-434A-AC15-03E01C2B10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-39914"/>
            <a:ext cx="12192000" cy="6858000"/>
          </a:xfrm>
          <a:prstGeom prst="rect">
            <a:avLst/>
          </a:prstGeom>
        </p:spPr>
      </p:pic>
      <p:pic>
        <p:nvPicPr>
          <p:cNvPr id="12" name="60458d79f32e0">
            <a:hlinkClick r:id="" action="ppaction://media"/>
            <a:extLst>
              <a:ext uri="{FF2B5EF4-FFF2-40B4-BE49-F238E27FC236}">
                <a16:creationId xmlns:a16="http://schemas.microsoft.com/office/drawing/2014/main" id="{E5BB4423-3CDC-477A-B391-DE719F1C4E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06286" y="-649514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DCEA81-7C04-4943-A286-4A2DB9AB7424}"/>
              </a:ext>
            </a:extLst>
          </p:cNvPr>
          <p:cNvSpPr txBox="1"/>
          <p:nvPr/>
        </p:nvSpPr>
        <p:spPr>
          <a:xfrm>
            <a:off x="4016477" y="411193"/>
            <a:ext cx="4159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002060"/>
                </a:solidFill>
                <a:latin typeface=".VnAristote" panose="020B7200000000000000" pitchFamily="34" charset="0"/>
              </a:rPr>
              <a:t>TiÕng</a:t>
            </a:r>
            <a:r>
              <a:rPr lang="en-US" sz="6000" b="1" dirty="0" smtClean="0">
                <a:solidFill>
                  <a:srgbClr val="002060"/>
                </a:solidFill>
                <a:latin typeface=".VnAristote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.VnAristote" panose="020B7200000000000000" pitchFamily="34" charset="0"/>
              </a:rPr>
              <a:t>ViÖt</a:t>
            </a:r>
            <a:r>
              <a:rPr lang="en-US" sz="6000" b="1" dirty="0" smtClean="0">
                <a:solidFill>
                  <a:srgbClr val="002060"/>
                </a:solidFill>
                <a:latin typeface=".VnAristote" panose="020B7200000000000000" pitchFamily="34" charset="0"/>
              </a:rPr>
              <a:t> 5</a:t>
            </a:r>
            <a:endParaRPr lang="en-US" sz="6000" b="1" dirty="0">
              <a:solidFill>
                <a:srgbClr val="002060"/>
              </a:solidFill>
              <a:latin typeface=".VnAristote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257AE1-4B41-499F-9C25-9219863F8C70}"/>
              </a:ext>
            </a:extLst>
          </p:cNvPr>
          <p:cNvSpPr txBox="1"/>
          <p:nvPr/>
        </p:nvSpPr>
        <p:spPr>
          <a:xfrm>
            <a:off x="2025445" y="1567925"/>
            <a:ext cx="7634749" cy="2554545"/>
          </a:xfrm>
          <a:prstGeom prst="rect">
            <a:avLst/>
          </a:prstGeom>
          <a:solidFill>
            <a:schemeClr val="bg1">
              <a:alpha val="43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endParaRPr lang="en-US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68935-8084-4E3E-ADE5-E2B79C7FB6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266" y="4507120"/>
            <a:ext cx="2963468" cy="2407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DCEA81-7C04-4943-A286-4A2DB9AB7424}"/>
              </a:ext>
            </a:extLst>
          </p:cNvPr>
          <p:cNvSpPr txBox="1"/>
          <p:nvPr/>
        </p:nvSpPr>
        <p:spPr>
          <a:xfrm>
            <a:off x="7577734" y="4714646"/>
            <a:ext cx="4159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.VnAristote" panose="020B7200000000000000" pitchFamily="34" charset="0"/>
              </a:rPr>
              <a:t>TuÇn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.VnAristote" panose="020B7200000000000000" pitchFamily="34" charset="0"/>
              </a:rPr>
              <a:t> 11 – </a:t>
            </a:r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.VnAristote" panose="020B7200000000000000" pitchFamily="34" charset="0"/>
              </a:rPr>
              <a:t>TiÕt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.VnAristote" panose="020B7200000000000000" pitchFamily="34" charset="0"/>
              </a:rPr>
              <a:t> 72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.VnAristote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023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từ điển tiếng Việt để tra cứu nghĩa của các từ chăm chỉ và kiên trì.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5A5EAAD6-5A0C-4C71-8A3A-6985B509806F}"/>
              </a:ext>
            </a:extLst>
          </p:cNvPr>
          <p:cNvSpPr/>
          <p:nvPr/>
        </p:nvSpPr>
        <p:spPr>
          <a:xfrm>
            <a:off x="1269518" y="2263272"/>
            <a:ext cx="10073396" cy="12310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Chăm chỉ: </a:t>
            </a:r>
            <a:r>
              <a:rPr lang="vi-VN" sz="3200" dirty="0">
                <a:solidFill>
                  <a:srgbClr val="FF3399"/>
                </a:solidFill>
              </a:rPr>
              <a:t>chăm (có sự chú ý thường xuyên để làm công việc gì có ích một cách đều đặn). </a:t>
            </a: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3EDE6E04-A032-6CE5-25D7-2BB1FD3172AD}"/>
              </a:ext>
            </a:extLst>
          </p:cNvPr>
          <p:cNvSpPr/>
          <p:nvPr/>
        </p:nvSpPr>
        <p:spPr>
          <a:xfrm>
            <a:off x="1280404" y="3907015"/>
            <a:ext cx="10073396" cy="219987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Kiên trì: </a:t>
            </a:r>
            <a:r>
              <a:rPr lang="vi-VN" sz="3200" dirty="0">
                <a:solidFill>
                  <a:srgbClr val="FF3399"/>
                </a:solidFill>
              </a:rPr>
              <a:t>Giữ vững, không thay đổi ý chí, ý định  để làm việc gì đó đến cùng, mặc dù gặp nhiều khó khăn, trở lực. (Theo Từ điển tiếng Việt – Hoàng Phê chủ biên.) </a:t>
            </a:r>
          </a:p>
        </p:txBody>
      </p:sp>
    </p:spTree>
    <p:extLst>
      <p:ext uri="{BB962C8B-B14F-4D97-AF65-F5344CB8AC3E}">
        <p14:creationId xmlns:p14="http://schemas.microsoft.com/office/powerpoint/2010/main" val="10125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tên các cuốn từ điển dưới đây và trả lời câu hỏi.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E788F-C5D3-58AB-32E8-B0D29C8AF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23" y="1653267"/>
            <a:ext cx="61817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F4FF0-7786-897B-3E10-CDAB6D98B5CF}"/>
              </a:ext>
            </a:extLst>
          </p:cNvPr>
          <p:cNvSpPr txBox="1"/>
          <p:nvPr/>
        </p:nvSpPr>
        <p:spPr>
          <a:xfrm>
            <a:off x="707571" y="4016829"/>
            <a:ext cx="10951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Từ điển nào giúp em tìm được những từ đồng nghĩa với từ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chỉ, kiên trì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Em sử dụng từ điển nào để tìm hiểu nghĩa của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một biết mười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hoặc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thấy tai nghe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13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6347" y="769676"/>
            <a:ext cx="7139595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1009336"/>
              <a:ext cx="32784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/>
                <a:t>Từ điển từ đồng nghĩa tiếng Việt </a:t>
              </a:r>
              <a:r>
                <a:rPr lang="vi-VN" sz="2800" dirty="0"/>
                <a:t>giúp tìm được những từ đồng nghĩa với từ chăm chỉ, kiên trì. </a:t>
              </a:r>
              <a:endParaRPr lang="vi-VN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91B86-EB85-93D5-1412-0D7C47A0A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971" y="2838619"/>
            <a:ext cx="2710543" cy="32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2294" y="813790"/>
            <a:ext cx="7623758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793892"/>
              <a:ext cx="32784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Sử dụng Từ điển thành ngữ và tục ngữ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để tìm hiểu nghĩa của thành ngữ học một biết mười hoặc thành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ngữ mắt thấy tai nghe.</a:t>
              </a:r>
              <a:endPara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B3EF0-6852-D7B7-CFF9-29FE9A3AA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86" y="3292774"/>
            <a:ext cx="2303008" cy="30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1289304"/>
            <a:chOff x="1490472" y="749808"/>
            <a:chExt cx="9564624" cy="12070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107899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10789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nghĩa của thành ngữ mắt thấy tai nghe dựa vào mẫu dưới đây: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CD4B2-4F87-472B-5DCC-C2228275B57A}"/>
              </a:ext>
            </a:extLst>
          </p:cNvPr>
          <p:cNvSpPr txBox="1"/>
          <p:nvPr/>
        </p:nvSpPr>
        <p:spPr>
          <a:xfrm>
            <a:off x="2373086" y="2209800"/>
            <a:ext cx="867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Tìm nghĩa của thành ngữ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636501" y="3047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948543" y="3352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6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từ điển thành ngữ.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mục từ bắt đầu bằng chữ H.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Tìm tiếng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0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470</Words>
  <Application>Microsoft Office PowerPoint</Application>
  <PresentationFormat>Widescreen</PresentationFormat>
  <Paragraphs>47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.VnAristote</vt:lpstr>
      <vt:lpstr>Amaranth Bold</vt:lpstr>
      <vt:lpstr>Aptos</vt:lpstr>
      <vt:lpstr>Aptos Display</vt:lpstr>
      <vt:lpstr>Arial</vt:lpstr>
      <vt:lpstr>Calibri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Windows 10</cp:lastModifiedBy>
  <cp:revision>16</cp:revision>
  <dcterms:created xsi:type="dcterms:W3CDTF">2024-08-14T06:45:03Z</dcterms:created>
  <dcterms:modified xsi:type="dcterms:W3CDTF">2024-11-15T05:37:52Z</dcterms:modified>
</cp:coreProperties>
</file>