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7" r:id="rId2"/>
    <p:sldId id="278" r:id="rId3"/>
    <p:sldId id="256" r:id="rId4"/>
    <p:sldId id="279" r:id="rId5"/>
    <p:sldId id="280" r:id="rId6"/>
    <p:sldId id="282" r:id="rId7"/>
    <p:sldId id="272" r:id="rId8"/>
    <p:sldId id="2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6D7E"/>
    <a:srgbClr val="FFC1E0"/>
    <a:srgbClr val="FFA7D3"/>
    <a:srgbClr val="7A1729"/>
    <a:srgbClr val="C5DFFF"/>
    <a:srgbClr val="B7D8FF"/>
    <a:srgbClr val="F20068"/>
    <a:srgbClr val="FF016E"/>
    <a:srgbClr val="CDE4FF"/>
    <a:srgbClr val="F8D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42" autoAdjust="0"/>
  </p:normalViewPr>
  <p:slideViewPr>
    <p:cSldViewPr snapToGrid="0">
      <p:cViewPr varScale="1">
        <p:scale>
          <a:sx n="65" d="100"/>
          <a:sy n="65" d="100"/>
        </p:scale>
        <p:origin x="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10/31/2024</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10/31/2024</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10/31/2024</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10/31/2024</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10/31/2024</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10/31/2024</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10/31/2024</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10/31/2024</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10/31/2024</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10/31/2024</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10/31/2024</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10/31/2024</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FDFC42E0-F2C2-226B-65A9-2F9C13778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83324" y="-102022"/>
            <a:ext cx="1887616" cy="1887616"/>
          </a:xfrm>
          <a:prstGeom prst="rect">
            <a:avLst/>
          </a:prstGeom>
        </p:spPr>
      </p:pic>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id="{08AF517B-9E5A-841A-C3E6-4EA2C6AB42D0}"/>
              </a:ext>
            </a:extLst>
          </p:cNvPr>
          <p:cNvSpPr txBox="1"/>
          <p:nvPr/>
        </p:nvSpPr>
        <p:spPr>
          <a:xfrm>
            <a:off x="4201609" y="2141017"/>
            <a:ext cx="7587619" cy="205197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nằm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trong</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kì</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thú</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4156005"/>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 xmlns:ask="http://schemas.microsoft.com/office/drawing/2018/sketchyshape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63311120-E314-F415-889B-A2DDE0A1BA1F}"/>
              </a:ext>
            </a:extLst>
          </p:cNvPr>
          <p:cNvPicPr>
            <a:picLocks noChangeAspect="1"/>
          </p:cNvPicPr>
          <p:nvPr/>
        </p:nvPicPr>
        <p:blipFill>
          <a:blip r:embed="rId4"/>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id="{CB8D82B4-EF6B-A4DB-C37E-78927E1DDCF8}"/>
              </a:ext>
            </a:extLst>
          </p:cNvPr>
          <p:cNvPicPr>
            <a:picLocks noChangeAspect="1"/>
          </p:cNvPicPr>
          <p:nvPr/>
        </p:nvPicPr>
        <p:blipFill>
          <a:blip r:embed="rId5"/>
          <a:stretch>
            <a:fillRect/>
          </a:stretch>
        </p:blipFill>
        <p:spPr>
          <a:xfrm>
            <a:off x="797256" y="3137916"/>
            <a:ext cx="6407451" cy="1322947"/>
          </a:xfrm>
          <a:prstGeom prst="rect">
            <a:avLst/>
          </a:prstGeom>
        </p:spPr>
      </p:pic>
      <p:sp>
        <p:nvSpPr>
          <p:cNvPr id="6" name="TextBox 5">
            <a:extLst>
              <a:ext uri="{FF2B5EF4-FFF2-40B4-BE49-F238E27FC236}">
                <a16:creationId xmlns:a16="http://schemas.microsoft.com/office/drawing/2014/main" id="{D72E9069-5232-0D1F-550B-AA9752B4AD5A}"/>
              </a:ext>
            </a:extLst>
          </p:cNvPr>
          <p:cNvSpPr txBox="1"/>
          <p:nvPr/>
        </p:nvSpPr>
        <p:spPr>
          <a:xfrm>
            <a:off x="3320142" y="4516308"/>
            <a:ext cx="3051161" cy="707886"/>
          </a:xfrm>
          <a:prstGeom prst="rect">
            <a:avLst/>
          </a:prstGeom>
          <a:noFill/>
        </p:spPr>
        <p:txBody>
          <a:bodyPr wrap="square" rtlCol="0">
            <a:spAutoFit/>
          </a:bodyPr>
          <a:lstStyle/>
          <a:p>
            <a:r>
              <a:rPr lang="en-US" sz="4000" b="1" dirty="0" err="1" smtClean="0"/>
              <a:t>Tuần</a:t>
            </a:r>
            <a:r>
              <a:rPr lang="en-US" sz="4000" b="1" dirty="0" smtClean="0"/>
              <a:t> 9 -</a:t>
            </a:r>
            <a:r>
              <a:rPr lang="en-US" sz="4000" b="1" dirty="0" err="1" smtClean="0"/>
              <a:t>Tiết</a:t>
            </a:r>
            <a:r>
              <a:rPr lang="en-US" sz="4000" b="1" dirty="0" smtClean="0"/>
              <a:t> 2 </a:t>
            </a:r>
            <a:endParaRPr lang="en-US" sz="4000" b="1" dirty="0"/>
          </a:p>
        </p:txBody>
      </p:sp>
      <p:sp>
        <p:nvSpPr>
          <p:cNvPr id="10" name="TextBox 9">
            <a:extLst>
              <a:ext uri="{FF2B5EF4-FFF2-40B4-BE49-F238E27FC236}">
                <a16:creationId xmlns:a16="http://schemas.microsoft.com/office/drawing/2014/main" id="{43D3EC73-6912-0ECF-2320-3553002DD04F}"/>
              </a:ext>
            </a:extLst>
          </p:cNvPr>
          <p:cNvSpPr txBox="1"/>
          <p:nvPr/>
        </p:nvSpPr>
        <p:spPr>
          <a:xfrm>
            <a:off x="5210426" y="2180388"/>
            <a:ext cx="603841" cy="1015663"/>
          </a:xfrm>
          <a:prstGeom prst="rect">
            <a:avLst/>
          </a:prstGeom>
          <a:noFill/>
        </p:spPr>
        <p:txBody>
          <a:bodyPr wrap="square" rtlCol="0">
            <a:spAutoFit/>
          </a:bodyPr>
          <a:lstStyle/>
          <a:p>
            <a:pPr algn="just"/>
            <a:r>
              <a:rPr lang="en-US" sz="6000" b="1" dirty="0" smtClean="0">
                <a:solidFill>
                  <a:srgbClr val="FB6D7E"/>
                </a:solidFill>
                <a:latin typeface="Calibri" panose="020F0502020204030204" pitchFamily="34" charset="0"/>
                <a:cs typeface="Calibri" panose="020F0502020204030204" pitchFamily="34" charset="0"/>
              </a:rPr>
              <a:t>5</a:t>
            </a:r>
            <a:endParaRPr lang="en-US" sz="6000" b="1" dirty="0">
              <a:solidFill>
                <a:srgbClr val="FB6D7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79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1</a:t>
            </a:r>
            <a:r>
              <a:rPr lang="vi-VN" sz="4000" b="1" dirty="0">
                <a:solidFill>
                  <a:srgbClr val="7A1729"/>
                </a:solidFill>
                <a:latin typeface="Calibri" panose="020F0502020204030204" pitchFamily="34" charset="0"/>
                <a:cs typeface="Calibri" panose="020F0502020204030204" pitchFamily="34" charset="0"/>
              </a:rPr>
              <a:t>. Đọc 1 bài dưới đây và trả lời câu hỏi.</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F37EEA5-09F0-B991-D231-0164A8F2DDD0}"/>
              </a:ext>
            </a:extLst>
          </p:cNvPr>
          <p:cNvPicPr>
            <a:picLocks noChangeAspect="1"/>
          </p:cNvPicPr>
          <p:nvPr/>
        </p:nvPicPr>
        <p:blipFill>
          <a:blip r:embed="rId5"/>
          <a:stretch>
            <a:fillRect/>
          </a:stretch>
        </p:blipFill>
        <p:spPr>
          <a:xfrm>
            <a:off x="1154573" y="1577774"/>
            <a:ext cx="9683655" cy="4522084"/>
          </a:xfrm>
          <a:prstGeom prst="rect">
            <a:avLst/>
          </a:prstGeom>
        </p:spPr>
      </p:pic>
    </p:spTree>
    <p:extLst>
      <p:ext uri="{BB962C8B-B14F-4D97-AF65-F5344CB8AC3E}">
        <p14:creationId xmlns:p14="http://schemas.microsoft.com/office/powerpoint/2010/main" val="1451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530864" y="1345383"/>
              <a:ext cx="843480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Bài đọc </a:t>
              </a: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Bài ca về mặt trời </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có cảnh vật được giới thiệu, miêu tả trong bài là mặt trời. Em nhớ nhất là hình ảnh “mặt trời nhô lên nửa vành mũ màu đỏ”. Em thấy mặt trời được miêu tả thật đáng yêu và dễ thương, như một đứa trẻ chơi trò chơi trốn tìm mà bị lộ chiếc mũ.</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0835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972273" y="113335"/>
            <a:ext cx="10035252" cy="954107"/>
          </a:xfrm>
          <a:prstGeom prst="rect">
            <a:avLst/>
          </a:prstGeom>
          <a:noFill/>
        </p:spPr>
        <p:txBody>
          <a:bodyPr wrap="square" rtlCol="0">
            <a:spAutoFit/>
          </a:bodyPr>
          <a:lstStyle/>
          <a:p>
            <a:pPr lvl="0" algn="just"/>
            <a:r>
              <a:rPr lang="en-US" sz="2800" b="1" dirty="0">
                <a:solidFill>
                  <a:srgbClr val="7A1729"/>
                </a:solidFill>
                <a:latin typeface="Calibri" panose="020F0502020204030204" pitchFamily="34" charset="0"/>
                <a:cs typeface="Calibri" panose="020F0502020204030204" pitchFamily="34" charset="0"/>
              </a:rPr>
              <a:t>4. </a:t>
            </a:r>
            <a:r>
              <a:rPr lang="vi-VN" sz="2800" b="1" dirty="0">
                <a:solidFill>
                  <a:srgbClr val="7A1729"/>
                </a:solidFill>
                <a:latin typeface="Calibri" panose="020F0502020204030204" pitchFamily="34" charset="0"/>
                <a:cs typeface="Calibri" panose="020F0502020204030204" pitchFamily="34" charset="0"/>
              </a:rPr>
              <a:t>Tìm từ ngữ chỉ màu sắc trong đoạn văn dưới đây. Nêu nhận xét về cách sử dụng từ ngữ chỉ màu sắc của nhà văn.</a:t>
            </a:r>
            <a:endParaRPr kumimoji="0" lang="vi-VN" sz="28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64456" y="-173565"/>
            <a:ext cx="1525504" cy="1967642"/>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B86BD9-1C73-1B78-3CD3-ABC9111A1BD4}"/>
              </a:ext>
            </a:extLst>
          </p:cNvPr>
          <p:cNvPicPr>
            <a:picLocks noChangeAspect="1"/>
          </p:cNvPicPr>
          <p:nvPr/>
        </p:nvPicPr>
        <p:blipFill>
          <a:blip r:embed="rId5"/>
          <a:stretch>
            <a:fillRect/>
          </a:stretch>
        </p:blipFill>
        <p:spPr>
          <a:xfrm>
            <a:off x="1462087" y="1352851"/>
            <a:ext cx="9267825" cy="4962525"/>
          </a:xfrm>
          <a:prstGeom prst="rect">
            <a:avLst/>
          </a:prstGeom>
        </p:spPr>
      </p:pic>
      <p:cxnSp>
        <p:nvCxnSpPr>
          <p:cNvPr id="15" name="Straight Connector 14"/>
          <p:cNvCxnSpPr/>
          <p:nvPr/>
        </p:nvCxnSpPr>
        <p:spPr>
          <a:xfrm>
            <a:off x="6012873" y="2632362"/>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a:off x="8104909" y="2951017"/>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a:off x="2355273" y="2951016"/>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a:off x="3532910" y="3560617"/>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a:off x="9213273" y="3560617"/>
            <a:ext cx="637309"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a:off x="2355273" y="3865417"/>
            <a:ext cx="374072" cy="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a:off x="5278582" y="3879270"/>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Straight Connector 24"/>
          <p:cNvCxnSpPr/>
          <p:nvPr/>
        </p:nvCxnSpPr>
        <p:spPr>
          <a:xfrm>
            <a:off x="8534400" y="3879270"/>
            <a:ext cx="817418"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7" name="Straight Connector 26"/>
          <p:cNvCxnSpPr/>
          <p:nvPr/>
        </p:nvCxnSpPr>
        <p:spPr>
          <a:xfrm>
            <a:off x="8028709" y="4793671"/>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8" name="Straight Connector 27"/>
          <p:cNvCxnSpPr/>
          <p:nvPr/>
        </p:nvCxnSpPr>
        <p:spPr>
          <a:xfrm>
            <a:off x="5153891" y="5140034"/>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9" name="Straight Connector 28"/>
          <p:cNvCxnSpPr/>
          <p:nvPr/>
        </p:nvCxnSpPr>
        <p:spPr>
          <a:xfrm>
            <a:off x="9351818" y="5140033"/>
            <a:ext cx="498764" cy="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31" name="Straight Connector 30"/>
          <p:cNvCxnSpPr/>
          <p:nvPr/>
        </p:nvCxnSpPr>
        <p:spPr>
          <a:xfrm>
            <a:off x="2292927" y="5444833"/>
            <a:ext cx="498764" cy="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3" name="Straight Connector 42"/>
          <p:cNvCxnSpPr/>
          <p:nvPr/>
        </p:nvCxnSpPr>
        <p:spPr>
          <a:xfrm>
            <a:off x="9351818" y="4488872"/>
            <a:ext cx="498764" cy="1385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5" name="Straight Connector 44"/>
          <p:cNvCxnSpPr/>
          <p:nvPr/>
        </p:nvCxnSpPr>
        <p:spPr>
          <a:xfrm>
            <a:off x="2258291" y="4793671"/>
            <a:ext cx="637309"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905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par>
                                <p:cTn id="41" presetID="16" presetClass="entr" presetSubtype="21"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par>
                                <p:cTn id="47" presetID="16" presetClass="entr" presetSubtype="21"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arn(inVertical)">
                                      <p:cBhvr>
                                        <p:cTn id="49" dur="500"/>
                                        <p:tgtEl>
                                          <p:spTgt spid="27"/>
                                        </p:tgtEl>
                                      </p:cBhvr>
                                    </p:animEffect>
                                  </p:childTnLst>
                                </p:cTn>
                              </p:par>
                              <p:par>
                                <p:cTn id="50" presetID="16" presetClass="entr" presetSubtype="21"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par>
                                <p:cTn id="53" presetID="16" presetClass="entr" presetSubtype="21"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par>
                                <p:cTn id="56" presetID="16" presetClass="entr" presetSubtype="21"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inVertical)">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777492" y="387169"/>
            <a:ext cx="11117881" cy="1323439"/>
          </a:xfrm>
          <a:prstGeom prst="rect">
            <a:avLst/>
          </a:prstGeom>
          <a:noFill/>
        </p:spPr>
        <p:txBody>
          <a:bodyPr wrap="square" rtlCol="0">
            <a:spAutoFit/>
          </a:bodyPr>
          <a:lstStyle/>
          <a:p>
            <a:pPr algn="just"/>
            <a:r>
              <a:rPr lang="en-US" sz="4000" b="1" dirty="0">
                <a:solidFill>
                  <a:srgbClr val="7A1729"/>
                </a:solidFill>
                <a:latin typeface="Calibri" panose="020F0502020204030204" pitchFamily="34" charset="0"/>
                <a:cs typeface="Calibri" panose="020F0502020204030204" pitchFamily="34" charset="0"/>
              </a:rPr>
              <a:t>5. </a:t>
            </a:r>
            <a:r>
              <a:rPr lang="en-US" sz="4000" b="1" dirty="0" err="1">
                <a:solidFill>
                  <a:srgbClr val="7A1729"/>
                </a:solidFill>
                <a:latin typeface="Calibri" panose="020F0502020204030204" pitchFamily="34" charset="0"/>
                <a:cs typeface="Calibri" panose="020F0502020204030204" pitchFamily="34" charset="0"/>
              </a:rPr>
              <a:t>Viết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đoạn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văn</a:t>
            </a:r>
            <a:r>
              <a:rPr lang="en-US" sz="4000" b="1" dirty="0">
                <a:solidFill>
                  <a:srgbClr val="7A1729"/>
                </a:solidFill>
                <a:latin typeface="Calibri" panose="020F0502020204030204" pitchFamily="34" charset="0"/>
                <a:cs typeface="Calibri" panose="020F0502020204030204" pitchFamily="34" charset="0"/>
              </a:rPr>
              <a:t> (3 – 5 </a:t>
            </a:r>
            <a:r>
              <a:rPr lang="en-US" sz="4000" b="1" dirty="0" err="1">
                <a:solidFill>
                  <a:srgbClr val="7A1729"/>
                </a:solidFill>
                <a:latin typeface="Calibri" panose="020F0502020204030204" pitchFamily="34" charset="0"/>
                <a:cs typeface="Calibri" panose="020F0502020204030204" pitchFamily="34" charset="0"/>
              </a:rPr>
              <a:t>câu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tả</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cảnh</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trong</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ít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nhất</a:t>
            </a:r>
            <a:r>
              <a:rPr lang="en-US" sz="4000" b="1" dirty="0">
                <a:solidFill>
                  <a:srgbClr val="7A1729"/>
                </a:solidFill>
                <a:latin typeface="Calibri" panose="020F0502020204030204" pitchFamily="34" charset="0"/>
                <a:cs typeface="Calibri" panose="020F0502020204030204" pitchFamily="34" charset="0"/>
              </a:rPr>
              <a:t> 2 </a:t>
            </a:r>
            <a:r>
              <a:rPr lang="en-US" sz="4000" b="1" dirty="0" err="1">
                <a:solidFill>
                  <a:srgbClr val="7A1729"/>
                </a:solidFill>
                <a:latin typeface="Calibri" panose="020F0502020204030204" pitchFamily="34" charset="0"/>
                <a:cs typeface="Calibri" panose="020F0502020204030204" pitchFamily="34" charset="0"/>
              </a:rPr>
              <a:t>từ</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ngữ</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chỉ</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màu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xanh</a:t>
            </a:r>
            <a:r>
              <a:rPr lang="en-US" sz="4000" b="1" dirty="0">
                <a:solidFill>
                  <a:srgbClr val="7A1729"/>
                </a:solidFill>
                <a:latin typeface="Calibri" panose="020F0502020204030204" pitchFamily="34" charset="0"/>
                <a:cs typeface="Calibri" panose="020F0502020204030204" pitchFamily="34" charset="0"/>
              </a:rPr>
              <a:t>.</a:t>
            </a:r>
          </a:p>
        </p:txBody>
      </p:sp>
      <p:pic>
        <p:nvPicPr>
          <p:cNvPr id="2" name="Picture 1" descr="A cartoon of a child sitting at a pile of books&#10;&#10;Description automatically generated">
            <a:extLst>
              <a:ext uri="{FF2B5EF4-FFF2-40B4-BE49-F238E27FC236}">
                <a16:creationId xmlns:a16="http://schemas.microsoft.com/office/drawing/2014/main" id="{160E4EAC-0B06-69CB-1364-5DA58A81C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9889" y="2997842"/>
            <a:ext cx="3800638" cy="3640611"/>
          </a:xfrm>
          <a:prstGeom prst="rect">
            <a:avLst/>
          </a:prstGeom>
        </p:spPr>
      </p:pic>
      <p:sp>
        <p:nvSpPr>
          <p:cNvPr id="8" name="Speech Bubble: Rectangle with Corners Rounded 7">
            <a:extLst>
              <a:ext uri="{FF2B5EF4-FFF2-40B4-BE49-F238E27FC236}">
                <a16:creationId xmlns:a16="http://schemas.microsoft.com/office/drawing/2014/main" id="{8B9DBB83-57D9-2F05-D332-50BA83CE9ECE}"/>
              </a:ext>
            </a:extLst>
          </p:cNvPr>
          <p:cNvSpPr/>
          <p:nvPr/>
        </p:nvSpPr>
        <p:spPr>
          <a:xfrm>
            <a:off x="3865944" y="2546973"/>
            <a:ext cx="8029429" cy="3807528"/>
          </a:xfrm>
          <a:prstGeom prst="wedgeRoundRectCallout">
            <a:avLst>
              <a:gd name="adj1" fmla="val -59063"/>
              <a:gd name="adj2" fmla="val -21701"/>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2800" b="1" dirty="0" err="1">
                <a:solidFill>
                  <a:srgbClr val="FF0000"/>
                </a:solidFill>
                <a:cs typeface="Calibri" panose="020F0502020204030204" pitchFamily="34" charset="0"/>
              </a:rPr>
              <a:t>Ví</a:t>
            </a:r>
            <a:r>
              <a:rPr lang="en-US" sz="2800" b="1" dirty="0">
                <a:solidFill>
                  <a:srgbClr val="FF0000"/>
                </a:solidFill>
                <a:cs typeface="Calibri" panose="020F0502020204030204" pitchFamily="34" charset="0"/>
              </a:rPr>
              <a:t> </a:t>
            </a:r>
            <a:r>
              <a:rPr lang="en-US" sz="2800" b="1" dirty="0" err="1">
                <a:solidFill>
                  <a:srgbClr val="FF0000"/>
                </a:solidFill>
                <a:cs typeface="Calibri" panose="020F0502020204030204" pitchFamily="34" charset="0"/>
              </a:rPr>
              <a:t>dụ</a:t>
            </a:r>
            <a:r>
              <a:rPr lang="en-US" sz="2800" b="1" dirty="0">
                <a:solidFill>
                  <a:srgbClr val="FF0000"/>
                </a:solidFill>
                <a:cs typeface="Calibri" panose="020F0502020204030204" pitchFamily="34" charset="0"/>
              </a:rPr>
              <a:t>: </a:t>
            </a:r>
            <a:r>
              <a:rPr lang="vi-VN" sz="2800" dirty="0">
                <a:solidFill>
                  <a:srgbClr val="FF0000"/>
                </a:solidFill>
                <a:cs typeface="Calibri" panose="020F0502020204030204" pitchFamily="34" charset="0"/>
              </a:rPr>
              <a:t>Có những triền đồi san sát những cây rừng xanh ngắt. Cánh rừng phủ xanh đồi trọc, vươn lên tận trời xanh trong. Thi thoảng, lưa thưa lại thấy những người lúi cúi, lọt thỏm giữa nền xanh biếc của lá cây, xanh non của cỏ dại, đang xới những cuốc đất để trồng rừng. Những con người trồng rừng lặng lẽ, cao cả.</a:t>
            </a:r>
            <a:endParaRPr lang="en-US" sz="3200" dirty="0">
              <a:solidFill>
                <a:srgbClr val="FF0000"/>
              </a:solidFill>
              <a:cs typeface="Calibri" panose="020F0502020204030204" pitchFamily="34" charset="0"/>
            </a:endParaRPr>
          </a:p>
        </p:txBody>
      </p:sp>
    </p:spTree>
    <p:extLst>
      <p:ext uri="{BB962C8B-B14F-4D97-AF65-F5344CB8AC3E}">
        <p14:creationId xmlns:p14="http://schemas.microsoft.com/office/powerpoint/2010/main" val="1703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246</Words>
  <Application>Microsoft Office PowerPoint</Application>
  <PresentationFormat>Widescreen</PresentationFormat>
  <Paragraphs>11</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10</cp:lastModifiedBy>
  <cp:revision>22</cp:revision>
  <dcterms:created xsi:type="dcterms:W3CDTF">2023-08-02T10:09:50Z</dcterms:created>
  <dcterms:modified xsi:type="dcterms:W3CDTF">2024-10-31T05:43:44Z</dcterms:modified>
</cp:coreProperties>
</file>